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66" r:id="rId5"/>
    <p:sldId id="267" r:id="rId6"/>
    <p:sldId id="261" r:id="rId7"/>
    <p:sldId id="259" r:id="rId8"/>
    <p:sldId id="265" r:id="rId9"/>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2947"/>
  </p:normalViewPr>
  <p:slideViewPr>
    <p:cSldViewPr snapToGrid="0" snapToObjects="1">
      <p:cViewPr varScale="1">
        <p:scale>
          <a:sx n="102" d="100"/>
          <a:sy n="102" d="100"/>
        </p:scale>
        <p:origin x="8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FB51407-3A96-D04D-93A9-B26742D2B78A}"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110375948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B51407-3A96-D04D-93A9-B26742D2B78A}"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144329803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B51407-3A96-D04D-93A9-B26742D2B78A}"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168221415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B51407-3A96-D04D-93A9-B26742D2B78A}"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92183757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B51407-3A96-D04D-93A9-B26742D2B78A}"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137707676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B51407-3A96-D04D-93A9-B26742D2B78A}" type="datetimeFigureOut">
              <a:rPr lang="en-US" smtClean="0"/>
              <a:t>9/22/19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109784160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B51407-3A96-D04D-93A9-B26742D2B78A}" type="datetimeFigureOut">
              <a:rPr lang="en-US" smtClean="0"/>
              <a:t>9/22/19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24429298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B51407-3A96-D04D-93A9-B26742D2B78A}" type="datetimeFigureOut">
              <a:rPr lang="en-US" smtClean="0"/>
              <a:t>9/22/19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199091586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51407-3A96-D04D-93A9-B26742D2B78A}" type="datetimeFigureOut">
              <a:rPr lang="en-US" smtClean="0"/>
              <a:t>9/22/19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138022234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B51407-3A96-D04D-93A9-B26742D2B78A}" type="datetimeFigureOut">
              <a:rPr lang="en-US" smtClean="0"/>
              <a:t>9/22/19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27853029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B51407-3A96-D04D-93A9-B26742D2B78A}" type="datetimeFigureOut">
              <a:rPr lang="en-US" smtClean="0"/>
              <a:t>9/22/19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45652B-3633-964A-A967-C255BC027129}" type="slidenum">
              <a:rPr lang="en-US" smtClean="0"/>
              <a:t>‹#›</a:t>
            </a:fld>
            <a:endParaRPr lang="en-US"/>
          </a:p>
        </p:txBody>
      </p:sp>
    </p:spTree>
    <p:extLst>
      <p:ext uri="{BB962C8B-B14F-4D97-AF65-F5344CB8AC3E}">
        <p14:creationId xmlns:p14="http://schemas.microsoft.com/office/powerpoint/2010/main" val="189176763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51407-3A96-D04D-93A9-B26742D2B78A}" type="datetimeFigureOut">
              <a:rPr lang="en-US" smtClean="0"/>
              <a:t>9/22/19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5652B-3633-964A-A967-C255BC027129}" type="slidenum">
              <a:rPr lang="en-US" smtClean="0"/>
              <a:t>‹#›</a:t>
            </a:fld>
            <a:endParaRPr lang="en-US"/>
          </a:p>
        </p:txBody>
      </p:sp>
      <p:pic>
        <p:nvPicPr>
          <p:cNvPr id="7" name="Picture 6"/>
          <p:cNvPicPr>
            <a:picLocks noChangeAspect="1"/>
          </p:cNvPicPr>
          <p:nvPr userDrawn="1"/>
        </p:nvPicPr>
        <p:blipFill>
          <a:blip r:embed="rId13"/>
          <a:stretch>
            <a:fillRect/>
          </a:stretch>
        </p:blipFill>
        <p:spPr>
          <a:xfrm>
            <a:off x="8534400" y="60325"/>
            <a:ext cx="3175000" cy="1765300"/>
          </a:xfrm>
          <a:prstGeom prst="rect">
            <a:avLst/>
          </a:prstGeom>
        </p:spPr>
      </p:pic>
    </p:spTree>
    <p:extLst>
      <p:ext uri="{BB962C8B-B14F-4D97-AF65-F5344CB8AC3E}">
        <p14:creationId xmlns:p14="http://schemas.microsoft.com/office/powerpoint/2010/main" val="805292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41533"/>
            <a:ext cx="9144000" cy="1568429"/>
          </a:xfrm>
        </p:spPr>
        <p:txBody>
          <a:bodyPr/>
          <a:lstStyle/>
          <a:p>
            <a:r>
              <a:rPr lang="en-US" dirty="0"/>
              <a:t>Regulatory Committee</a:t>
            </a:r>
          </a:p>
        </p:txBody>
      </p:sp>
      <p:sp>
        <p:nvSpPr>
          <p:cNvPr id="3" name="Subtitle 2"/>
          <p:cNvSpPr>
            <a:spLocks noGrp="1"/>
          </p:cNvSpPr>
          <p:nvPr>
            <p:ph type="subTitle" idx="1"/>
          </p:nvPr>
        </p:nvSpPr>
        <p:spPr/>
        <p:txBody>
          <a:bodyPr/>
          <a:lstStyle/>
          <a:p>
            <a:r>
              <a:rPr lang="en-US" dirty="0"/>
              <a:t>Update to the Board of Directors</a:t>
            </a:r>
          </a:p>
          <a:p>
            <a:r>
              <a:rPr lang="en-US" dirty="0"/>
              <a:t>September 23 2019</a:t>
            </a:r>
          </a:p>
        </p:txBody>
      </p:sp>
    </p:spTree>
    <p:extLst>
      <p:ext uri="{BB962C8B-B14F-4D97-AF65-F5344CB8AC3E}">
        <p14:creationId xmlns:p14="http://schemas.microsoft.com/office/powerpoint/2010/main" val="1351039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Committee Members</a:t>
            </a:r>
          </a:p>
        </p:txBody>
      </p:sp>
      <p:sp>
        <p:nvSpPr>
          <p:cNvPr id="3" name="Content Placeholder 2"/>
          <p:cNvSpPr>
            <a:spLocks noGrp="1"/>
          </p:cNvSpPr>
          <p:nvPr>
            <p:ph idx="1"/>
          </p:nvPr>
        </p:nvSpPr>
        <p:spPr>
          <a:xfrm>
            <a:off x="304799" y="1909704"/>
            <a:ext cx="11613931" cy="4852470"/>
          </a:xfrm>
        </p:spPr>
        <p:txBody>
          <a:bodyPr numCol="3">
            <a:normAutofit fontScale="40000" lnSpcReduction="20000"/>
          </a:bodyPr>
          <a:lstStyle/>
          <a:p>
            <a:r>
              <a:rPr lang="en-US" dirty="0"/>
              <a:t>14 Group (Jeanette Von </a:t>
            </a:r>
            <a:r>
              <a:rPr lang="en-US" dirty="0" err="1"/>
              <a:t>Krosigk</a:t>
            </a:r>
            <a:r>
              <a:rPr lang="en-US" dirty="0"/>
              <a:t>)</a:t>
            </a:r>
          </a:p>
          <a:p>
            <a:r>
              <a:rPr lang="en-US" dirty="0"/>
              <a:t>Acadia Regulatory Consulting (John Fournier)</a:t>
            </a:r>
          </a:p>
          <a:p>
            <a:r>
              <a:rPr lang="en-US" dirty="0" err="1"/>
              <a:t>AgBiome</a:t>
            </a:r>
            <a:r>
              <a:rPr lang="en-US" dirty="0"/>
              <a:t> (Katie Holmes) </a:t>
            </a:r>
          </a:p>
          <a:p>
            <a:r>
              <a:rPr lang="en-US" dirty="0" err="1"/>
              <a:t>Agrinos</a:t>
            </a:r>
            <a:r>
              <a:rPr lang="en-US" dirty="0"/>
              <a:t> (Janet Reed, Terry Stone)</a:t>
            </a:r>
          </a:p>
          <a:p>
            <a:r>
              <a:rPr lang="en-US" dirty="0" err="1"/>
              <a:t>Amoéba</a:t>
            </a:r>
            <a:r>
              <a:rPr lang="en-US" dirty="0"/>
              <a:t> (Jean-Baptiste </a:t>
            </a:r>
            <a:r>
              <a:rPr lang="en-US" dirty="0" err="1"/>
              <a:t>Eberst</a:t>
            </a:r>
            <a:r>
              <a:rPr lang="en-US" dirty="0"/>
              <a:t>)</a:t>
            </a:r>
          </a:p>
          <a:p>
            <a:r>
              <a:rPr lang="en-US" dirty="0" err="1"/>
              <a:t>AmVac</a:t>
            </a:r>
            <a:r>
              <a:rPr lang="en-US" dirty="0"/>
              <a:t> (Jeannie </a:t>
            </a:r>
            <a:r>
              <a:rPr lang="en-US" dirty="0" err="1"/>
              <a:t>Hemiller</a:t>
            </a:r>
            <a:r>
              <a:rPr lang="en-US" dirty="0"/>
              <a:t>)</a:t>
            </a:r>
          </a:p>
          <a:p>
            <a:r>
              <a:rPr lang="en-US" dirty="0" err="1"/>
              <a:t>Andermatt</a:t>
            </a:r>
            <a:r>
              <a:rPr lang="en-US" dirty="0"/>
              <a:t> </a:t>
            </a:r>
            <a:r>
              <a:rPr lang="en-US" dirty="0" err="1"/>
              <a:t>Biocontrols</a:t>
            </a:r>
            <a:endParaRPr lang="en-US" dirty="0"/>
          </a:p>
          <a:p>
            <a:r>
              <a:rPr lang="en-US" dirty="0"/>
              <a:t>APIS (Mark Whittaker)</a:t>
            </a:r>
          </a:p>
          <a:p>
            <a:r>
              <a:rPr lang="en-US" dirty="0" err="1"/>
              <a:t>Arysta</a:t>
            </a:r>
            <a:r>
              <a:rPr lang="en-US" dirty="0"/>
              <a:t> (Rodney Akers)</a:t>
            </a:r>
          </a:p>
          <a:p>
            <a:r>
              <a:rPr lang="en-US" dirty="0"/>
              <a:t>BASF (Jennifer Lilly*)</a:t>
            </a:r>
          </a:p>
          <a:p>
            <a:r>
              <a:rPr lang="en-US" dirty="0"/>
              <a:t>Bayer (Melissa Hey, Natasha Dixon, Tammy Zimmer, Keith </a:t>
            </a:r>
            <a:r>
              <a:rPr lang="en-US" dirty="0" err="1"/>
              <a:t>Reding</a:t>
            </a:r>
            <a:r>
              <a:rPr lang="en-US" dirty="0"/>
              <a:t>, Paul </a:t>
            </a:r>
            <a:r>
              <a:rPr lang="en-US" dirty="0" err="1"/>
              <a:t>Loida</a:t>
            </a:r>
            <a:r>
              <a:rPr lang="en-US" dirty="0"/>
              <a:t>, Sherry </a:t>
            </a:r>
            <a:r>
              <a:rPr lang="en-US" dirty="0" err="1"/>
              <a:t>Heins</a:t>
            </a:r>
            <a:r>
              <a:rPr lang="en-US" dirty="0"/>
              <a:t>)</a:t>
            </a:r>
          </a:p>
          <a:p>
            <a:r>
              <a:rPr lang="en-US" dirty="0" err="1"/>
              <a:t>Bedoukian</a:t>
            </a:r>
            <a:r>
              <a:rPr lang="en-US" dirty="0"/>
              <a:t> (Lacy Jenson)</a:t>
            </a:r>
          </a:p>
          <a:p>
            <a:r>
              <a:rPr lang="en-US" dirty="0" err="1"/>
              <a:t>BioSafe</a:t>
            </a:r>
            <a:r>
              <a:rPr lang="en-US" dirty="0"/>
              <a:t> Systems (Donna </a:t>
            </a:r>
            <a:r>
              <a:rPr lang="en-US" dirty="0" err="1"/>
              <a:t>Bishel</a:t>
            </a:r>
            <a:r>
              <a:rPr lang="en-US" dirty="0"/>
              <a:t>)</a:t>
            </a:r>
          </a:p>
          <a:p>
            <a:r>
              <a:rPr lang="en-US" dirty="0" err="1"/>
              <a:t>Bioworks</a:t>
            </a:r>
            <a:r>
              <a:rPr lang="en-US" dirty="0"/>
              <a:t> (Mike </a:t>
            </a:r>
            <a:r>
              <a:rPr lang="en-US" dirty="0" err="1"/>
              <a:t>Cordaro</a:t>
            </a:r>
            <a:r>
              <a:rPr lang="en-US" dirty="0"/>
              <a:t>)</a:t>
            </a:r>
          </a:p>
          <a:p>
            <a:r>
              <a:rPr lang="en-US" dirty="0"/>
              <a:t>Brassard Pesticide Regulatory Solutions (Candy and David Brassard)</a:t>
            </a:r>
          </a:p>
          <a:p>
            <a:r>
              <a:rPr lang="en-US" dirty="0"/>
              <a:t>Central Life Sciences (Steve Spaulding)</a:t>
            </a:r>
          </a:p>
          <a:p>
            <a:r>
              <a:rPr lang="en-US" dirty="0" err="1"/>
              <a:t>Certis</a:t>
            </a:r>
            <a:r>
              <a:rPr lang="en-US" dirty="0"/>
              <a:t> (Susan </a:t>
            </a:r>
            <a:r>
              <a:rPr lang="en-US" dirty="0" err="1"/>
              <a:t>Gallager</a:t>
            </a:r>
            <a:r>
              <a:rPr lang="en-US" dirty="0"/>
              <a:t>)</a:t>
            </a:r>
          </a:p>
          <a:p>
            <a:r>
              <a:rPr lang="en-US" dirty="0" err="1"/>
              <a:t>Certis</a:t>
            </a:r>
            <a:r>
              <a:rPr lang="en-US" dirty="0"/>
              <a:t> USA (Karen </a:t>
            </a:r>
            <a:r>
              <a:rPr lang="en-US" dirty="0" err="1"/>
              <a:t>Warkentien</a:t>
            </a:r>
            <a:r>
              <a:rPr lang="en-US" dirty="0"/>
              <a:t>** , Janice E. </a:t>
            </a:r>
            <a:r>
              <a:rPr lang="en-US" dirty="0" err="1"/>
              <a:t>Asato</a:t>
            </a:r>
            <a:r>
              <a:rPr lang="en-US" dirty="0"/>
              <a:t>)</a:t>
            </a:r>
          </a:p>
          <a:p>
            <a:r>
              <a:rPr lang="en-US" dirty="0"/>
              <a:t>Compliance Services International (Melinda Bowman)</a:t>
            </a:r>
          </a:p>
          <a:p>
            <a:r>
              <a:rPr lang="en-US" dirty="0"/>
              <a:t>Conn &amp; Smith, Inc (Cindy Smith)</a:t>
            </a:r>
          </a:p>
          <a:p>
            <a:r>
              <a:rPr lang="en-US" dirty="0" err="1"/>
              <a:t>Corteva</a:t>
            </a:r>
            <a:r>
              <a:rPr lang="en-US" dirty="0"/>
              <a:t> </a:t>
            </a:r>
            <a:r>
              <a:rPr lang="en-US" dirty="0" err="1"/>
              <a:t>Agriscience</a:t>
            </a:r>
            <a:r>
              <a:rPr lang="en-US" dirty="0"/>
              <a:t> (Meghan </a:t>
            </a:r>
            <a:r>
              <a:rPr lang="en-US" dirty="0" err="1"/>
              <a:t>Oneal</a:t>
            </a:r>
            <a:r>
              <a:rPr lang="en-US" dirty="0"/>
              <a:t>, Lesley </a:t>
            </a:r>
            <a:r>
              <a:rPr lang="en-US" dirty="0" err="1"/>
              <a:t>Czochor</a:t>
            </a:r>
            <a:r>
              <a:rPr lang="en-US" dirty="0"/>
              <a:t> )</a:t>
            </a:r>
          </a:p>
          <a:p>
            <a:r>
              <a:rPr lang="en-US" dirty="0"/>
              <a:t>Delta Analytical Corporation (Damon Cory-Watson*, Rob Jones)</a:t>
            </a:r>
          </a:p>
          <a:p>
            <a:r>
              <a:rPr lang="en-US" dirty="0"/>
              <a:t>FMC (Denise Spellman, </a:t>
            </a:r>
            <a:r>
              <a:rPr lang="en-US" dirty="0" err="1"/>
              <a:t>Driss</a:t>
            </a:r>
            <a:r>
              <a:rPr lang="en-US" dirty="0"/>
              <a:t> </a:t>
            </a:r>
            <a:r>
              <a:rPr lang="en-US" dirty="0" err="1"/>
              <a:t>Benmhend</a:t>
            </a:r>
            <a:r>
              <a:rPr lang="en-US" dirty="0"/>
              <a:t>, Wendy Wang )</a:t>
            </a:r>
          </a:p>
          <a:p>
            <a:r>
              <a:rPr lang="en-US" dirty="0"/>
              <a:t>Fred Betz Regulatory Strategies (Fred Betz)</a:t>
            </a:r>
          </a:p>
          <a:p>
            <a:r>
              <a:rPr lang="en-US" dirty="0"/>
              <a:t>Gowan Company (Nina Wilson**, Adam Pilkington, Jenny </a:t>
            </a:r>
            <a:r>
              <a:rPr lang="en-US" dirty="0" err="1"/>
              <a:t>Qu</a:t>
            </a:r>
            <a:r>
              <a:rPr lang="en-US" dirty="0"/>
              <a:t> )</a:t>
            </a:r>
          </a:p>
          <a:p>
            <a:r>
              <a:rPr lang="en-US" dirty="0"/>
              <a:t>Indigo Ag (Eda </a:t>
            </a:r>
            <a:r>
              <a:rPr lang="en-US" dirty="0" err="1"/>
              <a:t>Reinot</a:t>
            </a:r>
            <a:r>
              <a:rPr lang="en-US" dirty="0"/>
              <a:t>)</a:t>
            </a:r>
          </a:p>
          <a:p>
            <a:r>
              <a:rPr lang="en-US" dirty="0" err="1"/>
              <a:t>Ingevity</a:t>
            </a:r>
            <a:r>
              <a:rPr lang="en-US" dirty="0"/>
              <a:t> (Mariola </a:t>
            </a:r>
            <a:r>
              <a:rPr lang="en-US" dirty="0" err="1"/>
              <a:t>Kopcinski</a:t>
            </a:r>
            <a:r>
              <a:rPr lang="en-US" dirty="0"/>
              <a:t>)</a:t>
            </a:r>
          </a:p>
          <a:p>
            <a:r>
              <a:rPr lang="en-US" dirty="0" err="1"/>
              <a:t>Intrinsik</a:t>
            </a:r>
            <a:r>
              <a:rPr lang="en-US" dirty="0"/>
              <a:t> (Roger Breton, Yvonne </a:t>
            </a:r>
            <a:r>
              <a:rPr lang="en-US" dirty="0" err="1"/>
              <a:t>Clemow</a:t>
            </a:r>
            <a:r>
              <a:rPr lang="en-US" dirty="0"/>
              <a:t>)</a:t>
            </a:r>
          </a:p>
          <a:p>
            <a:r>
              <a:rPr lang="en-US" dirty="0"/>
              <a:t>IR4 (Michael Braverman)</a:t>
            </a:r>
          </a:p>
          <a:p>
            <a:r>
              <a:rPr lang="en-US" dirty="0" err="1"/>
              <a:t>Knoell</a:t>
            </a:r>
            <a:r>
              <a:rPr lang="en-US" dirty="0"/>
              <a:t> USA (</a:t>
            </a:r>
            <a:r>
              <a:rPr lang="en-US" dirty="0" err="1"/>
              <a:t>Rejane</a:t>
            </a:r>
            <a:r>
              <a:rPr lang="en-US" dirty="0"/>
              <a:t> de </a:t>
            </a:r>
            <a:r>
              <a:rPr lang="en-US" dirty="0" err="1"/>
              <a:t>Moraes</a:t>
            </a:r>
            <a:r>
              <a:rPr lang="en-US" dirty="0"/>
              <a:t>, Teresa Cox)</a:t>
            </a:r>
          </a:p>
          <a:p>
            <a:r>
              <a:rPr lang="en-US" dirty="0"/>
              <a:t>Koch Companies Services (Eric Ma)</a:t>
            </a:r>
          </a:p>
          <a:p>
            <a:r>
              <a:rPr lang="en-US" dirty="0" err="1"/>
              <a:t>Lallemand</a:t>
            </a:r>
            <a:r>
              <a:rPr lang="en-US" dirty="0"/>
              <a:t> (Amy Plato Roberts**, Zephyr </a:t>
            </a:r>
            <a:r>
              <a:rPr lang="en-US" dirty="0" err="1"/>
              <a:t>Papin</a:t>
            </a:r>
            <a:r>
              <a:rPr lang="en-US" dirty="0"/>
              <a:t>-Tillery)</a:t>
            </a:r>
          </a:p>
          <a:p>
            <a:r>
              <a:rPr lang="en-US" dirty="0" err="1"/>
              <a:t>Liebergesell</a:t>
            </a:r>
            <a:r>
              <a:rPr lang="en-US" dirty="0"/>
              <a:t> Regulatory Strategies (Matthias </a:t>
            </a:r>
            <a:r>
              <a:rPr lang="en-US" dirty="0" err="1"/>
              <a:t>Libergesell</a:t>
            </a:r>
            <a:r>
              <a:rPr lang="en-US" dirty="0"/>
              <a:t>)</a:t>
            </a:r>
          </a:p>
          <a:p>
            <a:r>
              <a:rPr lang="en-US" dirty="0"/>
              <a:t>MacIntosh &amp; Assoc. (Sue MacIntosh)</a:t>
            </a:r>
          </a:p>
          <a:p>
            <a:r>
              <a:rPr lang="en-US" dirty="0" err="1"/>
              <a:t>Marrone</a:t>
            </a:r>
            <a:r>
              <a:rPr lang="en-US" dirty="0"/>
              <a:t> Bio (Maggie Rodriguez, Carrie Link, Erika Rohr Luke)</a:t>
            </a:r>
          </a:p>
          <a:p>
            <a:r>
              <a:rPr lang="en-US" dirty="0" err="1"/>
              <a:t>NewLeaf</a:t>
            </a:r>
            <a:r>
              <a:rPr lang="en-US" dirty="0"/>
              <a:t> </a:t>
            </a:r>
            <a:r>
              <a:rPr lang="en-US" dirty="0" err="1"/>
              <a:t>Symbiotics</a:t>
            </a:r>
            <a:r>
              <a:rPr lang="en-US" dirty="0"/>
              <a:t> (Rachel </a:t>
            </a:r>
            <a:r>
              <a:rPr lang="en-US" dirty="0" err="1"/>
              <a:t>Floro</a:t>
            </a:r>
            <a:r>
              <a:rPr lang="en-US" dirty="0"/>
              <a:t>)</a:t>
            </a:r>
          </a:p>
          <a:p>
            <a:r>
              <a:rPr lang="en-US" dirty="0"/>
              <a:t>Novozymes (Mathew </a:t>
            </a:r>
            <a:r>
              <a:rPr lang="en-US" dirty="0" err="1"/>
              <a:t>Sonier</a:t>
            </a:r>
            <a:r>
              <a:rPr lang="en-US" dirty="0"/>
              <a:t>)</a:t>
            </a:r>
          </a:p>
          <a:p>
            <a:r>
              <a:rPr lang="en-US" dirty="0"/>
              <a:t>OMC Ag Consulting (Olav Messerschmidt)</a:t>
            </a:r>
          </a:p>
          <a:p>
            <a:r>
              <a:rPr lang="en-US" dirty="0" err="1"/>
              <a:t>OmniLytics</a:t>
            </a:r>
            <a:r>
              <a:rPr lang="en-US" dirty="0"/>
              <a:t> Inc (Tyler Homer)</a:t>
            </a:r>
          </a:p>
          <a:p>
            <a:r>
              <a:rPr lang="en-US" dirty="0"/>
              <a:t>Pathway </a:t>
            </a:r>
            <a:r>
              <a:rPr lang="en-US" dirty="0" err="1"/>
              <a:t>BioLogic</a:t>
            </a:r>
            <a:r>
              <a:rPr lang="en-US" dirty="0"/>
              <a:t> (</a:t>
            </a:r>
            <a:r>
              <a:rPr lang="en-US" dirty="0" err="1"/>
              <a:t>Marleny</a:t>
            </a:r>
            <a:r>
              <a:rPr lang="en-US" dirty="0"/>
              <a:t> Burkett)</a:t>
            </a:r>
          </a:p>
          <a:p>
            <a:r>
              <a:rPr lang="en-US" dirty="0"/>
              <a:t>Pivot Bio (Natalie Hubbard)</a:t>
            </a:r>
          </a:p>
          <a:p>
            <a:r>
              <a:rPr lang="en-US" dirty="0"/>
              <a:t>Redox (Chris Burnside)</a:t>
            </a:r>
          </a:p>
          <a:p>
            <a:r>
              <a:rPr lang="en-US" dirty="0" err="1"/>
              <a:t>SciReg</a:t>
            </a:r>
            <a:r>
              <a:rPr lang="en-US" dirty="0"/>
              <a:t> (Terri </a:t>
            </a:r>
            <a:r>
              <a:rPr lang="en-US" dirty="0" err="1"/>
              <a:t>Spanogle</a:t>
            </a:r>
            <a:r>
              <a:rPr lang="en-US" dirty="0"/>
              <a:t>) </a:t>
            </a:r>
          </a:p>
          <a:p>
            <a:r>
              <a:rPr lang="en-US" dirty="0" err="1"/>
              <a:t>Sipcam</a:t>
            </a:r>
            <a:r>
              <a:rPr lang="en-US" dirty="0"/>
              <a:t> </a:t>
            </a:r>
            <a:r>
              <a:rPr lang="en-US" dirty="0" err="1"/>
              <a:t>Advan</a:t>
            </a:r>
            <a:r>
              <a:rPr lang="en-US" dirty="0"/>
              <a:t> (Lizbeth Rea)</a:t>
            </a:r>
          </a:p>
          <a:p>
            <a:r>
              <a:rPr lang="en-US" dirty="0"/>
              <a:t>Syngenta (Tammy Tyler, George Aux)</a:t>
            </a:r>
          </a:p>
          <a:p>
            <a:r>
              <a:rPr lang="en-US" dirty="0" err="1"/>
              <a:t>Suttera</a:t>
            </a:r>
            <a:r>
              <a:rPr lang="en-US" dirty="0"/>
              <a:t> (Ruth Trager)</a:t>
            </a:r>
          </a:p>
          <a:p>
            <a:r>
              <a:rPr lang="en-US" dirty="0" err="1"/>
              <a:t>Terramera</a:t>
            </a:r>
            <a:r>
              <a:rPr lang="en-US" dirty="0"/>
              <a:t> (Gabriel Lee) </a:t>
            </a:r>
          </a:p>
          <a:p>
            <a:r>
              <a:rPr lang="en-US" dirty="0"/>
              <a:t>TSG (Sheryl Reilly**, Megan Priest)</a:t>
            </a:r>
          </a:p>
          <a:p>
            <a:r>
              <a:rPr lang="en-US" dirty="0" err="1"/>
              <a:t>Toxcel</a:t>
            </a:r>
            <a:r>
              <a:rPr lang="en-US" dirty="0"/>
              <a:t> (Nicole </a:t>
            </a:r>
            <a:r>
              <a:rPr lang="en-US" dirty="0" err="1"/>
              <a:t>Perkinson</a:t>
            </a:r>
            <a:r>
              <a:rPr lang="en-US" dirty="0"/>
              <a:t>)</a:t>
            </a:r>
          </a:p>
          <a:p>
            <a:r>
              <a:rPr lang="en-US" dirty="0"/>
              <a:t>Valent </a:t>
            </a:r>
            <a:r>
              <a:rPr lang="en-US" dirty="0" err="1"/>
              <a:t>BioSciences</a:t>
            </a:r>
            <a:r>
              <a:rPr lang="en-US" dirty="0"/>
              <a:t> (Maria Herrero, Jayne </a:t>
            </a:r>
            <a:r>
              <a:rPr lang="en-US" dirty="0" err="1"/>
              <a:t>Walz</a:t>
            </a:r>
            <a:r>
              <a:rPr lang="en-US" dirty="0"/>
              <a:t>)</a:t>
            </a:r>
          </a:p>
          <a:p>
            <a:pPr marL="0" indent="0">
              <a:buNone/>
            </a:pPr>
            <a:endParaRPr lang="en-US" dirty="0"/>
          </a:p>
          <a:p>
            <a:pPr marL="0" indent="0">
              <a:buNone/>
            </a:pPr>
            <a:r>
              <a:rPr lang="en-US" dirty="0"/>
              <a:t>	*Committee co-chair</a:t>
            </a:r>
          </a:p>
          <a:p>
            <a:pPr marL="0" indent="0">
              <a:buNone/>
            </a:pPr>
            <a:r>
              <a:rPr lang="en-US" dirty="0"/>
              <a:t>	**RC Advisory Committee</a:t>
            </a:r>
          </a:p>
          <a:p>
            <a:endParaRPr lang="en-US" dirty="0"/>
          </a:p>
          <a:p>
            <a:endParaRPr lang="en-US" dirty="0"/>
          </a:p>
          <a:p>
            <a:endParaRPr lang="en-US" dirty="0"/>
          </a:p>
        </p:txBody>
      </p:sp>
    </p:spTree>
    <p:extLst>
      <p:ext uri="{BB962C8B-B14F-4D97-AF65-F5344CB8AC3E}">
        <p14:creationId xmlns:p14="http://schemas.microsoft.com/office/powerpoint/2010/main" val="2512156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5200"/>
          </a:xfrm>
        </p:spPr>
        <p:txBody>
          <a:bodyPr/>
          <a:lstStyle/>
          <a:p>
            <a:r>
              <a:rPr lang="en-US" dirty="0"/>
              <a:t>Major Issues: 2019</a:t>
            </a:r>
          </a:p>
        </p:txBody>
      </p:sp>
      <p:sp>
        <p:nvSpPr>
          <p:cNvPr id="3" name="Content Placeholder 2"/>
          <p:cNvSpPr>
            <a:spLocks noGrp="1"/>
          </p:cNvSpPr>
          <p:nvPr>
            <p:ph idx="1"/>
          </p:nvPr>
        </p:nvSpPr>
        <p:spPr>
          <a:xfrm>
            <a:off x="838200" y="1593410"/>
            <a:ext cx="10515600" cy="5118889"/>
          </a:xfrm>
        </p:spPr>
        <p:txBody>
          <a:bodyPr>
            <a:normAutofit/>
          </a:bodyPr>
          <a:lstStyle/>
          <a:p>
            <a:pPr lvl="0"/>
            <a:r>
              <a:rPr lang="en-US" dirty="0"/>
              <a:t>Comments</a:t>
            </a:r>
            <a:endParaRPr lang="en-US" sz="4000" dirty="0"/>
          </a:p>
          <a:p>
            <a:pPr lvl="1"/>
            <a:r>
              <a:rPr lang="en-US" dirty="0"/>
              <a:t>IR-4 Crop Grouping Changes</a:t>
            </a:r>
            <a:endParaRPr lang="en-US" sz="3600" dirty="0"/>
          </a:p>
          <a:p>
            <a:pPr lvl="1"/>
            <a:r>
              <a:rPr lang="en-US" dirty="0"/>
              <a:t>USDA Proposed Rules for Genetically Engineered Organisms</a:t>
            </a:r>
            <a:endParaRPr lang="en-US" sz="3600" dirty="0"/>
          </a:p>
          <a:p>
            <a:pPr lvl="1"/>
            <a:r>
              <a:rPr lang="en-US" dirty="0" err="1"/>
              <a:t>Biostimulant</a:t>
            </a:r>
            <a:r>
              <a:rPr lang="en-US" dirty="0"/>
              <a:t> Guidance</a:t>
            </a:r>
            <a:endParaRPr lang="en-US" sz="3600" dirty="0"/>
          </a:p>
          <a:p>
            <a:pPr lvl="1"/>
            <a:r>
              <a:rPr lang="en-US" dirty="0"/>
              <a:t>Hemp Uses Document</a:t>
            </a:r>
          </a:p>
          <a:p>
            <a:r>
              <a:rPr lang="en-US" dirty="0"/>
              <a:t>Hemp New Uses</a:t>
            </a:r>
          </a:p>
          <a:p>
            <a:r>
              <a:rPr lang="en-US" dirty="0"/>
              <a:t>Topics of Discussion during monthly calls</a:t>
            </a:r>
          </a:p>
          <a:p>
            <a:pPr lvl="1"/>
            <a:r>
              <a:rPr lang="en-US" dirty="0"/>
              <a:t>Global MRLs and Tolerance Exemptions</a:t>
            </a:r>
          </a:p>
          <a:p>
            <a:pPr lvl="1"/>
            <a:r>
              <a:rPr lang="en-US" dirty="0"/>
              <a:t>Metabolites of Concerns</a:t>
            </a:r>
          </a:p>
          <a:p>
            <a:pPr lvl="1"/>
            <a:r>
              <a:rPr lang="en-US" dirty="0"/>
              <a:t>Microbial Pathogen Testing </a:t>
            </a:r>
          </a:p>
          <a:p>
            <a:pPr lvl="1"/>
            <a:endParaRPr lang="en-US" dirty="0"/>
          </a:p>
          <a:p>
            <a:pPr lvl="1"/>
            <a:endParaRPr lang="en-US" dirty="0"/>
          </a:p>
        </p:txBody>
      </p:sp>
    </p:spTree>
    <p:extLst>
      <p:ext uri="{BB962C8B-B14F-4D97-AF65-F5344CB8AC3E}">
        <p14:creationId xmlns:p14="http://schemas.microsoft.com/office/powerpoint/2010/main" val="28801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5200"/>
          </a:xfrm>
        </p:spPr>
        <p:txBody>
          <a:bodyPr/>
          <a:lstStyle/>
          <a:p>
            <a:r>
              <a:rPr lang="en-US" dirty="0"/>
              <a:t>Major Issues: 2019</a:t>
            </a:r>
          </a:p>
        </p:txBody>
      </p:sp>
      <p:sp>
        <p:nvSpPr>
          <p:cNvPr id="3" name="Content Placeholder 2"/>
          <p:cNvSpPr>
            <a:spLocks noGrp="1"/>
          </p:cNvSpPr>
          <p:nvPr>
            <p:ph idx="1"/>
          </p:nvPr>
        </p:nvSpPr>
        <p:spPr>
          <a:xfrm>
            <a:off x="838200" y="1593410"/>
            <a:ext cx="10515600" cy="5118889"/>
          </a:xfrm>
        </p:spPr>
        <p:txBody>
          <a:bodyPr>
            <a:normAutofit/>
          </a:bodyPr>
          <a:lstStyle/>
          <a:p>
            <a:pPr lvl="0"/>
            <a:r>
              <a:rPr lang="en-US" dirty="0"/>
              <a:t>International Harmonization </a:t>
            </a:r>
            <a:endParaRPr lang="en-US" sz="4000" dirty="0"/>
          </a:p>
          <a:p>
            <a:pPr lvl="1"/>
            <a:r>
              <a:rPr lang="en-US" dirty="0"/>
              <a:t>Global MRLs (and acceptance of Tolerance Exemptions) </a:t>
            </a:r>
          </a:p>
          <a:p>
            <a:pPr lvl="1"/>
            <a:r>
              <a:rPr lang="en-US" dirty="0"/>
              <a:t>The disconnect in country regulation(s) for </a:t>
            </a:r>
            <a:r>
              <a:rPr lang="en-US" dirty="0" err="1"/>
              <a:t>biostimulants</a:t>
            </a:r>
            <a:r>
              <a:rPr lang="en-US" dirty="0"/>
              <a:t>.</a:t>
            </a:r>
          </a:p>
          <a:p>
            <a:pPr lvl="2"/>
            <a:r>
              <a:rPr lang="en-US" dirty="0"/>
              <a:t>No consistent definition (4 minimum – EU/EPA/USDA/Industry)</a:t>
            </a:r>
            <a:endParaRPr lang="en-US" sz="2800" dirty="0"/>
          </a:p>
          <a:p>
            <a:pPr lvl="2">
              <a:lnSpc>
                <a:spcPct val="100000"/>
              </a:lnSpc>
            </a:pPr>
            <a:r>
              <a:rPr lang="en-US" dirty="0"/>
              <a:t>Different data requirements</a:t>
            </a:r>
          </a:p>
          <a:p>
            <a:pPr lvl="2">
              <a:lnSpc>
                <a:spcPct val="100000"/>
              </a:lnSpc>
            </a:pPr>
            <a:r>
              <a:rPr lang="en-US" dirty="0"/>
              <a:t>Multiple agency involvement per country</a:t>
            </a:r>
          </a:p>
          <a:p>
            <a:pPr lvl="2">
              <a:lnSpc>
                <a:spcPct val="100000"/>
              </a:lnSpc>
            </a:pPr>
            <a:r>
              <a:rPr lang="en-US" dirty="0"/>
              <a:t>Draft guidance and changing policy in multiple countries has been very time consuming and difficult to track and respond</a:t>
            </a:r>
          </a:p>
          <a:p>
            <a:pPr lvl="1">
              <a:lnSpc>
                <a:spcPct val="100000"/>
              </a:lnSpc>
            </a:pPr>
            <a:r>
              <a:rPr lang="en-US" dirty="0"/>
              <a:t>Hemp and cannabis regulations</a:t>
            </a:r>
          </a:p>
          <a:p>
            <a:pPr>
              <a:lnSpc>
                <a:spcPct val="100000"/>
              </a:lnSpc>
            </a:pPr>
            <a:r>
              <a:rPr lang="en-US" dirty="0"/>
              <a:t>Tolerance Exemption</a:t>
            </a:r>
          </a:p>
          <a:p>
            <a:pPr lvl="1"/>
            <a:r>
              <a:rPr lang="en-US" dirty="0"/>
              <a:t>Clarify EPA science and regulatory policies on dietary risk assessments and options for how an exemption may still be justified when the active ingredient data show potential human health (toxicity) issue.  </a:t>
            </a:r>
          </a:p>
          <a:p>
            <a:endParaRPr lang="en-US" dirty="0"/>
          </a:p>
          <a:p>
            <a:pPr lvl="1"/>
            <a:endParaRPr lang="en-US" dirty="0"/>
          </a:p>
        </p:txBody>
      </p:sp>
    </p:spTree>
    <p:extLst>
      <p:ext uri="{BB962C8B-B14F-4D97-AF65-F5344CB8AC3E}">
        <p14:creationId xmlns:p14="http://schemas.microsoft.com/office/powerpoint/2010/main" val="185211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5200"/>
          </a:xfrm>
        </p:spPr>
        <p:txBody>
          <a:bodyPr/>
          <a:lstStyle/>
          <a:p>
            <a:r>
              <a:rPr lang="en-US" dirty="0"/>
              <a:t>Major Issues: 2019</a:t>
            </a:r>
          </a:p>
        </p:txBody>
      </p:sp>
      <p:sp>
        <p:nvSpPr>
          <p:cNvPr id="3" name="Content Placeholder 2"/>
          <p:cNvSpPr>
            <a:spLocks noGrp="1"/>
          </p:cNvSpPr>
          <p:nvPr>
            <p:ph idx="1"/>
          </p:nvPr>
        </p:nvSpPr>
        <p:spPr>
          <a:xfrm>
            <a:off x="838200" y="1593410"/>
            <a:ext cx="10515600" cy="5118889"/>
          </a:xfrm>
        </p:spPr>
        <p:txBody>
          <a:bodyPr>
            <a:normAutofit/>
          </a:bodyPr>
          <a:lstStyle/>
          <a:p>
            <a:pPr lvl="0"/>
            <a:r>
              <a:rPr lang="en-US" dirty="0"/>
              <a:t>USDA </a:t>
            </a:r>
            <a:endParaRPr lang="en-US" sz="4000" dirty="0"/>
          </a:p>
          <a:p>
            <a:pPr lvl="1"/>
            <a:r>
              <a:rPr lang="en-US" dirty="0"/>
              <a:t>PPQ implementation of their authority to regulate </a:t>
            </a:r>
            <a:r>
              <a:rPr lang="en-US" dirty="0" err="1"/>
              <a:t>biocontrol</a:t>
            </a:r>
            <a:r>
              <a:rPr lang="en-US" dirty="0"/>
              <a:t> organism and process for eventual commercialization without the need for a permit.</a:t>
            </a:r>
          </a:p>
          <a:p>
            <a:r>
              <a:rPr lang="en-US" dirty="0"/>
              <a:t>Regulatory Training</a:t>
            </a:r>
          </a:p>
          <a:p>
            <a:r>
              <a:rPr lang="en-US" dirty="0"/>
              <a:t>Microbial Data Requirements</a:t>
            </a:r>
          </a:p>
          <a:p>
            <a:r>
              <a:rPr lang="en-US" dirty="0"/>
              <a:t>State Issues</a:t>
            </a:r>
          </a:p>
        </p:txBody>
      </p:sp>
    </p:spTree>
    <p:extLst>
      <p:ext uri="{BB962C8B-B14F-4D97-AF65-F5344CB8AC3E}">
        <p14:creationId xmlns:p14="http://schemas.microsoft.com/office/powerpoint/2010/main" val="503158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7627"/>
          </a:xfrm>
        </p:spPr>
        <p:txBody>
          <a:bodyPr/>
          <a:lstStyle/>
          <a:p>
            <a:r>
              <a:rPr lang="en-US" dirty="0"/>
              <a:t>Topics of Discussion with EPA</a:t>
            </a:r>
          </a:p>
        </p:txBody>
      </p:sp>
      <p:sp>
        <p:nvSpPr>
          <p:cNvPr id="3" name="Content Placeholder 2"/>
          <p:cNvSpPr>
            <a:spLocks noGrp="1"/>
          </p:cNvSpPr>
          <p:nvPr>
            <p:ph idx="1"/>
          </p:nvPr>
        </p:nvSpPr>
        <p:spPr>
          <a:xfrm>
            <a:off x="838200" y="1484768"/>
            <a:ext cx="11128022" cy="5260343"/>
          </a:xfrm>
        </p:spPr>
        <p:txBody>
          <a:bodyPr>
            <a:normAutofit fontScale="70000" lnSpcReduction="20000"/>
          </a:bodyPr>
          <a:lstStyle/>
          <a:p>
            <a:pPr marL="457200" lvl="1" indent="0">
              <a:buNone/>
            </a:pPr>
            <a:r>
              <a:rPr lang="en-US" sz="2800" dirty="0"/>
              <a:t>For meeting with EPA on 9/24 and after: </a:t>
            </a:r>
          </a:p>
          <a:p>
            <a:pPr marL="457200" lvl="1" indent="0">
              <a:buNone/>
            </a:pPr>
            <a:endParaRPr lang="en-US" dirty="0"/>
          </a:p>
          <a:p>
            <a:pPr lvl="0" fontAlgn="base"/>
            <a:r>
              <a:rPr lang="en-US" dirty="0"/>
              <a:t>Use of biological products on hemp. </a:t>
            </a:r>
            <a:endParaRPr lang="en-US" sz="2000" dirty="0"/>
          </a:p>
          <a:p>
            <a:pPr lvl="1" fontAlgn="base"/>
            <a:r>
              <a:rPr lang="en-US" dirty="0"/>
              <a:t>what does EPA expect the timelines to be for getting labels approved?</a:t>
            </a:r>
            <a:endParaRPr lang="en-US" sz="1800" dirty="0"/>
          </a:p>
          <a:p>
            <a:pPr lvl="1" fontAlgn="base"/>
            <a:r>
              <a:rPr lang="en-US" dirty="0"/>
              <a:t>Does EPA expect products to be approved in time for the next growing season including 24(c) products? </a:t>
            </a:r>
            <a:endParaRPr lang="en-US" sz="1800" dirty="0"/>
          </a:p>
          <a:p>
            <a:pPr lvl="1" fontAlgn="base"/>
            <a:r>
              <a:rPr lang="en-US" dirty="0"/>
              <a:t>Also, states seem unsure about what they should be doing with regard to pesticide use on hemp. Is anything being done to assist the states?</a:t>
            </a:r>
            <a:endParaRPr lang="en-US" sz="1800" dirty="0"/>
          </a:p>
          <a:p>
            <a:pPr lvl="0" fontAlgn="base"/>
            <a:r>
              <a:rPr lang="en-US" dirty="0"/>
              <a:t>BPPD’s effort to address non-PRIA backlog  </a:t>
            </a:r>
            <a:endParaRPr lang="en-US" sz="2000" dirty="0"/>
          </a:p>
          <a:p>
            <a:pPr lvl="0" fontAlgn="base"/>
            <a:r>
              <a:rPr lang="en-US" dirty="0"/>
              <a:t>EPA’s opinion regarding Canada’s Response to EU. See attached.</a:t>
            </a:r>
            <a:endParaRPr lang="en-US" sz="2000" dirty="0"/>
          </a:p>
          <a:p>
            <a:pPr lvl="0" fontAlgn="base"/>
            <a:r>
              <a:rPr lang="en-US" dirty="0"/>
              <a:t>Secondary Metabolites</a:t>
            </a:r>
            <a:endParaRPr lang="en-US" sz="2000" dirty="0"/>
          </a:p>
          <a:p>
            <a:pPr lvl="1" fontAlgn="base"/>
            <a:r>
              <a:rPr lang="en-US" dirty="0"/>
              <a:t>globally, our members are seeing an increase in questions from regulators about secondary metabolites. Where does EPA see things going with regard to secondary metabolites?</a:t>
            </a:r>
            <a:endParaRPr lang="en-US" sz="1800" dirty="0"/>
          </a:p>
          <a:p>
            <a:pPr lvl="0" fontAlgn="base"/>
            <a:r>
              <a:rPr lang="en-US" dirty="0"/>
              <a:t>M009 PRIA Concerns</a:t>
            </a:r>
            <a:endParaRPr lang="en-US" sz="2000" dirty="0"/>
          </a:p>
          <a:p>
            <a:pPr lvl="1" fontAlgn="base"/>
            <a:r>
              <a:rPr lang="en-US" dirty="0"/>
              <a:t>This is new. </a:t>
            </a:r>
            <a:endParaRPr lang="en-US" sz="1800" dirty="0"/>
          </a:p>
          <a:p>
            <a:pPr lvl="1" fontAlgn="base"/>
            <a:r>
              <a:rPr lang="en-US" dirty="0"/>
              <a:t>Are companies using it? </a:t>
            </a:r>
            <a:endParaRPr lang="en-US" sz="1800" dirty="0"/>
          </a:p>
          <a:p>
            <a:pPr lvl="1" fontAlgn="base"/>
            <a:r>
              <a:rPr lang="en-US" dirty="0"/>
              <a:t>If yes, how is it working? </a:t>
            </a:r>
            <a:endParaRPr lang="en-US" sz="1800" dirty="0"/>
          </a:p>
          <a:p>
            <a:pPr lvl="1" fontAlgn="base"/>
            <a:r>
              <a:rPr lang="en-US" dirty="0"/>
              <a:t>Is there anything industry could do to make it work better?</a:t>
            </a:r>
            <a:endParaRPr lang="en-US" sz="1800" dirty="0"/>
          </a:p>
          <a:p>
            <a:pPr lvl="0" fontAlgn="base"/>
            <a:r>
              <a:rPr lang="en-US" dirty="0"/>
              <a:t>Any other updates BPPD would like to give industry</a:t>
            </a:r>
            <a:endParaRPr lang="en-US" sz="2000" dirty="0"/>
          </a:p>
          <a:p>
            <a:pPr marL="457200" lvl="1" indent="0">
              <a:buNone/>
            </a:pPr>
            <a:endParaRPr lang="en-US" dirty="0"/>
          </a:p>
        </p:txBody>
      </p:sp>
    </p:spTree>
    <p:extLst>
      <p:ext uri="{BB962C8B-B14F-4D97-AF65-F5344CB8AC3E}">
        <p14:creationId xmlns:p14="http://schemas.microsoft.com/office/powerpoint/2010/main" val="4972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7627"/>
          </a:xfrm>
        </p:spPr>
        <p:txBody>
          <a:bodyPr/>
          <a:lstStyle/>
          <a:p>
            <a:r>
              <a:rPr lang="en-US" dirty="0"/>
              <a:t>Priorities: 2019</a:t>
            </a:r>
          </a:p>
        </p:txBody>
      </p:sp>
      <p:sp>
        <p:nvSpPr>
          <p:cNvPr id="3" name="Content Placeholder 2"/>
          <p:cNvSpPr>
            <a:spLocks noGrp="1"/>
          </p:cNvSpPr>
          <p:nvPr>
            <p:ph idx="1"/>
          </p:nvPr>
        </p:nvSpPr>
        <p:spPr>
          <a:xfrm>
            <a:off x="838200" y="1484768"/>
            <a:ext cx="10515600" cy="5217483"/>
          </a:xfrm>
        </p:spPr>
        <p:txBody>
          <a:bodyPr>
            <a:normAutofit/>
          </a:bodyPr>
          <a:lstStyle/>
          <a:p>
            <a:r>
              <a:rPr lang="en-US" dirty="0"/>
              <a:t>Creation of Hemp Taskforce</a:t>
            </a:r>
          </a:p>
          <a:p>
            <a:pPr lvl="0"/>
            <a:r>
              <a:rPr lang="en-US" dirty="0"/>
              <a:t>New Meeting Format (discussion every other month)</a:t>
            </a:r>
            <a:endParaRPr lang="en-US" sz="4000" dirty="0"/>
          </a:p>
          <a:p>
            <a:pPr lvl="0"/>
            <a:r>
              <a:rPr lang="en-US" dirty="0"/>
              <a:t>New Subcommittees (based on group survey feedback)</a:t>
            </a:r>
            <a:endParaRPr lang="en-US" sz="4000" dirty="0"/>
          </a:p>
          <a:p>
            <a:pPr lvl="1"/>
            <a:r>
              <a:rPr lang="en-US" dirty="0"/>
              <a:t>International Harmonization</a:t>
            </a:r>
            <a:endParaRPr lang="en-US" sz="3600" dirty="0"/>
          </a:p>
          <a:p>
            <a:pPr lvl="1"/>
            <a:r>
              <a:rPr lang="en-US" dirty="0"/>
              <a:t>Regulatory Training</a:t>
            </a:r>
            <a:endParaRPr lang="en-US" sz="3600" dirty="0"/>
          </a:p>
          <a:p>
            <a:pPr lvl="1"/>
            <a:r>
              <a:rPr lang="en-US" dirty="0"/>
              <a:t>NOSB</a:t>
            </a:r>
            <a:endParaRPr lang="en-US" sz="3600" dirty="0"/>
          </a:p>
          <a:p>
            <a:endParaRPr lang="en-US" dirty="0"/>
          </a:p>
          <a:p>
            <a:endParaRPr lang="en-US" dirty="0"/>
          </a:p>
          <a:p>
            <a:pPr marL="457200" lvl="1" indent="0">
              <a:buNone/>
            </a:pPr>
            <a:endParaRPr lang="en-US" dirty="0"/>
          </a:p>
        </p:txBody>
      </p:sp>
    </p:spTree>
    <p:extLst>
      <p:ext uri="{BB962C8B-B14F-4D97-AF65-F5344CB8AC3E}">
        <p14:creationId xmlns:p14="http://schemas.microsoft.com/office/powerpoint/2010/main" val="3497453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3661" y="2413806"/>
            <a:ext cx="9144000" cy="1568429"/>
          </a:xfrm>
        </p:spPr>
        <p:txBody>
          <a:bodyPr/>
          <a:lstStyle/>
          <a:p>
            <a:r>
              <a:rPr lang="en-US" dirty="0"/>
              <a:t>Thank you!</a:t>
            </a:r>
          </a:p>
        </p:txBody>
      </p:sp>
    </p:spTree>
    <p:extLst>
      <p:ext uri="{BB962C8B-B14F-4D97-AF65-F5344CB8AC3E}">
        <p14:creationId xmlns:p14="http://schemas.microsoft.com/office/powerpoint/2010/main" val="34094040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BASF_CONVERTED_TO_TAGS"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3340</TotalTime>
  <Words>610</Words>
  <Application>Microsoft Macintosh PowerPoint</Application>
  <PresentationFormat>Widescreen</PresentationFormat>
  <Paragraphs>112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Regulatory Committee</vt:lpstr>
      <vt:lpstr>Current Committee Members</vt:lpstr>
      <vt:lpstr>Major Issues: 2019</vt:lpstr>
      <vt:lpstr>Major Issues: 2019</vt:lpstr>
      <vt:lpstr>Major Issues: 2019</vt:lpstr>
      <vt:lpstr>Topics of Discussion with EPA</vt:lpstr>
      <vt:lpstr>Priorities: 2019</vt:lpstr>
      <vt:lpstr>Thank you!</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Jones</dc:creator>
  <cp:lastModifiedBy>Keith Jones</cp:lastModifiedBy>
  <cp:revision>44</cp:revision>
  <dcterms:created xsi:type="dcterms:W3CDTF">2018-01-02T19:43:06Z</dcterms:created>
  <dcterms:modified xsi:type="dcterms:W3CDTF">2019-09-22T11:35:16Z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_to_AIP">
    <vt:i4>0</vt:i4>
  </property>
</Properties>
</file>