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4"/>
  </p:notesMasterIdLst>
  <p:sldIdLst>
    <p:sldId id="285" r:id="rId3"/>
    <p:sldId id="310" r:id="rId4"/>
    <p:sldId id="290" r:id="rId5"/>
    <p:sldId id="308" r:id="rId6"/>
    <p:sldId id="291" r:id="rId7"/>
    <p:sldId id="311" r:id="rId8"/>
    <p:sldId id="312" r:id="rId9"/>
    <p:sldId id="313" r:id="rId10"/>
    <p:sldId id="314" r:id="rId11"/>
    <p:sldId id="316" r:id="rId12"/>
    <p:sldId id="318" r:id="rId13"/>
    <p:sldId id="319" r:id="rId14"/>
    <p:sldId id="286" r:id="rId15"/>
    <p:sldId id="287" r:id="rId16"/>
    <p:sldId id="293" r:id="rId17"/>
    <p:sldId id="295" r:id="rId18"/>
    <p:sldId id="297" r:id="rId19"/>
    <p:sldId id="322" r:id="rId20"/>
    <p:sldId id="320" r:id="rId21"/>
    <p:sldId id="323" r:id="rId22"/>
    <p:sldId id="32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0000"/>
    <a:srgbClr val="F20000"/>
    <a:srgbClr val="A4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7" autoAdjust="0"/>
    <p:restoredTop sz="92919"/>
  </p:normalViewPr>
  <p:slideViewPr>
    <p:cSldViewPr>
      <p:cViewPr varScale="1">
        <p:scale>
          <a:sx n="150" d="100"/>
          <a:sy n="150" d="100"/>
        </p:scale>
        <p:origin x="284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42D24-8D69-45D6-AB4E-F72588D1A4AC}" type="datetimeFigureOut">
              <a:rPr lang="en-US" smtClean="0"/>
              <a:t>2/22/17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2A640-B010-479B-BBED-D2C90B42F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38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2A640-B010-479B-BBED-D2C90B42F9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D5FF5-5E3C-4EAA-B3F9-E2F10319368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3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6B1D7-EB44-426A-B050-90F5D41C9DB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6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C4C72-1D28-482D-BC72-12A2F721631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9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8B89705-7F47-4066-9AFA-6DFC36E0157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26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2B8B1-6527-4A38-B94E-1DB54F012EAB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8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CEAF5-18D8-4111-A06A-977E54B7FDEA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63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143AF-D6A6-46D9-B541-D29C1A152393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99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1435C-A2BA-4E29-A709-EDACB117C225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96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9CBBC-7A75-4D5D-A03B-E170B0C4530A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83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D7D0-6CE6-48A1-9A6D-8C490A4E1CAF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71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C9B66-36B6-44DD-95AD-8D1AD8340953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11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A69EA-5FB2-4B3E-85CB-496DE81383D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94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8F81D-251C-4310-9DDE-B24438DD601C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06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7B781-7CB0-4820-96C9-50B749303877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38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B1C18-B029-4BC3-8B6A-2FE991D1F9E7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01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09A16-FF96-40CC-99DA-2E1072ABA4B5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3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9812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C6B3E-3192-4109-AE16-CE58B69C6108}" type="slidenum">
              <a:rPr lang="en-US" altLang="en-US">
                <a:solidFill>
                  <a:srgbClr val="FFFF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2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4EE81-8D15-4063-86D9-F3163FAD3A2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4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46EA1-10AB-46DE-AB13-CCB57B1B8F9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0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787DB-686F-492A-A804-442150363C9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6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10F43-BA96-4EA7-8769-70D1D741D7B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6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36478-8018-44D2-8BB3-46C3EEF41C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7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73674-71B7-490F-975C-95DDBB5C5C8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6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1A754-09BD-4C38-97C7-2781F0BA009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4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333399"/>
            </a:gs>
            <a:gs pos="100000">
              <a:srgbClr val="333399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69DB1F-F8A3-4B87-86D0-1C83DD9FEB2D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722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6"/>
            </a:gs>
            <a:gs pos="50000">
              <a:schemeClr val="bg1"/>
            </a:gs>
            <a:gs pos="100000">
              <a:srgbClr val="0000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l">
              <a:defRPr sz="1244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44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44"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B16AEEA-362D-4FE6-814F-CD0FFEB7A810}" type="slidenum">
              <a:rPr lang="en-US" altLang="en-US">
                <a:solidFill>
                  <a:srgbClr val="FFFF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412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5pPr>
      <a:lvl6pPr marL="40640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6pPr>
      <a:lvl7pPr marL="81281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7pPr>
      <a:lvl8pPr marL="1219215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8pPr>
      <a:lvl9pPr marL="1625620"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har char="•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har char="–"/>
        <a:defRPr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har char="–"/>
        <a:defRPr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har char="•"/>
        <a:defRPr sz="1778">
          <a:solidFill>
            <a:schemeClr val="tx1"/>
          </a:solidFill>
          <a:latin typeface="+mn-lt"/>
        </a:defRPr>
      </a:lvl5pPr>
      <a:lvl6pPr marL="2235228" indent="-203203" algn="l" rtl="0" eaLnBrk="0" fontAlgn="base" hangingPunct="0">
        <a:spcBef>
          <a:spcPct val="20000"/>
        </a:spcBef>
        <a:spcAft>
          <a:spcPct val="0"/>
        </a:spcAft>
        <a:buChar char="•"/>
        <a:defRPr sz="1778">
          <a:solidFill>
            <a:schemeClr val="tx1"/>
          </a:solidFill>
          <a:latin typeface="+mn-lt"/>
        </a:defRPr>
      </a:lvl6pPr>
      <a:lvl7pPr marL="2641633" indent="-203203" algn="l" rtl="0" eaLnBrk="0" fontAlgn="base" hangingPunct="0">
        <a:spcBef>
          <a:spcPct val="20000"/>
        </a:spcBef>
        <a:spcAft>
          <a:spcPct val="0"/>
        </a:spcAft>
        <a:buChar char="•"/>
        <a:defRPr sz="1778">
          <a:solidFill>
            <a:schemeClr val="tx1"/>
          </a:solidFill>
          <a:latin typeface="+mn-lt"/>
        </a:defRPr>
      </a:lvl7pPr>
      <a:lvl8pPr marL="3048038" indent="-203203" algn="l" rtl="0" eaLnBrk="0" fontAlgn="base" hangingPunct="0">
        <a:spcBef>
          <a:spcPct val="20000"/>
        </a:spcBef>
        <a:spcAft>
          <a:spcPct val="0"/>
        </a:spcAft>
        <a:buChar char="•"/>
        <a:defRPr sz="1778">
          <a:solidFill>
            <a:schemeClr val="tx1"/>
          </a:solidFill>
          <a:latin typeface="+mn-lt"/>
        </a:defRPr>
      </a:lvl8pPr>
      <a:lvl9pPr marL="3454443" indent="-203203" algn="l" rtl="0" eaLnBrk="0" fontAlgn="base" hangingPunct="0">
        <a:spcBef>
          <a:spcPct val="20000"/>
        </a:spcBef>
        <a:spcAft>
          <a:spcPct val="0"/>
        </a:spcAft>
        <a:buChar char="•"/>
        <a:defRPr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Black Flies Worldwide: River Blindness to Nuisance Control Using Targeted </a:t>
            </a:r>
            <a:r>
              <a:rPr lang="en-US" sz="4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Bti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Applications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5800" y="3352800"/>
            <a:ext cx="3810000" cy="3505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Elmer W. Gray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University of Georgia</a:t>
            </a: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Department of Entomology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124200"/>
            <a:ext cx="4876800" cy="2786742"/>
          </a:xfrm>
        </p:spPr>
      </p:pic>
    </p:spTree>
    <p:extLst>
      <p:ext uri="{BB962C8B-B14F-4D97-AF65-F5344CB8AC3E}">
        <p14:creationId xmlns:p14="http://schemas.microsoft.com/office/powerpoint/2010/main" val="223852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8733"/>
            <a:ext cx="7772400" cy="1151467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Onchocerciasis Control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35667"/>
            <a:ext cx="7772400" cy="4064000"/>
          </a:xfrm>
        </p:spPr>
        <p:txBody>
          <a:bodyPr/>
          <a:lstStyle/>
          <a:p>
            <a:pPr>
              <a:defRPr/>
            </a:pPr>
            <a:r>
              <a:rPr lang="en-U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1926 black flies identified as vector of </a:t>
            </a:r>
            <a:r>
              <a:rPr lang="en-US" sz="2133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Onchcerca</a:t>
            </a:r>
            <a:r>
              <a:rPr lang="en-US" sz="2133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volvulus</a:t>
            </a:r>
            <a:r>
              <a:rPr lang="en-U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the causative agent of human onchocerciasis</a:t>
            </a:r>
          </a:p>
          <a:p>
            <a:pPr>
              <a:defRPr/>
            </a:pPr>
            <a:r>
              <a:rPr lang="en-U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1945 – demonstrated that DDT when applied to waterways was effective in larval black fly control</a:t>
            </a:r>
          </a:p>
          <a:p>
            <a:pPr>
              <a:defRPr/>
            </a:pPr>
            <a:r>
              <a:rPr lang="en-US" sz="213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1973 - an </a:t>
            </a:r>
            <a:r>
              <a:rPr lang="en-U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operational plan and budget was approved through the WHO using the organophosphate </a:t>
            </a:r>
            <a:r>
              <a:rPr lang="en-US" sz="2133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Temephos</a:t>
            </a:r>
            <a:r>
              <a:rPr lang="en-US" sz="213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resistance soon followed</a:t>
            </a:r>
            <a:endParaRPr lang="en-US" sz="21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13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1976 - </a:t>
            </a:r>
            <a:r>
              <a:rPr lang="en-US" sz="2133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Bacillus </a:t>
            </a:r>
            <a:r>
              <a:rPr lang="en-US" sz="2133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thuringiensis </a:t>
            </a:r>
            <a:r>
              <a:rPr lang="en-U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subsp. </a:t>
            </a:r>
            <a:r>
              <a:rPr lang="en-US" sz="2133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israelensis</a:t>
            </a:r>
            <a:r>
              <a:rPr lang="en-U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discovered</a:t>
            </a:r>
          </a:p>
          <a:p>
            <a:pPr>
              <a:defRPr/>
            </a:pPr>
            <a:r>
              <a:rPr lang="en-US" sz="213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Treatments shifted to </a:t>
            </a:r>
            <a:r>
              <a:rPr lang="en-US" sz="2133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Bti</a:t>
            </a:r>
            <a:r>
              <a:rPr lang="en-US" sz="213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through the 1980’s</a:t>
            </a:r>
            <a:endParaRPr lang="en-US" sz="21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13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Peaked at 1.2 million km</a:t>
            </a:r>
            <a:r>
              <a:rPr lang="en-US" sz="2133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3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40 million people protected, prevented blindness in 600,000, and 18 million children were born free from the threat of river-blindness </a:t>
            </a:r>
            <a:endParaRPr lang="en-US" sz="21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79400"/>
            <a:ext cx="8263467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98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6764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Biopesticides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Resistance and environmental degradation required change</a:t>
            </a:r>
          </a:p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discovered and rapidly developed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Significant effort to produce products that were highly effective with the optimum physical properties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Dispersion &amp; Carry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Viscosity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Cost effectiveness…..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6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371600"/>
          </a:xfrm>
        </p:spPr>
        <p:txBody>
          <a:bodyPr/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University of Georgia Black Fly Rearing and Bioassay Laboratory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Initiated in 1985 at Clemson University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Ray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Noblet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had been involved in black fly research since the early 70’s involving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Leucocytozoon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infections as part of his insect physiologist role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Began evaluating the earliest </a:t>
            </a:r>
            <a:r>
              <a:rPr lang="en-US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Bti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based formulations in streams north of Clemson for Abbott Laboratories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1989 we conducted ~ 200 field evaluations/yr.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Measure stream flow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Treat at low concentration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Evaluate downstream mortality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Move upstream and replicate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Laboratory History cont. 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066212"/>
          </a:xfrm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Developed the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rbital Shaker Bioassay in 1990 - modified to the Controlled Current Toxicity Test in recent years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Today we operate the only black fly colony in the world (</a:t>
            </a:r>
            <a:r>
              <a:rPr lang="en-US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Simulium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vittatum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cytospecies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IS-7) as part of our laboratory’s primary responsibility of evaluating 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biopesticide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used for black fly suppression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Classic example of industry and academia partnering…..for over 37 years! 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Colony based around aquatic rearing units, ~600 liter reservoir, pump and compressor, 122 x 40 cm runway, water recirculated for ~60 days</a:t>
            </a:r>
          </a:p>
        </p:txBody>
      </p:sp>
    </p:spTree>
    <p:extLst>
      <p:ext uri="{BB962C8B-B14F-4D97-AF65-F5344CB8AC3E}">
        <p14:creationId xmlns:p14="http://schemas.microsoft.com/office/powerpoint/2010/main" val="8578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75640" cy="61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1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6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3394548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50" y="0"/>
            <a:ext cx="5722412" cy="38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15784"/>
            <a:ext cx="5943600" cy="39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1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Anise\IMG_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6629400" cy="44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21" y="12153"/>
            <a:ext cx="4953000" cy="3714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739056"/>
            <a:ext cx="4690892" cy="31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8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0067"/>
            <a:ext cx="7772400" cy="149013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Black Flies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Diptera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Simuliidae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612" y="1676400"/>
            <a:ext cx="7772400" cy="41910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Aquatic and terrestrial life histories –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larval stage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their life cycle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completed in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flowing water,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adults emerge from pupal stage and become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aerial</a:t>
            </a: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Considered the third most important pest to humans after mosquitoes and ticks</a:t>
            </a: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Vectors of Onchocerciasis – River Blindness - filarial nematode, 25 million people infected, mostly in Sub-Saharan Africa and small area of Central and South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America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Significant pests of livestock and wildlife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Significant biting and nuisance pests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Suppression programs operated around the world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21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0288"/>
            <a:ext cx="5089909" cy="338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96" y="0"/>
            <a:ext cx="5595313" cy="3720288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1182601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56160"/>
            <a:ext cx="458419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Related References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Gray, E. W. and R. Fusco, 2016. Microbial Control of Black Flies (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Diptera:Simuliidae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with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Bacillus thuringiensis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subsp. </a:t>
            </a:r>
            <a:r>
              <a:rPr lang="en-US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israelensis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In Lacey L.A. ed. Microbial Control of Insect and Mite Pests. Academic Press, London, UK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E. W. and R.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Noblet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2014. Black Fly Rearing and Use in Laboratory Bioassays. In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Maramorosch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K. and Mahmood F. eds. Rearing Animal and Plant Pathogen Vectors. CRC Press, Boca Raton, FL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2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600200"/>
          </a:xfrm>
        </p:spPr>
        <p:txBody>
          <a:bodyPr/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Black Flies cont. 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 populations often associated with larger rivers – sheer volume of habitat</a:t>
            </a: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Adults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 notoriously strong fliers, day active</a:t>
            </a:r>
          </a:p>
          <a:p>
            <a:pPr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Larviciding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of rivers and streams the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only effective and approved technique for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Larval stage described as passive filter feeders – indiscriminant filter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feeders</a:t>
            </a: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Treating rivers and streams is a controversial activity – often a source of drinking water</a:t>
            </a: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Non-target concerns always present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63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Adult Black Flies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43467" y="2548467"/>
            <a:ext cx="5808133" cy="3318933"/>
          </a:xfrm>
        </p:spPr>
      </p:pic>
      <p:pic>
        <p:nvPicPr>
          <p:cNvPr id="23556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6133" y="2548467"/>
            <a:ext cx="4848578" cy="3306234"/>
          </a:xfrm>
        </p:spPr>
      </p:pic>
    </p:spTree>
    <p:extLst>
      <p:ext uri="{BB962C8B-B14F-4D97-AF65-F5344CB8AC3E}">
        <p14:creationId xmlns:p14="http://schemas.microsoft.com/office/powerpoint/2010/main" val="9665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86426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87" y="-1"/>
            <a:ext cx="5337285" cy="3545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946" y="3548653"/>
            <a:ext cx="4977258" cy="3309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887" y="3545267"/>
            <a:ext cx="4982350" cy="33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330" y="-297"/>
            <a:ext cx="677934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8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38" y="-297"/>
            <a:ext cx="751092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7001" y="-297"/>
            <a:ext cx="1035800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7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457200"/>
            <a:ext cx="9799767" cy="59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00CC99"/>
      </a:accent1>
      <a:accent2>
        <a:srgbClr val="3333CC"/>
      </a:accent2>
      <a:accent3>
        <a:srgbClr val="AAAAE2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00"/>
        </a:lt1>
        <a:dk2>
          <a:srgbClr val="0000CC"/>
        </a:dk2>
        <a:lt2>
          <a:srgbClr val="FFFF00"/>
        </a:lt2>
        <a:accent1>
          <a:srgbClr val="00CC99"/>
        </a:accent1>
        <a:accent2>
          <a:srgbClr val="3333CC"/>
        </a:accent2>
        <a:accent3>
          <a:srgbClr val="AAAAE2"/>
        </a:accent3>
        <a:accent4>
          <a:srgbClr val="DADA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584</Words>
  <Application>Microsoft Macintosh PowerPoint</Application>
  <PresentationFormat>On-screen Show (4:3)</PresentationFormat>
  <Paragraphs>58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Default Design</vt:lpstr>
      <vt:lpstr>1_Default Design</vt:lpstr>
      <vt:lpstr>Black Flies Worldwide: River Blindness to Nuisance Control Using Targeted Bti Applications</vt:lpstr>
      <vt:lpstr>Black Flies  (Diptera: Simuliidae)</vt:lpstr>
      <vt:lpstr>Black Flies cont. </vt:lpstr>
      <vt:lpstr>Adult Black Flies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Onchocerciasis Control</vt:lpstr>
      <vt:lpstr>PowerPoint Presentation</vt:lpstr>
      <vt:lpstr>The Role of Biopesticides</vt:lpstr>
      <vt:lpstr>The University of Georgia Black Fly Rearing and Bioassay Laboratory</vt:lpstr>
      <vt:lpstr>Laboratory History cont.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Related References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Factors that Affect the Susceptibility of Simuliidae Larvae to Insecticidal Proteins Produced by Bacillus thuringiensis var. israelensis</dc:title>
  <dc:creator>Joe Iburg</dc:creator>
  <cp:lastModifiedBy> </cp:lastModifiedBy>
  <cp:revision>60</cp:revision>
  <dcterms:created xsi:type="dcterms:W3CDTF">2013-05-08T17:09:06Z</dcterms:created>
  <dcterms:modified xsi:type="dcterms:W3CDTF">2017-02-22T20:47:04Z</dcterms:modified>
</cp:coreProperties>
</file>