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5"/>
    <p:sldMasterId id="2147483713" r:id="rId6"/>
    <p:sldMasterId id="2147483727" r:id="rId7"/>
  </p:sldMasterIdLst>
  <p:notesMasterIdLst>
    <p:notesMasterId r:id="rId42"/>
  </p:notesMasterIdLst>
  <p:sldIdLst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92" r:id="rId22"/>
    <p:sldId id="293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57" r:id="rId33"/>
    <p:sldId id="258" r:id="rId34"/>
    <p:sldId id="259" r:id="rId35"/>
    <p:sldId id="260" r:id="rId36"/>
    <p:sldId id="261" r:id="rId37"/>
    <p:sldId id="264" r:id="rId38"/>
    <p:sldId id="262" r:id="rId39"/>
    <p:sldId id="265" r:id="rId40"/>
    <p:sldId id="26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2947"/>
  </p:normalViewPr>
  <p:slideViewPr>
    <p:cSldViewPr>
      <p:cViewPr varScale="1">
        <p:scale>
          <a:sx n="102" d="100"/>
          <a:sy n="102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94" d="100"/>
          <a:sy n="194" d="100"/>
        </p:scale>
        <p:origin x="60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CCOOKE\Dropbox\Analysis\PSN%20Data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'[PSN Data 2016.xlsx]FBA'!$C$4</c:f>
              <c:strCache>
                <c:ptCount val="1"/>
                <c:pt idx="0">
                  <c:v>2016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'[PSN Data 2016.xlsx]FBA'!$B$5:$B$14</c:f>
              <c:strCache>
                <c:ptCount val="10"/>
                <c:pt idx="0">
                  <c:v>[0 - 10]</c:v>
                </c:pt>
                <c:pt idx="1">
                  <c:v>(10 - 20]</c:v>
                </c:pt>
                <c:pt idx="2">
                  <c:v>(20 - 30]</c:v>
                </c:pt>
                <c:pt idx="3">
                  <c:v>(30 - 40]</c:v>
                </c:pt>
                <c:pt idx="4">
                  <c:v>(40 - 50]</c:v>
                </c:pt>
                <c:pt idx="5">
                  <c:v>(50 - 60]</c:v>
                </c:pt>
                <c:pt idx="6">
                  <c:v>(60 - 70]</c:v>
                </c:pt>
                <c:pt idx="7">
                  <c:v>(70 - 80]</c:v>
                </c:pt>
                <c:pt idx="8">
                  <c:v>(80 - 90]</c:v>
                </c:pt>
                <c:pt idx="9">
                  <c:v>(90 - 100]</c:v>
                </c:pt>
              </c:strCache>
            </c:strRef>
          </c:cat>
          <c:val>
            <c:numRef>
              <c:f>'[PSN Data 2016.xlsx]FBA'!$C$5:$C$14</c:f>
              <c:numCache>
                <c:formatCode>General</c:formatCode>
                <c:ptCount val="10"/>
                <c:pt idx="0">
                  <c:v>13919.0</c:v>
                </c:pt>
                <c:pt idx="1">
                  <c:v>289.0</c:v>
                </c:pt>
                <c:pt idx="2">
                  <c:v>922.0</c:v>
                </c:pt>
                <c:pt idx="3">
                  <c:v>437.0</c:v>
                </c:pt>
                <c:pt idx="4">
                  <c:v>502.0</c:v>
                </c:pt>
                <c:pt idx="5">
                  <c:v>242.0</c:v>
                </c:pt>
                <c:pt idx="6">
                  <c:v>374.0</c:v>
                </c:pt>
                <c:pt idx="7">
                  <c:v>407.0</c:v>
                </c:pt>
                <c:pt idx="8">
                  <c:v>410.0</c:v>
                </c:pt>
                <c:pt idx="9">
                  <c:v>6437.0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D0-4B35-B6D0-EC2232D58699}"/>
            </c:ext>
          </c:extLst>
        </c:ser>
        <c:ser>
          <c:idx val="1"/>
          <c:order val="1"/>
          <c:tx>
            <c:strRef>
              <c:f>'[PSN Data 2016.xlsx]FBA'!$D$4</c:f>
              <c:strCache>
                <c:ptCount val="1"/>
                <c:pt idx="0">
                  <c:v>2015 Respondents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'[PSN Data 2016.xlsx]FBA'!$B$5:$B$14</c:f>
              <c:strCache>
                <c:ptCount val="10"/>
                <c:pt idx="0">
                  <c:v>[0 - 10]</c:v>
                </c:pt>
                <c:pt idx="1">
                  <c:v>(10 - 20]</c:v>
                </c:pt>
                <c:pt idx="2">
                  <c:v>(20 - 30]</c:v>
                </c:pt>
                <c:pt idx="3">
                  <c:v>(30 - 40]</c:v>
                </c:pt>
                <c:pt idx="4">
                  <c:v>(40 - 50]</c:v>
                </c:pt>
                <c:pt idx="5">
                  <c:v>(50 - 60]</c:v>
                </c:pt>
                <c:pt idx="6">
                  <c:v>(60 - 70]</c:v>
                </c:pt>
                <c:pt idx="7">
                  <c:v>(70 - 80]</c:v>
                </c:pt>
                <c:pt idx="8">
                  <c:v>(80 - 90]</c:v>
                </c:pt>
                <c:pt idx="9">
                  <c:v>(90 - 100]</c:v>
                </c:pt>
              </c:strCache>
            </c:strRef>
          </c:cat>
          <c:val>
            <c:numRef>
              <c:f>'[PSN Data 2016.xlsx]FBA'!$D$5:$D$14</c:f>
              <c:numCache>
                <c:formatCode>General</c:formatCode>
                <c:ptCount val="10"/>
                <c:pt idx="0">
                  <c:v>8578.0</c:v>
                </c:pt>
                <c:pt idx="1">
                  <c:v>372.0</c:v>
                </c:pt>
                <c:pt idx="2">
                  <c:v>171.0</c:v>
                </c:pt>
                <c:pt idx="3">
                  <c:v>302.0</c:v>
                </c:pt>
                <c:pt idx="4">
                  <c:v>258.0</c:v>
                </c:pt>
                <c:pt idx="5">
                  <c:v>132.0</c:v>
                </c:pt>
                <c:pt idx="6">
                  <c:v>216.0</c:v>
                </c:pt>
                <c:pt idx="7">
                  <c:v>248.0</c:v>
                </c:pt>
                <c:pt idx="8">
                  <c:v>221.0</c:v>
                </c:pt>
                <c:pt idx="9">
                  <c:v>3252.0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D0-4B35-B6D0-EC2232D58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5"/>
        <c:axId val="1223016384"/>
        <c:axId val="1223037280"/>
      </c:barChart>
      <c:catAx>
        <c:axId val="122301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037280"/>
        <c:crosses val="autoZero"/>
        <c:auto val="1"/>
        <c:lblAlgn val="ctr"/>
        <c:lblOffset val="100"/>
        <c:noMultiLvlLbl val="0"/>
      </c:catAx>
      <c:valAx>
        <c:axId val="122303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01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Industry Benchmark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Access to Opportunities for Smallholder Farmers</c:v>
                </c:pt>
                <c:pt idx="1">
                  <c:v>Child labor use - On-farm</c:v>
                </c:pt>
                <c:pt idx="2">
                  <c:v>Crop Supply Mapping</c:v>
                </c:pt>
                <c:pt idx="3">
                  <c:v>Deforestation and land conversion - On-farm</c:v>
                </c:pt>
                <c:pt idx="4">
                  <c:v>Fertilizer application - On-farm</c:v>
                </c:pt>
                <c:pt idx="5">
                  <c:v>Greenhouse gas emissions - On-farm</c:v>
                </c:pt>
                <c:pt idx="6">
                  <c:v>Irrigation Water use - On-farm</c:v>
                </c:pt>
                <c:pt idx="7">
                  <c:v>Labor rights - On-farm</c:v>
                </c:pt>
                <c:pt idx="8">
                  <c:v>Pesticide application - On-farm</c:v>
                </c:pt>
                <c:pt idx="9">
                  <c:v>Soil erosion - On-farm</c:v>
                </c:pt>
                <c:pt idx="10">
                  <c:v>Yield - On-farm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0.0</c:v>
                </c:pt>
                <c:pt idx="1">
                  <c:v>50.0</c:v>
                </c:pt>
                <c:pt idx="2">
                  <c:v>83.0</c:v>
                </c:pt>
                <c:pt idx="3">
                  <c:v>16.66700000000001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50.0</c:v>
                </c:pt>
                <c:pt idx="8">
                  <c:v>33.33300000000001</c:v>
                </c:pt>
                <c:pt idx="9">
                  <c:v>0.0</c:v>
                </c:pt>
                <c:pt idx="10">
                  <c:v>16.66700000000001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E5-42E5-BDE0-357F6D8C93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23250736"/>
        <c:axId val="1223255520"/>
      </c:barChart>
      <c:catAx>
        <c:axId val="1223250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255520"/>
        <c:crosses val="autoZero"/>
        <c:auto val="1"/>
        <c:lblAlgn val="ctr"/>
        <c:lblOffset val="100"/>
        <c:noMultiLvlLbl val="0"/>
      </c:catAx>
      <c:valAx>
        <c:axId val="1223255520"/>
        <c:scaling>
          <c:orientation val="minMax"/>
          <c:max val="100.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25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7AE16-1B02-4749-88B6-DD07AC999E8B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EC2BD4-2ABE-5C49-882A-EB540A701B01}">
      <dgm:prSet phldrT="[Text]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endParaRPr lang="en-US" dirty="0">
            <a:latin typeface="Arial"/>
            <a:cs typeface="Arial"/>
          </a:endParaRPr>
        </a:p>
      </dgm:t>
    </dgm:pt>
    <dgm:pt modelId="{BB09C6E9-8395-A041-9CDF-DD2DBC2AC9C6}" type="parTrans" cxnId="{85D02712-7919-874F-82D7-4DFDE49ABC7C}">
      <dgm:prSet/>
      <dgm:spPr/>
      <dgm:t>
        <a:bodyPr/>
        <a:lstStyle/>
        <a:p>
          <a:endParaRPr lang="en-US"/>
        </a:p>
      </dgm:t>
    </dgm:pt>
    <dgm:pt modelId="{8671933A-3A12-214A-B3AD-403F4C60F495}" type="sibTrans" cxnId="{85D02712-7919-874F-82D7-4DFDE49ABC7C}">
      <dgm:prSet/>
      <dgm:spPr/>
      <dgm:t>
        <a:bodyPr/>
        <a:lstStyle/>
        <a:p>
          <a:endParaRPr lang="en-US"/>
        </a:p>
      </dgm:t>
    </dgm:pt>
    <dgm:pt modelId="{78BCCA65-B406-864A-9438-EA36F6BFB753}">
      <dgm:prSet phldrT="[Text]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endParaRPr lang="en-US" dirty="0">
            <a:latin typeface="Arial"/>
            <a:cs typeface="Arial"/>
          </a:endParaRPr>
        </a:p>
      </dgm:t>
    </dgm:pt>
    <dgm:pt modelId="{D2DF8A11-48E2-DD41-88B3-843D44A0C72C}" type="parTrans" cxnId="{4F2DACCB-A947-434F-AEC7-6F622FC45D28}">
      <dgm:prSet/>
      <dgm:spPr/>
      <dgm:t>
        <a:bodyPr/>
        <a:lstStyle/>
        <a:p>
          <a:endParaRPr lang="en-US"/>
        </a:p>
      </dgm:t>
    </dgm:pt>
    <dgm:pt modelId="{2EBD3ADD-6FB0-454B-99CE-6CA55E0C2A2C}" type="sibTrans" cxnId="{4F2DACCB-A947-434F-AEC7-6F622FC45D28}">
      <dgm:prSet/>
      <dgm:spPr/>
      <dgm:t>
        <a:bodyPr/>
        <a:lstStyle/>
        <a:p>
          <a:endParaRPr lang="en-US"/>
        </a:p>
      </dgm:t>
    </dgm:pt>
    <dgm:pt modelId="{135AF426-86CC-804F-935D-6235265FF6E1}">
      <dgm:prSet phldrT="[Text]" custT="1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endParaRPr lang="en-US" sz="1100" dirty="0">
            <a:latin typeface="Arial"/>
            <a:cs typeface="Arial"/>
          </a:endParaRPr>
        </a:p>
      </dgm:t>
    </dgm:pt>
    <dgm:pt modelId="{34FD4B6B-A1E2-A648-9464-01AE0EC55491}" type="sibTrans" cxnId="{7B2A6DE3-FC1B-6E47-A0CE-3B9FB736AFB0}">
      <dgm:prSet/>
      <dgm:spPr/>
      <dgm:t>
        <a:bodyPr/>
        <a:lstStyle/>
        <a:p>
          <a:endParaRPr lang="en-US"/>
        </a:p>
      </dgm:t>
    </dgm:pt>
    <dgm:pt modelId="{71CC4C22-EDF3-074C-BD40-496D7365A8B2}" type="parTrans" cxnId="{7B2A6DE3-FC1B-6E47-A0CE-3B9FB736AFB0}">
      <dgm:prSet/>
      <dgm:spPr/>
      <dgm:t>
        <a:bodyPr/>
        <a:lstStyle/>
        <a:p>
          <a:endParaRPr lang="en-US"/>
        </a:p>
      </dgm:t>
    </dgm:pt>
    <dgm:pt modelId="{20216EC3-60E4-7048-A1B6-155F279E8CA4}">
      <dgm:prSet phldrT="[Text]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endParaRPr lang="en-US" dirty="0">
            <a:latin typeface="Arial"/>
            <a:cs typeface="Arial"/>
          </a:endParaRPr>
        </a:p>
      </dgm:t>
    </dgm:pt>
    <dgm:pt modelId="{FF3B393A-A9AC-A14F-8C04-A3F02BB6DEB0}" type="parTrans" cxnId="{B7817D71-8C68-B648-9BC7-C6F7204B3225}">
      <dgm:prSet/>
      <dgm:spPr/>
      <dgm:t>
        <a:bodyPr/>
        <a:lstStyle/>
        <a:p>
          <a:endParaRPr lang="en-US"/>
        </a:p>
      </dgm:t>
    </dgm:pt>
    <dgm:pt modelId="{0F31BE08-7D08-2E40-AF35-C06EF11A6A75}" type="sibTrans" cxnId="{B7817D71-8C68-B648-9BC7-C6F7204B3225}">
      <dgm:prSet/>
      <dgm:spPr/>
      <dgm:t>
        <a:bodyPr/>
        <a:lstStyle/>
        <a:p>
          <a:endParaRPr lang="en-US"/>
        </a:p>
      </dgm:t>
    </dgm:pt>
    <dgm:pt modelId="{49F133DB-473A-CA4E-AEAF-587F8B80E379}" type="pres">
      <dgm:prSet presAssocID="{1A87AE16-1B02-4749-88B6-DD07AC999E8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5C2DB8-083A-6941-8ABE-53EC02243EBA}" type="pres">
      <dgm:prSet presAssocID="{1A87AE16-1B02-4749-88B6-DD07AC999E8B}" presName="children" presStyleCnt="0"/>
      <dgm:spPr/>
    </dgm:pt>
    <dgm:pt modelId="{F1DB6724-79AB-E24E-91E5-D1826817F589}" type="pres">
      <dgm:prSet presAssocID="{1A87AE16-1B02-4749-88B6-DD07AC999E8B}" presName="childPlaceholder" presStyleCnt="0"/>
      <dgm:spPr/>
    </dgm:pt>
    <dgm:pt modelId="{7148F12B-C06B-204B-A36A-D21945725B42}" type="pres">
      <dgm:prSet presAssocID="{1A87AE16-1B02-4749-88B6-DD07AC999E8B}" presName="circle" presStyleCnt="0"/>
      <dgm:spPr/>
    </dgm:pt>
    <dgm:pt modelId="{3B6839C0-DEF6-E64B-A892-A369247B869A}" type="pres">
      <dgm:prSet presAssocID="{1A87AE16-1B02-4749-88B6-DD07AC999E8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A8995-E8FF-8140-9FFA-9E1289048187}" type="pres">
      <dgm:prSet presAssocID="{1A87AE16-1B02-4749-88B6-DD07AC999E8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6BD62-6667-FC4D-893A-A3AF42969D23}" type="pres">
      <dgm:prSet presAssocID="{1A87AE16-1B02-4749-88B6-DD07AC999E8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9F265-E44A-664B-B79A-66D069C70770}" type="pres">
      <dgm:prSet presAssocID="{1A87AE16-1B02-4749-88B6-DD07AC999E8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E4981-2A0E-0D47-AF3B-3617B68850E1}" type="pres">
      <dgm:prSet presAssocID="{1A87AE16-1B02-4749-88B6-DD07AC999E8B}" presName="quadrantPlaceholder" presStyleCnt="0"/>
      <dgm:spPr/>
    </dgm:pt>
    <dgm:pt modelId="{8F520DE4-E632-3849-B423-BF72315E9EC9}" type="pres">
      <dgm:prSet presAssocID="{1A87AE16-1B02-4749-88B6-DD07AC999E8B}" presName="center1" presStyleLbl="fgShp" presStyleIdx="0" presStyleCnt="2"/>
      <dgm:spPr>
        <a:solidFill>
          <a:schemeClr val="accent3">
            <a:alpha val="0"/>
          </a:schemeClr>
        </a:solidFill>
        <a:effectLst/>
      </dgm:spPr>
      <dgm:t>
        <a:bodyPr/>
        <a:lstStyle/>
        <a:p>
          <a:endParaRPr lang="en-US"/>
        </a:p>
      </dgm:t>
    </dgm:pt>
    <dgm:pt modelId="{6E60AEA5-B0E6-1147-8827-4E5E3DC669B2}" type="pres">
      <dgm:prSet presAssocID="{1A87AE16-1B02-4749-88B6-DD07AC999E8B}" presName="center2" presStyleLbl="fgShp" presStyleIdx="1" presStyleCnt="2"/>
      <dgm:spPr>
        <a:solidFill>
          <a:schemeClr val="accent3">
            <a:alpha val="0"/>
          </a:schemeClr>
        </a:solidFill>
        <a:effectLst/>
      </dgm:spPr>
      <dgm:t>
        <a:bodyPr/>
        <a:lstStyle/>
        <a:p>
          <a:endParaRPr lang="en-US"/>
        </a:p>
      </dgm:t>
    </dgm:pt>
  </dgm:ptLst>
  <dgm:cxnLst>
    <dgm:cxn modelId="{10A04ACA-2D35-1C47-9CC6-080BF66AE90B}" type="presOf" srcId="{78BCCA65-B406-864A-9438-EA36F6BFB753}" destId="{8D16BD62-6667-FC4D-893A-A3AF42969D23}" srcOrd="0" destOrd="0" presId="urn:microsoft.com/office/officeart/2005/8/layout/cycle4"/>
    <dgm:cxn modelId="{4F2DACCB-A947-434F-AEC7-6F622FC45D28}" srcId="{1A87AE16-1B02-4749-88B6-DD07AC999E8B}" destId="{78BCCA65-B406-864A-9438-EA36F6BFB753}" srcOrd="2" destOrd="0" parTransId="{D2DF8A11-48E2-DD41-88B3-843D44A0C72C}" sibTransId="{2EBD3ADD-6FB0-454B-99CE-6CA55E0C2A2C}"/>
    <dgm:cxn modelId="{85D02712-7919-874F-82D7-4DFDE49ABC7C}" srcId="{1A87AE16-1B02-4749-88B6-DD07AC999E8B}" destId="{EDEC2BD4-2ABE-5C49-882A-EB540A701B01}" srcOrd="1" destOrd="0" parTransId="{BB09C6E9-8395-A041-9CDF-DD2DBC2AC9C6}" sibTransId="{8671933A-3A12-214A-B3AD-403F4C60F495}"/>
    <dgm:cxn modelId="{7B2A6DE3-FC1B-6E47-A0CE-3B9FB736AFB0}" srcId="{1A87AE16-1B02-4749-88B6-DD07AC999E8B}" destId="{135AF426-86CC-804F-935D-6235265FF6E1}" srcOrd="0" destOrd="0" parTransId="{71CC4C22-EDF3-074C-BD40-496D7365A8B2}" sibTransId="{34FD4B6B-A1E2-A648-9464-01AE0EC55491}"/>
    <dgm:cxn modelId="{701AC1CB-0CCB-934A-9076-E176B40129E2}" type="presOf" srcId="{20216EC3-60E4-7048-A1B6-155F279E8CA4}" destId="{8989F265-E44A-664B-B79A-66D069C70770}" srcOrd="0" destOrd="0" presId="urn:microsoft.com/office/officeart/2005/8/layout/cycle4"/>
    <dgm:cxn modelId="{D86D5D21-F291-6F46-9C99-0B9E46CA077B}" type="presOf" srcId="{135AF426-86CC-804F-935D-6235265FF6E1}" destId="{3B6839C0-DEF6-E64B-A892-A369247B869A}" srcOrd="0" destOrd="0" presId="urn:microsoft.com/office/officeart/2005/8/layout/cycle4"/>
    <dgm:cxn modelId="{F8B949D6-CD9F-D14A-A65F-926C8CE9451E}" type="presOf" srcId="{1A87AE16-1B02-4749-88B6-DD07AC999E8B}" destId="{49F133DB-473A-CA4E-AEAF-587F8B80E379}" srcOrd="0" destOrd="0" presId="urn:microsoft.com/office/officeart/2005/8/layout/cycle4"/>
    <dgm:cxn modelId="{B7817D71-8C68-B648-9BC7-C6F7204B3225}" srcId="{1A87AE16-1B02-4749-88B6-DD07AC999E8B}" destId="{20216EC3-60E4-7048-A1B6-155F279E8CA4}" srcOrd="3" destOrd="0" parTransId="{FF3B393A-A9AC-A14F-8C04-A3F02BB6DEB0}" sibTransId="{0F31BE08-7D08-2E40-AF35-C06EF11A6A75}"/>
    <dgm:cxn modelId="{926B3EA9-4AAD-7A46-AD3C-B5FA0147B074}" type="presOf" srcId="{EDEC2BD4-2ABE-5C49-882A-EB540A701B01}" destId="{3F7A8995-E8FF-8140-9FFA-9E1289048187}" srcOrd="0" destOrd="0" presId="urn:microsoft.com/office/officeart/2005/8/layout/cycle4"/>
    <dgm:cxn modelId="{12D16D31-71C5-0D41-84F3-18F1B7F66B9B}" type="presParOf" srcId="{49F133DB-473A-CA4E-AEAF-587F8B80E379}" destId="{905C2DB8-083A-6941-8ABE-53EC02243EBA}" srcOrd="0" destOrd="0" presId="urn:microsoft.com/office/officeart/2005/8/layout/cycle4"/>
    <dgm:cxn modelId="{E4D4FA63-36AD-8645-83DE-37750B7B3A88}" type="presParOf" srcId="{905C2DB8-083A-6941-8ABE-53EC02243EBA}" destId="{F1DB6724-79AB-E24E-91E5-D1826817F589}" srcOrd="0" destOrd="0" presId="urn:microsoft.com/office/officeart/2005/8/layout/cycle4"/>
    <dgm:cxn modelId="{4D3868F0-BADF-4140-B37F-9DDBB79AE098}" type="presParOf" srcId="{49F133DB-473A-CA4E-AEAF-587F8B80E379}" destId="{7148F12B-C06B-204B-A36A-D21945725B42}" srcOrd="1" destOrd="0" presId="urn:microsoft.com/office/officeart/2005/8/layout/cycle4"/>
    <dgm:cxn modelId="{5BA9F6E9-DC99-F44B-A992-820DDE78A074}" type="presParOf" srcId="{7148F12B-C06B-204B-A36A-D21945725B42}" destId="{3B6839C0-DEF6-E64B-A892-A369247B869A}" srcOrd="0" destOrd="0" presId="urn:microsoft.com/office/officeart/2005/8/layout/cycle4"/>
    <dgm:cxn modelId="{38E50DB9-DAC6-014B-8B68-7DE9250237CE}" type="presParOf" srcId="{7148F12B-C06B-204B-A36A-D21945725B42}" destId="{3F7A8995-E8FF-8140-9FFA-9E1289048187}" srcOrd="1" destOrd="0" presId="urn:microsoft.com/office/officeart/2005/8/layout/cycle4"/>
    <dgm:cxn modelId="{702FC5B2-1FD8-8042-B403-944ED2139C8E}" type="presParOf" srcId="{7148F12B-C06B-204B-A36A-D21945725B42}" destId="{8D16BD62-6667-FC4D-893A-A3AF42969D23}" srcOrd="2" destOrd="0" presId="urn:microsoft.com/office/officeart/2005/8/layout/cycle4"/>
    <dgm:cxn modelId="{3776191B-EA7F-024F-A338-F8EB7864046B}" type="presParOf" srcId="{7148F12B-C06B-204B-A36A-D21945725B42}" destId="{8989F265-E44A-664B-B79A-66D069C70770}" srcOrd="3" destOrd="0" presId="urn:microsoft.com/office/officeart/2005/8/layout/cycle4"/>
    <dgm:cxn modelId="{DECEA2A7-4B0A-9346-91D0-A5ED9AD60DA3}" type="presParOf" srcId="{7148F12B-C06B-204B-A36A-D21945725B42}" destId="{90BE4981-2A0E-0D47-AF3B-3617B68850E1}" srcOrd="4" destOrd="0" presId="urn:microsoft.com/office/officeart/2005/8/layout/cycle4"/>
    <dgm:cxn modelId="{07BCC9A4-52B1-0B45-9C17-C6EF71B6574F}" type="presParOf" srcId="{49F133DB-473A-CA4E-AEAF-587F8B80E379}" destId="{8F520DE4-E632-3849-B423-BF72315E9EC9}" srcOrd="2" destOrd="0" presId="urn:microsoft.com/office/officeart/2005/8/layout/cycle4"/>
    <dgm:cxn modelId="{6F29DCA5-2C46-7748-AEB5-316A879532E8}" type="presParOf" srcId="{49F133DB-473A-CA4E-AEAF-587F8B80E379}" destId="{6E60AEA5-B0E6-1147-8827-4E5E3DC669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974D4-B1FF-4DBC-8142-14B5FEEEA51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47FE31F-4779-440F-B46B-A3890E8AA10B}">
      <dgm:prSet phldrT="[Text]" custT="1"/>
      <dgm:spPr>
        <a:solidFill>
          <a:schemeClr val="accent3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 b="1" dirty="0" smtClean="0">
              <a:latin typeface="Calibri" pitchFamily="34" charset="0"/>
            </a:rPr>
            <a:t>Research Issues &amp; Engage Stakeholders</a:t>
          </a:r>
          <a:endParaRPr lang="en-US" sz="1400" b="1" dirty="0">
            <a:latin typeface="Calibri" pitchFamily="34" charset="0"/>
          </a:endParaRPr>
        </a:p>
      </dgm:t>
    </dgm:pt>
    <dgm:pt modelId="{3E19E84C-5BFA-4DEF-A499-2D53D039E11C}" type="parTrans" cxnId="{14F4A23C-897C-433D-82C2-3261BCCDCC80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5DD085A4-592F-45B5-B8A8-28526130786B}" type="sibTrans" cxnId="{14F4A23C-897C-433D-82C2-3261BCCDCC80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B2BEDB63-4E47-40F2-A107-DF9A63E4C121}">
      <dgm:prSet phldrT="[Text]" custT="1"/>
      <dgm:spPr>
        <a:solidFill>
          <a:schemeClr val="accent3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 b="1" dirty="0" smtClean="0">
              <a:latin typeface="Calibri" pitchFamily="34" charset="0"/>
            </a:rPr>
            <a:t>Develop Metrics to Quantify Sustainability</a:t>
          </a:r>
          <a:endParaRPr lang="en-US" sz="1400" b="1" dirty="0">
            <a:latin typeface="Calibri" pitchFamily="34" charset="0"/>
          </a:endParaRPr>
        </a:p>
      </dgm:t>
    </dgm:pt>
    <dgm:pt modelId="{5C706D70-51B2-407B-98CB-6B8688220DF6}" type="parTrans" cxnId="{03F2DEB3-6727-4A38-9C67-2CB9B74453CB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519C2729-ADA3-4C7E-94D7-80D0D79D0DA8}" type="sibTrans" cxnId="{03F2DEB3-6727-4A38-9C67-2CB9B74453CB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5C32972D-0BDB-4278-82A0-167E1D2BE50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latin typeface="Calibri" pitchFamily="34" charset="0"/>
            </a:rPr>
            <a:t>Survey Suppliers &amp; Collect Data</a:t>
          </a:r>
          <a:endParaRPr lang="en-US" sz="1400" b="1" dirty="0">
            <a:latin typeface="Calibri" pitchFamily="34" charset="0"/>
          </a:endParaRPr>
        </a:p>
      </dgm:t>
    </dgm:pt>
    <dgm:pt modelId="{DC52EF58-7981-4674-A7B2-EDDD1332222F}" type="parTrans" cxnId="{643FF1A5-A49D-47AD-8E0C-FB841ADC1EB3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4AFC5E69-4F36-4C34-81B6-6984713EA60F}" type="sibTrans" cxnId="{643FF1A5-A49D-47AD-8E0C-FB841ADC1EB3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73C16922-D914-47A4-8AB4-8461AEB60536}">
      <dgm:prSet phldrT="[Text]" custT="1"/>
      <dgm:spPr/>
      <dgm:t>
        <a:bodyPr/>
        <a:lstStyle/>
        <a:p>
          <a:r>
            <a:rPr lang="en-US" sz="1400" b="1" dirty="0" smtClean="0">
              <a:latin typeface="Calibri" pitchFamily="34" charset="0"/>
            </a:rPr>
            <a:t>Drive Improvement and Reward Progress</a:t>
          </a:r>
          <a:endParaRPr lang="en-US" sz="1400" b="1" dirty="0">
            <a:latin typeface="Calibri" pitchFamily="34" charset="0"/>
          </a:endParaRPr>
        </a:p>
      </dgm:t>
    </dgm:pt>
    <dgm:pt modelId="{A53B37BB-0270-457E-A442-FB856C3476E1}" type="parTrans" cxnId="{8DB6D896-842B-4A9E-8D3A-56EB5D001B81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81694234-9158-4ED2-86F3-8E2F04B36BD6}" type="sibTrans" cxnId="{8DB6D896-842B-4A9E-8D3A-56EB5D001B81}">
      <dgm:prSet/>
      <dgm:spPr/>
      <dgm:t>
        <a:bodyPr/>
        <a:lstStyle/>
        <a:p>
          <a:endParaRPr lang="en-US" sz="1600" b="1">
            <a:latin typeface="Calibri" pitchFamily="34" charset="0"/>
          </a:endParaRPr>
        </a:p>
      </dgm:t>
    </dgm:pt>
    <dgm:pt modelId="{74770150-33D4-409A-907A-C5CE6EA2ADCE}" type="pres">
      <dgm:prSet presAssocID="{A55974D4-B1FF-4DBC-8142-14B5FEEEA51E}" presName="Name0" presStyleCnt="0">
        <dgm:presLayoutVars>
          <dgm:dir/>
          <dgm:animLvl val="lvl"/>
          <dgm:resizeHandles val="exact"/>
        </dgm:presLayoutVars>
      </dgm:prSet>
      <dgm:spPr/>
    </dgm:pt>
    <dgm:pt modelId="{04058DA8-9BA8-4C8F-B987-51126AFB1F7C}" type="pres">
      <dgm:prSet presAssocID="{947FE31F-4779-440F-B46B-A3890E8AA10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792F0-CAD4-4642-9CAC-5258DD5ADC2A}" type="pres">
      <dgm:prSet presAssocID="{5DD085A4-592F-45B5-B8A8-28526130786B}" presName="parTxOnlySpace" presStyleCnt="0"/>
      <dgm:spPr/>
    </dgm:pt>
    <dgm:pt modelId="{2171D566-929F-4FDD-940F-AF5313DBB828}" type="pres">
      <dgm:prSet presAssocID="{B2BEDB63-4E47-40F2-A107-DF9A63E4C12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0AAE7-29B4-4BFC-A00F-941C17E65D44}" type="pres">
      <dgm:prSet presAssocID="{519C2729-ADA3-4C7E-94D7-80D0D79D0DA8}" presName="parTxOnlySpace" presStyleCnt="0"/>
      <dgm:spPr/>
    </dgm:pt>
    <dgm:pt modelId="{7CAACCBE-F821-4806-BC0F-8B752EBDCB58}" type="pres">
      <dgm:prSet presAssocID="{5C32972D-0BDB-4278-82A0-167E1D2BE50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52A03-FB45-4A96-8C8C-ECCFD6E0F463}" type="pres">
      <dgm:prSet presAssocID="{4AFC5E69-4F36-4C34-81B6-6984713EA60F}" presName="parTxOnlySpace" presStyleCnt="0"/>
      <dgm:spPr/>
    </dgm:pt>
    <dgm:pt modelId="{5EE2FBA3-BD96-49C1-94DD-35D566DDD163}" type="pres">
      <dgm:prSet presAssocID="{73C16922-D914-47A4-8AB4-8461AEB6053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F0A2B8-A439-724C-9338-48523093FDA9}" type="presOf" srcId="{73C16922-D914-47A4-8AB4-8461AEB60536}" destId="{5EE2FBA3-BD96-49C1-94DD-35D566DDD163}" srcOrd="0" destOrd="0" presId="urn:microsoft.com/office/officeart/2005/8/layout/chevron1"/>
    <dgm:cxn modelId="{8DB6D896-842B-4A9E-8D3A-56EB5D001B81}" srcId="{A55974D4-B1FF-4DBC-8142-14B5FEEEA51E}" destId="{73C16922-D914-47A4-8AB4-8461AEB60536}" srcOrd="3" destOrd="0" parTransId="{A53B37BB-0270-457E-A442-FB856C3476E1}" sibTransId="{81694234-9158-4ED2-86F3-8E2F04B36BD6}"/>
    <dgm:cxn modelId="{3E8D4927-35BE-B045-A158-23AE60D5971F}" type="presOf" srcId="{A55974D4-B1FF-4DBC-8142-14B5FEEEA51E}" destId="{74770150-33D4-409A-907A-C5CE6EA2ADCE}" srcOrd="0" destOrd="0" presId="urn:microsoft.com/office/officeart/2005/8/layout/chevron1"/>
    <dgm:cxn modelId="{007E91F7-4EA3-4844-9E19-E426E36A01FE}" type="presOf" srcId="{B2BEDB63-4E47-40F2-A107-DF9A63E4C121}" destId="{2171D566-929F-4FDD-940F-AF5313DBB828}" srcOrd="0" destOrd="0" presId="urn:microsoft.com/office/officeart/2005/8/layout/chevron1"/>
    <dgm:cxn modelId="{14F4A23C-897C-433D-82C2-3261BCCDCC80}" srcId="{A55974D4-B1FF-4DBC-8142-14B5FEEEA51E}" destId="{947FE31F-4779-440F-B46B-A3890E8AA10B}" srcOrd="0" destOrd="0" parTransId="{3E19E84C-5BFA-4DEF-A499-2D53D039E11C}" sibTransId="{5DD085A4-592F-45B5-B8A8-28526130786B}"/>
    <dgm:cxn modelId="{643FF1A5-A49D-47AD-8E0C-FB841ADC1EB3}" srcId="{A55974D4-B1FF-4DBC-8142-14B5FEEEA51E}" destId="{5C32972D-0BDB-4278-82A0-167E1D2BE506}" srcOrd="2" destOrd="0" parTransId="{DC52EF58-7981-4674-A7B2-EDDD1332222F}" sibTransId="{4AFC5E69-4F36-4C34-81B6-6984713EA60F}"/>
    <dgm:cxn modelId="{03F2DEB3-6727-4A38-9C67-2CB9B74453CB}" srcId="{A55974D4-B1FF-4DBC-8142-14B5FEEEA51E}" destId="{B2BEDB63-4E47-40F2-A107-DF9A63E4C121}" srcOrd="1" destOrd="0" parTransId="{5C706D70-51B2-407B-98CB-6B8688220DF6}" sibTransId="{519C2729-ADA3-4C7E-94D7-80D0D79D0DA8}"/>
    <dgm:cxn modelId="{54D03D19-FC4B-D34D-A422-FD9CBBCC180C}" type="presOf" srcId="{5C32972D-0BDB-4278-82A0-167E1D2BE506}" destId="{7CAACCBE-F821-4806-BC0F-8B752EBDCB58}" srcOrd="0" destOrd="0" presId="urn:microsoft.com/office/officeart/2005/8/layout/chevron1"/>
    <dgm:cxn modelId="{D2BB7F2B-1FEA-D643-97DF-4CCE90712191}" type="presOf" srcId="{947FE31F-4779-440F-B46B-A3890E8AA10B}" destId="{04058DA8-9BA8-4C8F-B987-51126AFB1F7C}" srcOrd="0" destOrd="0" presId="urn:microsoft.com/office/officeart/2005/8/layout/chevron1"/>
    <dgm:cxn modelId="{423C7648-C529-004B-BC6D-9FB97E4D9961}" type="presParOf" srcId="{74770150-33D4-409A-907A-C5CE6EA2ADCE}" destId="{04058DA8-9BA8-4C8F-B987-51126AFB1F7C}" srcOrd="0" destOrd="0" presId="urn:microsoft.com/office/officeart/2005/8/layout/chevron1"/>
    <dgm:cxn modelId="{CE57A15C-435F-B74F-9EED-EA6F56C555E6}" type="presParOf" srcId="{74770150-33D4-409A-907A-C5CE6EA2ADCE}" destId="{7AB792F0-CAD4-4642-9CAC-5258DD5ADC2A}" srcOrd="1" destOrd="0" presId="urn:microsoft.com/office/officeart/2005/8/layout/chevron1"/>
    <dgm:cxn modelId="{71EDE27D-2937-DD4B-94D8-6CC17BDCFBE9}" type="presParOf" srcId="{74770150-33D4-409A-907A-C5CE6EA2ADCE}" destId="{2171D566-929F-4FDD-940F-AF5313DBB828}" srcOrd="2" destOrd="0" presId="urn:microsoft.com/office/officeart/2005/8/layout/chevron1"/>
    <dgm:cxn modelId="{34D4EB42-E026-A847-8AB5-CF59224565E7}" type="presParOf" srcId="{74770150-33D4-409A-907A-C5CE6EA2ADCE}" destId="{62D0AAE7-29B4-4BFC-A00F-941C17E65D44}" srcOrd="3" destOrd="0" presId="urn:microsoft.com/office/officeart/2005/8/layout/chevron1"/>
    <dgm:cxn modelId="{32228303-EA61-9C4B-AA56-AD4E3CA9A0A6}" type="presParOf" srcId="{74770150-33D4-409A-907A-C5CE6EA2ADCE}" destId="{7CAACCBE-F821-4806-BC0F-8B752EBDCB58}" srcOrd="4" destOrd="0" presId="urn:microsoft.com/office/officeart/2005/8/layout/chevron1"/>
    <dgm:cxn modelId="{CBBC5A51-2F07-134A-8980-1CA6D85E01D8}" type="presParOf" srcId="{74770150-33D4-409A-907A-C5CE6EA2ADCE}" destId="{90752A03-FB45-4A96-8C8C-ECCFD6E0F463}" srcOrd="5" destOrd="0" presId="urn:microsoft.com/office/officeart/2005/8/layout/chevron1"/>
    <dgm:cxn modelId="{09B61474-300E-4A40-B422-FAB4967E3A33}" type="presParOf" srcId="{74770150-33D4-409A-907A-C5CE6EA2ADCE}" destId="{5EE2FBA3-BD96-49C1-94DD-35D566DDD16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839C0-DEF6-E64B-A892-A369247B869A}">
      <dsp:nvSpPr>
        <dsp:cNvPr id="0" name=""/>
        <dsp:cNvSpPr/>
      </dsp:nvSpPr>
      <dsp:spPr>
        <a:xfrm>
          <a:off x="1103144" y="201736"/>
          <a:ext cx="1532486" cy="1532486"/>
        </a:xfrm>
        <a:prstGeom prst="pieWedge">
          <a:avLst/>
        </a:prstGeom>
        <a:solidFill>
          <a:schemeClr val="tx1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Arial"/>
            <a:cs typeface="Arial"/>
          </a:endParaRPr>
        </a:p>
      </dsp:txBody>
      <dsp:txXfrm>
        <a:off x="1551999" y="650591"/>
        <a:ext cx="1083631" cy="1083631"/>
      </dsp:txXfrm>
    </dsp:sp>
    <dsp:sp modelId="{3F7A8995-E8FF-8140-9FFA-9E1289048187}">
      <dsp:nvSpPr>
        <dsp:cNvPr id="0" name=""/>
        <dsp:cNvSpPr/>
      </dsp:nvSpPr>
      <dsp:spPr>
        <a:xfrm rot="5400000">
          <a:off x="2706415" y="201736"/>
          <a:ext cx="1532486" cy="1532486"/>
        </a:xfrm>
        <a:prstGeom prst="pieWedge">
          <a:avLst/>
        </a:prstGeom>
        <a:solidFill>
          <a:schemeClr val="tx1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>
            <a:latin typeface="Arial"/>
            <a:cs typeface="Arial"/>
          </a:endParaRPr>
        </a:p>
      </dsp:txBody>
      <dsp:txXfrm rot="-5400000">
        <a:off x="2706415" y="650591"/>
        <a:ext cx="1083631" cy="1083631"/>
      </dsp:txXfrm>
    </dsp:sp>
    <dsp:sp modelId="{8D16BD62-6667-FC4D-893A-A3AF42969D23}">
      <dsp:nvSpPr>
        <dsp:cNvPr id="0" name=""/>
        <dsp:cNvSpPr/>
      </dsp:nvSpPr>
      <dsp:spPr>
        <a:xfrm rot="10800000">
          <a:off x="2706415" y="1805006"/>
          <a:ext cx="1532486" cy="1532486"/>
        </a:xfrm>
        <a:prstGeom prst="pieWedge">
          <a:avLst/>
        </a:prstGeom>
        <a:solidFill>
          <a:schemeClr val="tx1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>
            <a:latin typeface="Arial"/>
            <a:cs typeface="Arial"/>
          </a:endParaRPr>
        </a:p>
      </dsp:txBody>
      <dsp:txXfrm rot="10800000">
        <a:off x="2706415" y="1805006"/>
        <a:ext cx="1083631" cy="1083631"/>
      </dsp:txXfrm>
    </dsp:sp>
    <dsp:sp modelId="{8989F265-E44A-664B-B79A-66D069C70770}">
      <dsp:nvSpPr>
        <dsp:cNvPr id="0" name=""/>
        <dsp:cNvSpPr/>
      </dsp:nvSpPr>
      <dsp:spPr>
        <a:xfrm rot="16200000">
          <a:off x="1103144" y="1805006"/>
          <a:ext cx="1532486" cy="1532486"/>
        </a:xfrm>
        <a:prstGeom prst="pieWedge">
          <a:avLst/>
        </a:prstGeom>
        <a:solidFill>
          <a:schemeClr val="tx1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>
            <a:latin typeface="Arial"/>
            <a:cs typeface="Arial"/>
          </a:endParaRPr>
        </a:p>
      </dsp:txBody>
      <dsp:txXfrm rot="5400000">
        <a:off x="1551999" y="1805006"/>
        <a:ext cx="1083631" cy="1083631"/>
      </dsp:txXfrm>
    </dsp:sp>
    <dsp:sp modelId="{8F520DE4-E632-3849-B423-BF72315E9EC9}">
      <dsp:nvSpPr>
        <dsp:cNvPr id="0" name=""/>
        <dsp:cNvSpPr/>
      </dsp:nvSpPr>
      <dsp:spPr>
        <a:xfrm>
          <a:off x="2406465" y="1451083"/>
          <a:ext cx="529114" cy="460099"/>
        </a:xfrm>
        <a:prstGeom prst="circularArrow">
          <a:avLst/>
        </a:prstGeom>
        <a:solidFill>
          <a:schemeClr val="accent3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60AEA5-B0E6-1147-8827-4E5E3DC669B2}">
      <dsp:nvSpPr>
        <dsp:cNvPr id="0" name=""/>
        <dsp:cNvSpPr/>
      </dsp:nvSpPr>
      <dsp:spPr>
        <a:xfrm rot="10800000">
          <a:off x="2406465" y="1628045"/>
          <a:ext cx="529114" cy="460099"/>
        </a:xfrm>
        <a:prstGeom prst="circularArrow">
          <a:avLst/>
        </a:prstGeom>
        <a:solidFill>
          <a:schemeClr val="accent3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58DA8-9BA8-4C8F-B987-51126AFB1F7C}">
      <dsp:nvSpPr>
        <dsp:cNvPr id="0" name=""/>
        <dsp:cNvSpPr/>
      </dsp:nvSpPr>
      <dsp:spPr>
        <a:xfrm>
          <a:off x="4064" y="77399"/>
          <a:ext cx="2366181" cy="946472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Calibri" pitchFamily="34" charset="0"/>
            </a:rPr>
            <a:t>Research Issues &amp; Engage Stakeholders</a:t>
          </a:r>
          <a:endParaRPr lang="en-US" sz="1400" b="1" kern="1200" dirty="0">
            <a:latin typeface="Calibri" pitchFamily="34" charset="0"/>
          </a:endParaRPr>
        </a:p>
      </dsp:txBody>
      <dsp:txXfrm>
        <a:off x="477300" y="77399"/>
        <a:ext cx="1419709" cy="946472"/>
      </dsp:txXfrm>
    </dsp:sp>
    <dsp:sp modelId="{2171D566-929F-4FDD-940F-AF5313DBB828}">
      <dsp:nvSpPr>
        <dsp:cNvPr id="0" name=""/>
        <dsp:cNvSpPr/>
      </dsp:nvSpPr>
      <dsp:spPr>
        <a:xfrm>
          <a:off x="2133627" y="77399"/>
          <a:ext cx="2366181" cy="946472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Calibri" pitchFamily="34" charset="0"/>
            </a:rPr>
            <a:t>Develop Metrics to Quantify Sustainability</a:t>
          </a:r>
          <a:endParaRPr lang="en-US" sz="1400" b="1" kern="1200" dirty="0">
            <a:latin typeface="Calibri" pitchFamily="34" charset="0"/>
          </a:endParaRPr>
        </a:p>
      </dsp:txBody>
      <dsp:txXfrm>
        <a:off x="2606863" y="77399"/>
        <a:ext cx="1419709" cy="946472"/>
      </dsp:txXfrm>
    </dsp:sp>
    <dsp:sp modelId="{7CAACCBE-F821-4806-BC0F-8B752EBDCB58}">
      <dsp:nvSpPr>
        <dsp:cNvPr id="0" name=""/>
        <dsp:cNvSpPr/>
      </dsp:nvSpPr>
      <dsp:spPr>
        <a:xfrm>
          <a:off x="4263190" y="77399"/>
          <a:ext cx="2366181" cy="946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Calibri" pitchFamily="34" charset="0"/>
            </a:rPr>
            <a:t>Survey Suppliers &amp; Collect Data</a:t>
          </a:r>
          <a:endParaRPr lang="en-US" sz="1400" b="1" kern="1200" dirty="0">
            <a:latin typeface="Calibri" pitchFamily="34" charset="0"/>
          </a:endParaRPr>
        </a:p>
      </dsp:txBody>
      <dsp:txXfrm>
        <a:off x="4736426" y="77399"/>
        <a:ext cx="1419709" cy="946472"/>
      </dsp:txXfrm>
    </dsp:sp>
    <dsp:sp modelId="{5EE2FBA3-BD96-49C1-94DD-35D566DDD163}">
      <dsp:nvSpPr>
        <dsp:cNvPr id="0" name=""/>
        <dsp:cNvSpPr/>
      </dsp:nvSpPr>
      <dsp:spPr>
        <a:xfrm>
          <a:off x="6392753" y="77399"/>
          <a:ext cx="2366181" cy="946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</a:rPr>
            <a:t>Drive Improvement and Reward Progress</a:t>
          </a:r>
          <a:endParaRPr lang="en-US" sz="1400" b="1" kern="1200" dirty="0">
            <a:latin typeface="Calibri" pitchFamily="34" charset="0"/>
          </a:endParaRPr>
        </a:p>
      </dsp:txBody>
      <dsp:txXfrm>
        <a:off x="6865989" y="77399"/>
        <a:ext cx="1419709" cy="946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0.10262</cdr:x>
      <cdr:y>0.47594</cdr:y>
    </cdr:from>
    <cdr:to>
      <cdr:x>0.50867</cdr:x>
      <cdr:y>0.54609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44528" y="2154086"/>
          <a:ext cx="3341583" cy="3174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chemeClr val="accent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0.29546</cdr:x>
      <cdr:y>0.0227</cdr:y>
    </cdr:from>
    <cdr:to>
      <cdr:x>0.58911</cdr:x>
      <cdr:y>0.09284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431489" y="102726"/>
          <a:ext cx="2416641" cy="3174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chemeClr val="accent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0.21944</cdr:x>
      <cdr:y>0.10502</cdr:y>
    </cdr:from>
    <cdr:to>
      <cdr:x>0.51309</cdr:x>
      <cdr:y>0.17517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1805884" y="475338"/>
          <a:ext cx="2416641" cy="3174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chemeClr val="accent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0.12649</cdr:x>
      <cdr:y>0.31264</cdr:y>
    </cdr:from>
    <cdr:to>
      <cdr:x>0.49017</cdr:x>
      <cdr:y>0.38279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040962" y="1415012"/>
          <a:ext cx="2992977" cy="3174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chemeClr val="accent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C166-6941-314F-B256-6A08F4224FA6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9FC2-169C-0242-973D-5BAEC6E6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368B9-0B87-7F49-924C-EABF541FCC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1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579438"/>
            <a:ext cx="5424487" cy="4067175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095" y="4967243"/>
            <a:ext cx="5785423" cy="235181"/>
          </a:xfrm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9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368B9-0B87-7F49-924C-EABF541FCC7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368B9-0B87-7F49-924C-EABF541FCC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Welcome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878723"/>
            <a:ext cx="9144000" cy="3385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/>
            <a:r>
              <a:rPr lang="en-US" sz="1600" b="1" i="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Products</a:t>
            </a:r>
            <a:r>
              <a:rPr lang="en-US" sz="1600" b="1" i="0" baseline="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Sustainable Planet</a:t>
            </a:r>
            <a:endParaRPr lang="en-US" sz="1600" b="1" i="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3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7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0" y="3912160"/>
            <a:ext cx="9144000" cy="75856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b="0" kern="120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r>
              <a:rPr lang="en-US" sz="1200" b="0" kern="120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The Sustainability Consortium</a:t>
            </a:r>
            <a:r>
              <a:rPr lang="en-US" sz="1200" b="0" kern="120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®</a:t>
            </a:r>
            <a:r>
              <a:rPr lang="en-US" sz="1200" b="0" kern="120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is jointly administered by Arizona State University and University of Arkansas </a:t>
            </a:r>
          </a:p>
          <a:p>
            <a:r>
              <a:rPr lang="en-US" sz="1200" b="0" kern="120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with additional operations at Wageningen UR in the Netherlands and Tianjin, China. </a:t>
            </a:r>
          </a:p>
          <a:p>
            <a:r>
              <a:rPr lang="en-US" sz="1200" b="0" kern="120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 </a:t>
            </a:r>
            <a:endParaRPr lang="en-US" sz="1200" b="0" kern="120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309192"/>
            <a:ext cx="9143999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0" kern="0" spc="50" dirty="0" smtClean="0">
                <a:solidFill>
                  <a:schemeClr val="accent5"/>
                </a:solidFill>
              </a:rPr>
              <a:t>WWW.SUSTAINABILITYCONSORTIUM.ORG</a:t>
            </a: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0" y="6309192"/>
            <a:ext cx="9143999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0" kern="0" spc="50" dirty="0" smtClean="0">
                <a:solidFill>
                  <a:schemeClr val="accent5"/>
                </a:solidFill>
              </a:rPr>
              <a:t>WWW.SUSTAINABILITYCONSORTIUM.ORG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3657600"/>
            <a:ext cx="9144000" cy="3385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/>
            <a:r>
              <a:rPr lang="en-US" sz="1600" b="1" i="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Products</a:t>
            </a:r>
            <a:r>
              <a:rPr lang="en-US" sz="1600" b="1" i="0" baseline="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Sustainable Planet</a:t>
            </a:r>
            <a:endParaRPr lang="en-US" sz="1600" b="1" i="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4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04418"/>
            <a:ext cx="6400800" cy="1534455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Title Here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3244" y="6511817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>
                <a:solidFill>
                  <a:srgbClr val="B4D9A1"/>
                </a:solidFill>
              </a:rPr>
              <a:t>c 2015 Arizona State University and University of Arkansas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0" y="6511817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rgbClr val="B4D9A1"/>
                </a:solidFill>
              </a:rPr>
              <a:t>www.sustainabilityconsortium.org</a:t>
            </a:r>
          </a:p>
        </p:txBody>
      </p:sp>
    </p:spTree>
    <p:extLst>
      <p:ext uri="{BB962C8B-B14F-4D97-AF65-F5344CB8AC3E}">
        <p14:creationId xmlns:p14="http://schemas.microsoft.com/office/powerpoint/2010/main" val="2612349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310" y="710710"/>
            <a:ext cx="3559175" cy="33855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</a:defRPr>
            </a:lvl1pPr>
          </a:lstStyle>
          <a:p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64592" indent="-164592">
              <a:defRPr sz="1600">
                <a:solidFill>
                  <a:srgbClr val="3D3D3D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3D3D3D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3D3D3D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3D3D3D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3D3D3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711"/>
            <a:ext cx="8229600" cy="430887"/>
          </a:xfrm>
        </p:spPr>
        <p:txBody>
          <a:bodyPr anchor="t" anchorCtr="0">
            <a:spAutoFit/>
          </a:bodyPr>
          <a:lstStyle>
            <a:lvl1pPr algn="l">
              <a:defRPr sz="22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74986" y="6593663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Arial"/>
              </a:rPr>
              <a:t>© 2015 Arizona State University and University of Arkansas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753579" y="6593663"/>
            <a:ext cx="391552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E95841-E5C4-9242-8F0D-60B208436728}" type="slidenum">
              <a:rPr lang="en-US" sz="80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882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18905"/>
            <a:ext cx="8229600" cy="523220"/>
          </a:xfrm>
        </p:spPr>
        <p:txBody>
          <a:bodyPr anchor="t" anchorCtr="0">
            <a:spAutoFit/>
          </a:bodyPr>
          <a:lstStyle>
            <a:lvl1pPr algn="l">
              <a:defRPr sz="28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New Section Heading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310" y="3247310"/>
            <a:ext cx="3559175" cy="33855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</a:defRPr>
            </a:lvl1pPr>
          </a:lstStyle>
          <a:p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Section Sub Heading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74986" y="6593663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Arial"/>
              </a:rPr>
              <a:t>© 2015 Arizona State University and University of Arkansas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753579" y="6593663"/>
            <a:ext cx="391552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E95841-E5C4-9242-8F0D-60B208436728}" type="slidenum">
              <a:rPr lang="en-US" sz="80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38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520416"/>
          </a:xfrm>
        </p:spPr>
        <p:txBody>
          <a:bodyPr>
            <a:spAutoFit/>
          </a:bodyPr>
          <a:lstStyle>
            <a:lvl1pPr marL="164592" indent="-164592">
              <a:defRPr sz="1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711"/>
            <a:ext cx="8229600" cy="430887"/>
          </a:xfrm>
        </p:spPr>
        <p:txBody>
          <a:bodyPr anchor="t" anchorCtr="0">
            <a:spAutoFit/>
          </a:bodyPr>
          <a:lstStyle>
            <a:lvl1pPr algn="l">
              <a:defRPr sz="22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600200"/>
            <a:ext cx="4038600" cy="1520416"/>
          </a:xfrm>
        </p:spPr>
        <p:txBody>
          <a:bodyPr>
            <a:spAutoFit/>
          </a:bodyPr>
          <a:lstStyle>
            <a:lvl1pPr marL="164592" indent="-164592">
              <a:defRPr sz="1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310" y="710710"/>
            <a:ext cx="3559175" cy="33855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defRPr>
            </a:lvl1pPr>
          </a:lstStyle>
          <a:p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 Heading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74986" y="6593663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Arial"/>
              </a:rPr>
              <a:t>© 2015 Arizona State University and University of Arkansas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753579" y="6593663"/>
            <a:ext cx="391552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E95841-E5C4-9242-8F0D-60B208436728}" type="slidenum">
              <a:rPr lang="en-US" sz="80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88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8FB2-DF9C-EC4C-9068-5005CDCB5061}" type="datetimeFigureOut">
              <a:rPr lang="en-US" smtClean="0">
                <a:solidFill>
                  <a:srgbClr val="272727">
                    <a:tint val="75000"/>
                  </a:srgbClr>
                </a:solidFill>
                <a:latin typeface="Arial"/>
              </a:rPr>
              <a:pPr/>
              <a:t>2/22/17</a:t>
            </a:fld>
            <a:endParaRPr lang="en-US">
              <a:solidFill>
                <a:srgbClr val="272727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72727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1C65-9F95-5A4B-A3B7-ABF795CF97E5}" type="slidenum">
              <a:rPr lang="en-US" smtClean="0">
                <a:solidFill>
                  <a:srgbClr val="272727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72727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839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43244" y="6511817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>
                <a:solidFill>
                  <a:srgbClr val="B4D9A1"/>
                </a:solidFill>
              </a:rPr>
              <a:t>© 2015 Arizona State University and University of Arkansas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0" y="6511817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rgbClr val="B4D9A1"/>
                </a:solidFill>
              </a:rPr>
              <a:t>www.sustainabilityconsortium.org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82402" y="3912234"/>
            <a:ext cx="5779196" cy="75856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prstClr val="white"/>
                </a:solidFill>
              </a:rPr>
              <a:t>The Sustainability Consortium</a:t>
            </a:r>
            <a:r>
              <a:rPr lang="en-US" sz="1200" b="0" baseline="30000" dirty="0">
                <a:solidFill>
                  <a:prstClr val="white"/>
                </a:solidFill>
              </a:rPr>
              <a:t>®</a:t>
            </a:r>
            <a:r>
              <a:rPr lang="en-US" sz="1200" b="0" dirty="0">
                <a:solidFill>
                  <a:prstClr val="white"/>
                </a:solidFill>
              </a:rPr>
              <a:t> is jointly administered by </a:t>
            </a:r>
          </a:p>
          <a:p>
            <a:r>
              <a:rPr lang="en-US" sz="1200" b="0" dirty="0">
                <a:solidFill>
                  <a:prstClr val="white"/>
                </a:solidFill>
              </a:rPr>
              <a:t>Arizona State University and University of Arkansas with additional </a:t>
            </a:r>
          </a:p>
          <a:p>
            <a:r>
              <a:rPr lang="en-US" sz="1200" b="0" dirty="0">
                <a:solidFill>
                  <a:prstClr val="white"/>
                </a:solidFill>
              </a:rPr>
              <a:t>operations at Wageningen University and Nanjing University. </a:t>
            </a:r>
          </a:p>
          <a:p>
            <a:r>
              <a:rPr lang="en-US" sz="1200" b="0" dirty="0">
                <a:solidFill>
                  <a:prstClr val="white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8794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04418"/>
            <a:ext cx="6400800" cy="1534455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Title Here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3244" y="6511817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>
                <a:solidFill>
                  <a:srgbClr val="B4D9A1"/>
                </a:solidFill>
              </a:rPr>
              <a:t>© 2015 Arizona State University and University of Arkansas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0" y="6511817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rgbClr val="B4D9A1"/>
                </a:solidFill>
              </a:rPr>
              <a:t>www.sustainabilityconsortium.org</a:t>
            </a:r>
          </a:p>
        </p:txBody>
      </p:sp>
    </p:spTree>
    <p:extLst>
      <p:ext uri="{BB962C8B-B14F-4D97-AF65-F5344CB8AC3E}">
        <p14:creationId xmlns:p14="http://schemas.microsoft.com/office/powerpoint/2010/main" val="2780861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310" y="710710"/>
            <a:ext cx="3559175" cy="33855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</a:defRPr>
            </a:lvl1pPr>
          </a:lstStyle>
          <a:p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64592" indent="-164592">
              <a:defRPr sz="1600">
                <a:solidFill>
                  <a:srgbClr val="3D3D3D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3D3D3D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3D3D3D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3D3D3D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3D3D3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711"/>
            <a:ext cx="8229600" cy="430887"/>
          </a:xfrm>
        </p:spPr>
        <p:txBody>
          <a:bodyPr anchor="t" anchorCtr="0">
            <a:spAutoFit/>
          </a:bodyPr>
          <a:lstStyle>
            <a:lvl1pPr algn="l">
              <a:defRPr sz="22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74986" y="6593663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Arial"/>
              </a:rPr>
              <a:t>© 2015 Arizona State University and University of Arkansas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753579" y="6593663"/>
            <a:ext cx="391552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E95841-E5C4-9242-8F0D-60B208436728}" type="slidenum">
              <a:rPr lang="en-US" sz="80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72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13125"/>
            <a:ext cx="8229600" cy="1143000"/>
          </a:xfrm>
        </p:spPr>
        <p:txBody>
          <a:bodyPr anchor="t" anchorCtr="0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Slide 1 </a:t>
            </a:r>
            <a:br>
              <a:rPr lang="en-US" dirty="0" smtClean="0"/>
            </a:br>
            <a:r>
              <a:rPr lang="en-US" dirty="0" smtClean="0"/>
              <a:t>Center Aligned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5943600"/>
            <a:ext cx="9143999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0" kern="0" spc="50" dirty="0" smtClean="0">
                <a:solidFill>
                  <a:schemeClr val="accent5"/>
                </a:solidFill>
              </a:rPr>
              <a:t>@TSC_news  </a:t>
            </a:r>
            <a:r>
              <a:rPr lang="en-US" sz="900" b="0" kern="0" spc="50" baseline="0" dirty="0" smtClean="0">
                <a:solidFill>
                  <a:schemeClr val="accent5"/>
                </a:solidFill>
              </a:rPr>
              <a:t>|</a:t>
            </a:r>
            <a:r>
              <a:rPr lang="en-US" sz="900" b="0" kern="0" spc="50" dirty="0" smtClean="0">
                <a:solidFill>
                  <a:schemeClr val="accent5"/>
                </a:solidFill>
              </a:rPr>
              <a:t>  WWW.SUSTAINABILITYCONSORTIUM.ORG</a:t>
            </a:r>
          </a:p>
        </p:txBody>
      </p:sp>
      <p:pic>
        <p:nvPicPr>
          <p:cNvPr id="11" name="Picture 10" descr="Twit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283" y="5893505"/>
            <a:ext cx="258823" cy="25882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0" y="5943600"/>
            <a:ext cx="9143999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0" kern="0" spc="50" dirty="0" smtClean="0">
                <a:solidFill>
                  <a:schemeClr val="accent5"/>
                </a:solidFill>
              </a:rPr>
              <a:t>@TSC_news  </a:t>
            </a:r>
            <a:r>
              <a:rPr lang="en-US" sz="900" b="0" kern="0" spc="50" baseline="0" dirty="0" smtClean="0">
                <a:solidFill>
                  <a:schemeClr val="accent5"/>
                </a:solidFill>
              </a:rPr>
              <a:t>|</a:t>
            </a:r>
            <a:r>
              <a:rPr lang="en-US" sz="900" b="0" kern="0" spc="50" dirty="0" smtClean="0">
                <a:solidFill>
                  <a:schemeClr val="accent5"/>
                </a:solidFill>
              </a:rPr>
              <a:t>  WWW.SUSTAINABILITYCONSORTIUM.ORG</a:t>
            </a:r>
          </a:p>
        </p:txBody>
      </p:sp>
      <p:pic>
        <p:nvPicPr>
          <p:cNvPr id="6" name="Picture 5" descr="Twit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283" y="5893505"/>
            <a:ext cx="258823" cy="25882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2878723"/>
            <a:ext cx="9144000" cy="3385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/>
            <a:r>
              <a:rPr lang="en-US" sz="1600" b="1" i="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Products</a:t>
            </a:r>
            <a:r>
              <a:rPr lang="en-US" sz="1600" b="1" i="0" baseline="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Sustainable Planet</a:t>
            </a:r>
            <a:endParaRPr lang="en-US" sz="1600" b="1" i="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7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18905"/>
            <a:ext cx="8229600" cy="523220"/>
          </a:xfrm>
        </p:spPr>
        <p:txBody>
          <a:bodyPr anchor="t" anchorCtr="0">
            <a:spAutoFit/>
          </a:bodyPr>
          <a:lstStyle>
            <a:lvl1pPr algn="l">
              <a:defRPr sz="28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New Section Heading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310" y="3247310"/>
            <a:ext cx="3559175" cy="33855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</a:defRPr>
            </a:lvl1pPr>
          </a:lstStyle>
          <a:p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Section Sub Heading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74986" y="6593663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Arial"/>
              </a:rPr>
              <a:t>© 2015 Arizona State University and University of Arkansas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753579" y="6593663"/>
            <a:ext cx="391552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E95841-E5C4-9242-8F0D-60B208436728}" type="slidenum">
              <a:rPr lang="en-US" sz="80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901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520416"/>
          </a:xfrm>
        </p:spPr>
        <p:txBody>
          <a:bodyPr>
            <a:spAutoFit/>
          </a:bodyPr>
          <a:lstStyle>
            <a:lvl1pPr marL="164592" indent="-164592">
              <a:defRPr sz="1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711"/>
            <a:ext cx="8229600" cy="430887"/>
          </a:xfrm>
        </p:spPr>
        <p:txBody>
          <a:bodyPr anchor="t" anchorCtr="0">
            <a:spAutoFit/>
          </a:bodyPr>
          <a:lstStyle>
            <a:lvl1pPr algn="l">
              <a:defRPr sz="22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600200"/>
            <a:ext cx="4038600" cy="1520416"/>
          </a:xfrm>
        </p:spPr>
        <p:txBody>
          <a:bodyPr>
            <a:spAutoFit/>
          </a:bodyPr>
          <a:lstStyle>
            <a:lvl1pPr marL="164592" indent="-164592">
              <a:defRPr sz="1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310" y="710710"/>
            <a:ext cx="3559175" cy="33855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defRPr>
            </a:lvl1pPr>
          </a:lstStyle>
          <a:p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 Heading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74986" y="6593663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Arial"/>
              </a:rPr>
              <a:t>© 2015 Arizona State University and University of Arkansas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753579" y="6593663"/>
            <a:ext cx="391552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E95841-E5C4-9242-8F0D-60B208436728}" type="slidenum">
              <a:rPr lang="en-US" sz="80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367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43244" y="6511817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>
                <a:solidFill>
                  <a:srgbClr val="B4D9A1"/>
                </a:solidFill>
              </a:rPr>
              <a:t>© 2015 Arizona State University and University of Arkansas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0" y="6511817"/>
            <a:ext cx="4128756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>
                <a:solidFill>
                  <a:srgbClr val="B4D9A1"/>
                </a:solidFill>
              </a:rPr>
              <a:t>www.sustainabilityconsortium.org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82402" y="3912234"/>
            <a:ext cx="5779196" cy="75856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prstClr val="white"/>
                </a:solidFill>
              </a:rPr>
              <a:t>The Sustainability Consortium</a:t>
            </a:r>
            <a:r>
              <a:rPr lang="en-US" sz="1200" b="0" baseline="30000" dirty="0">
                <a:solidFill>
                  <a:prstClr val="white"/>
                </a:solidFill>
              </a:rPr>
              <a:t>®</a:t>
            </a:r>
            <a:r>
              <a:rPr lang="en-US" sz="1200" b="0" dirty="0">
                <a:solidFill>
                  <a:prstClr val="white"/>
                </a:solidFill>
              </a:rPr>
              <a:t> is jointly administered by </a:t>
            </a:r>
          </a:p>
          <a:p>
            <a:r>
              <a:rPr lang="en-US" sz="1200" b="0" dirty="0">
                <a:solidFill>
                  <a:prstClr val="white"/>
                </a:solidFill>
              </a:rPr>
              <a:t>Arizona State University and University of Arkansas with additional </a:t>
            </a:r>
          </a:p>
          <a:p>
            <a:r>
              <a:rPr lang="en-US" sz="1200" b="0" dirty="0">
                <a:solidFill>
                  <a:prstClr val="white"/>
                </a:solidFill>
              </a:rPr>
              <a:t>operations at Wageningen University and Nanjing University. </a:t>
            </a:r>
          </a:p>
          <a:p>
            <a:r>
              <a:rPr lang="en-US" sz="1200" b="0" dirty="0">
                <a:solidFill>
                  <a:prstClr val="white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07956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8FB2-DF9C-EC4C-9068-5005CDCB5061}" type="datetimeFigureOut">
              <a:rPr lang="en-US" smtClean="0">
                <a:solidFill>
                  <a:srgbClr val="272727">
                    <a:tint val="75000"/>
                  </a:srgbClr>
                </a:solidFill>
                <a:latin typeface="Arial"/>
              </a:rPr>
              <a:pPr/>
              <a:t>2/22/17</a:t>
            </a:fld>
            <a:endParaRPr lang="en-US">
              <a:solidFill>
                <a:srgbClr val="272727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72727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1C65-9F95-5A4B-A3B7-ABF795CF97E5}" type="slidenum">
              <a:rPr lang="en-US" smtClean="0">
                <a:solidFill>
                  <a:srgbClr val="272727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72727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604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9510" y="782296"/>
            <a:ext cx="8424980" cy="338554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</a:defRPr>
            </a:lvl1pPr>
          </a:lstStyle>
          <a:p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 Heading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9510" y="346298"/>
            <a:ext cx="8424980" cy="430887"/>
          </a:xfrm>
        </p:spPr>
        <p:txBody>
          <a:bodyPr wrap="square" anchor="t" anchorCtr="0">
            <a:spAutoFit/>
          </a:bodyPr>
          <a:lstStyle>
            <a:lvl1pPr algn="l">
              <a:defRPr sz="22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9510" y="1600201"/>
            <a:ext cx="8424980" cy="45259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D3D3D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3D3D3D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3D3D3D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3D3D3D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3D3D3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Leaf®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20" y="6461369"/>
            <a:ext cx="333531" cy="18073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151254" y="6507991"/>
            <a:ext cx="633236" cy="163695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rgbClr val="B4D9A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0F9C9A-4EA0-704A-9BEE-82FF8AF8655E}" type="slidenum">
              <a:rPr lang="en-US" sz="1000" smtClean="0">
                <a:solidFill>
                  <a:srgbClr val="272727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000" dirty="0">
              <a:solidFill>
                <a:srgbClr val="272727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03659" y="6533623"/>
            <a:ext cx="7199015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kern="0" spc="40" dirty="0" smtClean="0">
                <a:solidFill>
                  <a:srgbClr val="272727">
                    <a:lumMod val="75000"/>
                    <a:lumOff val="25000"/>
                  </a:srgbClr>
                </a:solidFill>
                <a:latin typeface="Arial"/>
              </a:rPr>
              <a:t>THE SUSTAINABILITY CONSORTIUM ®  </a:t>
            </a:r>
            <a:r>
              <a:rPr lang="en-US" sz="700" kern="0" spc="40" dirty="0" smtClean="0">
                <a:solidFill>
                  <a:srgbClr val="272727">
                    <a:lumMod val="75000"/>
                    <a:lumOff val="25000"/>
                  </a:srgbClr>
                </a:solidFill>
                <a:latin typeface="Arial"/>
              </a:rPr>
              <a:t>|  © 2016 ARIZONA STATE UNIVERSITY AND UNIVERSITY OF ARKANSAS</a:t>
            </a:r>
          </a:p>
        </p:txBody>
      </p:sp>
      <p:pic>
        <p:nvPicPr>
          <p:cNvPr id="8" name="Picture 7" descr="Leaf®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20" y="6461369"/>
            <a:ext cx="333531" cy="18073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8151254" y="6507991"/>
            <a:ext cx="633236" cy="163695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rgbClr val="B4D9A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0F9C9A-4EA0-704A-9BEE-82FF8AF8655E}" type="slidenum">
              <a:rPr lang="en-US" sz="1000" smtClean="0">
                <a:solidFill>
                  <a:srgbClr val="272727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000" dirty="0">
              <a:solidFill>
                <a:srgbClr val="272727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803659" y="6533623"/>
            <a:ext cx="7199015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kern="0" spc="40" dirty="0" smtClean="0">
                <a:solidFill>
                  <a:srgbClr val="272727">
                    <a:lumMod val="75000"/>
                    <a:lumOff val="25000"/>
                  </a:srgbClr>
                </a:solidFill>
                <a:latin typeface="Arial"/>
              </a:rPr>
              <a:t>THE SUSTAINABILITY CONSORTIUM ®  </a:t>
            </a:r>
            <a:r>
              <a:rPr lang="en-US" sz="700" kern="0" spc="40" dirty="0" smtClean="0">
                <a:solidFill>
                  <a:srgbClr val="272727">
                    <a:lumMod val="75000"/>
                    <a:lumOff val="25000"/>
                  </a:srgbClr>
                </a:solidFill>
                <a:latin typeface="Arial"/>
              </a:rPr>
              <a:t>|  © 2016 ARIZONA STATE UNIVERSITY AND UNIVERSITY OF ARKANSAS</a:t>
            </a:r>
          </a:p>
        </p:txBody>
      </p:sp>
    </p:spTree>
    <p:extLst>
      <p:ext uri="{BB962C8B-B14F-4D97-AF65-F5344CB8AC3E}">
        <p14:creationId xmlns:p14="http://schemas.microsoft.com/office/powerpoint/2010/main" val="143165645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04346"/>
            <a:ext cx="6400800" cy="1534454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Title Here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3244" y="6511744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 smtClean="0">
                <a:solidFill>
                  <a:srgbClr val="B4D9A1"/>
                </a:solidFill>
              </a:rPr>
              <a:t>c 2015 Arizona State University and University of Arkansas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0" y="6511744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 smtClean="0">
                <a:solidFill>
                  <a:srgbClr val="B4D9A1"/>
                </a:solidFill>
              </a:rPr>
              <a:t>www.sustainabilityconsortium.org</a:t>
            </a:r>
          </a:p>
        </p:txBody>
      </p:sp>
    </p:spTree>
    <p:extLst>
      <p:ext uri="{BB962C8B-B14F-4D97-AF65-F5344CB8AC3E}">
        <p14:creationId xmlns:p14="http://schemas.microsoft.com/office/powerpoint/2010/main" val="412808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10709"/>
            <a:ext cx="3559175" cy="33855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</a:defRPr>
            </a:lvl1pPr>
          </a:lstStyle>
          <a:p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 Heading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64592" indent="-164592">
              <a:defRPr sz="1600">
                <a:solidFill>
                  <a:srgbClr val="3D3D3D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3D3D3D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3D3D3D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3D3D3D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3D3D3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30887"/>
          </a:xfrm>
        </p:spPr>
        <p:txBody>
          <a:bodyPr anchor="t" anchorCtr="0">
            <a:spAutoFit/>
          </a:bodyPr>
          <a:lstStyle>
            <a:lvl1pPr algn="l">
              <a:defRPr sz="22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74986" y="6593591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</a:rPr>
              <a:t>© 2015 Arizona State University and University of Arkansas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753579" y="6593591"/>
            <a:ext cx="391552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E95841-E5C4-9242-8F0D-60B208436728}" type="slidenum">
              <a:rPr lang="en-US" sz="800" smtClean="0">
                <a:solidFill>
                  <a:srgbClr val="FFFFFF"/>
                </a:solidFill>
              </a:rPr>
              <a:pPr algn="r"/>
              <a:t>‹#›</a:t>
            </a:fld>
            <a:endParaRPr lang="en-US" sz="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4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18905"/>
            <a:ext cx="8229600" cy="523220"/>
          </a:xfrm>
        </p:spPr>
        <p:txBody>
          <a:bodyPr anchor="t" anchorCtr="0">
            <a:spAutoFit/>
          </a:bodyPr>
          <a:lstStyle>
            <a:lvl1pPr algn="l">
              <a:defRPr sz="28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New Section Heading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47309"/>
            <a:ext cx="3559175" cy="33855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</a:defRPr>
            </a:lvl1pPr>
          </a:lstStyle>
          <a:p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Section Sub Heading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74986" y="6593591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</a:rPr>
              <a:t>© 2015 Arizona State University and University of Arkansas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753579" y="6593591"/>
            <a:ext cx="391552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E95841-E5C4-9242-8F0D-60B208436728}" type="slidenum">
              <a:rPr lang="en-US" sz="800" smtClean="0">
                <a:solidFill>
                  <a:srgbClr val="FFFFFF"/>
                </a:solidFill>
              </a:rPr>
              <a:pPr algn="r"/>
              <a:t>‹#›</a:t>
            </a:fld>
            <a:endParaRPr lang="en-US" sz="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47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520416"/>
          </a:xfrm>
        </p:spPr>
        <p:txBody>
          <a:bodyPr>
            <a:spAutoFit/>
          </a:bodyPr>
          <a:lstStyle>
            <a:lvl1pPr marL="164592" indent="-164592">
              <a:defRPr sz="1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30887"/>
          </a:xfrm>
        </p:spPr>
        <p:txBody>
          <a:bodyPr anchor="t" anchorCtr="0">
            <a:spAutoFit/>
          </a:bodyPr>
          <a:lstStyle>
            <a:lvl1pPr algn="l">
              <a:defRPr sz="22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600200"/>
            <a:ext cx="4038600" cy="1520416"/>
          </a:xfrm>
        </p:spPr>
        <p:txBody>
          <a:bodyPr>
            <a:spAutoFit/>
          </a:bodyPr>
          <a:lstStyle>
            <a:lvl1pPr marL="164592" indent="-164592">
              <a:defRPr sz="1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10709"/>
            <a:ext cx="3559175" cy="33855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defRPr>
            </a:lvl1pPr>
          </a:lstStyle>
          <a:p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 Heading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74986" y="6593591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</a:rPr>
              <a:t>© 2015 Arizona State University and University of Arkansas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753579" y="6593591"/>
            <a:ext cx="391552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E95841-E5C4-9242-8F0D-60B208436728}" type="slidenum">
              <a:rPr lang="en-US" sz="800" smtClean="0">
                <a:solidFill>
                  <a:srgbClr val="FFFFFF"/>
                </a:solidFill>
              </a:rPr>
              <a:pPr algn="r"/>
              <a:t>‹#›</a:t>
            </a:fld>
            <a:endParaRPr lang="en-US" sz="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6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8FB2-DF9C-EC4C-9068-5005CDCB5061}" type="datetimeFigureOut">
              <a:rPr lang="en-US" smtClean="0">
                <a:solidFill>
                  <a:srgbClr val="272727">
                    <a:tint val="75000"/>
                  </a:srgbClr>
                </a:solidFill>
              </a:rPr>
              <a:pPr/>
              <a:t>2/22/17</a:t>
            </a:fld>
            <a:endParaRPr lang="en-US">
              <a:solidFill>
                <a:srgbClr val="272727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72727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1C65-9F95-5A4B-A3B7-ABF795CF97E5}" type="slidenum">
              <a:rPr lang="en-US" smtClean="0">
                <a:solidFill>
                  <a:srgbClr val="27272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7272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58789" y="6097338"/>
            <a:ext cx="5918628" cy="355720"/>
          </a:xfrm>
        </p:spPr>
        <p:txBody>
          <a:bodyPr/>
          <a:lstStyle>
            <a:lvl1pPr marL="0" indent="0">
              <a:spcBef>
                <a:spcPts val="0"/>
              </a:spcBef>
              <a:buFont typeface="Arial"/>
              <a:buNone/>
              <a:defRPr sz="3200" baseline="0">
                <a:solidFill>
                  <a:schemeClr val="accent5"/>
                </a:solidFill>
              </a:defRPr>
            </a:lvl1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b="1" dirty="0" smtClean="0">
                <a:solidFill>
                  <a:schemeClr val="accent5"/>
                </a:solidFill>
              </a:rPr>
              <a:t>STAFF MEMBER NAME  </a:t>
            </a:r>
            <a:r>
              <a:rPr lang="en-US" sz="1800" dirty="0" smtClean="0">
                <a:solidFill>
                  <a:schemeClr val="accent5"/>
                </a:solidFill>
              </a:rPr>
              <a:t>|  APRIL __, 2017</a:t>
            </a:r>
            <a:endParaRPr lang="en-US" sz="1800" i="1" dirty="0">
              <a:solidFill>
                <a:schemeClr val="accent5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1" y="2475202"/>
            <a:ext cx="5920216" cy="16619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Slide 2 </a:t>
            </a:r>
            <a:br>
              <a:rPr lang="en-US" dirty="0" smtClean="0"/>
            </a:br>
            <a:r>
              <a:rPr lang="en-US" dirty="0" smtClean="0"/>
              <a:t>Left Aligned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7067137" y="6296807"/>
            <a:ext cx="1608513" cy="25639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kern="0" spc="50" dirty="0" smtClean="0">
                <a:solidFill>
                  <a:schemeClr val="accent5"/>
                </a:solidFill>
              </a:rPr>
              <a:t>@TSC_news</a:t>
            </a:r>
          </a:p>
        </p:txBody>
      </p:sp>
      <p:pic>
        <p:nvPicPr>
          <p:cNvPr id="10" name="Picture 9" descr="Twitt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423" y="6256867"/>
            <a:ext cx="258823" cy="258823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6377416" y="6091905"/>
            <a:ext cx="2855193" cy="15341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kern="0" spc="50" dirty="0" smtClean="0">
                <a:solidFill>
                  <a:schemeClr val="accent5"/>
                </a:solidFill>
              </a:rPr>
              <a:t>WWW. SUSTAINABILITYCONSORTIUM.ORG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629400" y="1599694"/>
            <a:ext cx="2362200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/>
            <a:r>
              <a:rPr lang="en-US" sz="1200" b="1" i="0" dirty="0" smtClean="0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Sustainable Products</a:t>
            </a:r>
            <a:r>
              <a:rPr lang="en-US" sz="1200" b="1" i="0" baseline="0" dirty="0" smtClean="0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 for </a:t>
            </a:r>
            <a:br>
              <a:rPr lang="en-US" sz="1200" b="1" i="0" baseline="0" dirty="0" smtClean="0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</a:br>
            <a:r>
              <a:rPr lang="en-US" sz="1200" b="1" i="0" baseline="0" dirty="0" smtClean="0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a Sustainable Planet</a:t>
            </a:r>
            <a:endParaRPr lang="en-US" sz="1200" b="1" i="0" dirty="0" smtClean="0">
              <a:solidFill>
                <a:schemeClr val="accent5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81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43244" y="6511744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 smtClean="0">
                <a:solidFill>
                  <a:srgbClr val="B4D9A1"/>
                </a:solidFill>
              </a:rPr>
              <a:t>© 2015 Arizona State University and University of Arkansas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0" y="6511744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 smtClean="0">
                <a:solidFill>
                  <a:srgbClr val="B4D9A1"/>
                </a:solidFill>
              </a:rPr>
              <a:t>www.sustainabilityconsortium.org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82402" y="3912160"/>
            <a:ext cx="5779196" cy="75856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prstClr val="white"/>
                </a:solidFill>
              </a:rPr>
              <a:t>The Sustainability Consortium</a:t>
            </a:r>
            <a:r>
              <a:rPr lang="en-US" sz="1200" b="0" baseline="30000" dirty="0" smtClean="0">
                <a:solidFill>
                  <a:prstClr val="white"/>
                </a:solidFill>
              </a:rPr>
              <a:t>®</a:t>
            </a:r>
            <a:r>
              <a:rPr lang="en-US" sz="1200" b="0" dirty="0" smtClean="0">
                <a:solidFill>
                  <a:prstClr val="white"/>
                </a:solidFill>
              </a:rPr>
              <a:t> is jointly administered by </a:t>
            </a:r>
          </a:p>
          <a:p>
            <a:r>
              <a:rPr lang="en-US" sz="1200" b="0" dirty="0" smtClean="0">
                <a:solidFill>
                  <a:prstClr val="white"/>
                </a:solidFill>
              </a:rPr>
              <a:t>Arizona State University and University of Arkansas with additional </a:t>
            </a:r>
          </a:p>
          <a:p>
            <a:r>
              <a:rPr lang="en-US" sz="1200" b="0" dirty="0" smtClean="0">
                <a:solidFill>
                  <a:prstClr val="white"/>
                </a:solidFill>
              </a:rPr>
              <a:t>operations at Wageningen University and Nanjing University. </a:t>
            </a:r>
          </a:p>
          <a:p>
            <a:r>
              <a:rPr lang="en-US" sz="1200" b="0" dirty="0" smtClean="0">
                <a:solidFill>
                  <a:prstClr val="white"/>
                </a:solidFill>
              </a:rPr>
              <a:t> </a:t>
            </a:r>
            <a:endParaRPr lang="en-US" sz="12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38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04346"/>
            <a:ext cx="6400800" cy="1534454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Title Here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3244" y="6511744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 smtClean="0">
                <a:solidFill>
                  <a:srgbClr val="B4D9A1"/>
                </a:solidFill>
              </a:rPr>
              <a:t>© 2015 Arizona State University and University of Arkansas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0" y="6511744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 smtClean="0">
                <a:solidFill>
                  <a:srgbClr val="B4D9A1"/>
                </a:solidFill>
              </a:rPr>
              <a:t>www.sustainabilityconsortium.org</a:t>
            </a:r>
          </a:p>
        </p:txBody>
      </p:sp>
    </p:spTree>
    <p:extLst>
      <p:ext uri="{BB962C8B-B14F-4D97-AF65-F5344CB8AC3E}">
        <p14:creationId xmlns:p14="http://schemas.microsoft.com/office/powerpoint/2010/main" val="58342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10709"/>
            <a:ext cx="3559175" cy="33855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</a:defRPr>
            </a:lvl1pPr>
          </a:lstStyle>
          <a:p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 Heading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64592" indent="-164592">
              <a:defRPr sz="1600">
                <a:solidFill>
                  <a:srgbClr val="3D3D3D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3D3D3D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3D3D3D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3D3D3D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3D3D3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30887"/>
          </a:xfrm>
        </p:spPr>
        <p:txBody>
          <a:bodyPr anchor="t" anchorCtr="0">
            <a:spAutoFit/>
          </a:bodyPr>
          <a:lstStyle>
            <a:lvl1pPr algn="l">
              <a:defRPr sz="22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74986" y="6593591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</a:rPr>
              <a:t>© 2015 Arizona State University and University of Arkansas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753579" y="6593591"/>
            <a:ext cx="391552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E95841-E5C4-9242-8F0D-60B208436728}" type="slidenum">
              <a:rPr lang="en-US" sz="800" smtClean="0">
                <a:solidFill>
                  <a:srgbClr val="FFFFFF"/>
                </a:solidFill>
              </a:rPr>
              <a:pPr algn="r"/>
              <a:t>‹#›</a:t>
            </a:fld>
            <a:endParaRPr lang="en-US" sz="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0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18905"/>
            <a:ext cx="8229600" cy="523220"/>
          </a:xfrm>
        </p:spPr>
        <p:txBody>
          <a:bodyPr anchor="t" anchorCtr="0">
            <a:spAutoFit/>
          </a:bodyPr>
          <a:lstStyle>
            <a:lvl1pPr algn="l">
              <a:defRPr sz="28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New Section Heading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47309"/>
            <a:ext cx="3559175" cy="33855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</a:defRPr>
            </a:lvl1pPr>
          </a:lstStyle>
          <a:p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Section Sub Heading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74986" y="6593591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</a:rPr>
              <a:t>© 2015 Arizona State University and University of Arkansas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753579" y="6593591"/>
            <a:ext cx="391552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E95841-E5C4-9242-8F0D-60B208436728}" type="slidenum">
              <a:rPr lang="en-US" sz="800" smtClean="0">
                <a:solidFill>
                  <a:srgbClr val="FFFFFF"/>
                </a:solidFill>
              </a:rPr>
              <a:pPr algn="r"/>
              <a:t>‹#›</a:t>
            </a:fld>
            <a:endParaRPr lang="en-US" sz="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78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520416"/>
          </a:xfrm>
        </p:spPr>
        <p:txBody>
          <a:bodyPr>
            <a:spAutoFit/>
          </a:bodyPr>
          <a:lstStyle>
            <a:lvl1pPr marL="164592" indent="-164592">
              <a:defRPr sz="1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30887"/>
          </a:xfrm>
        </p:spPr>
        <p:txBody>
          <a:bodyPr anchor="t" anchorCtr="0">
            <a:spAutoFit/>
          </a:bodyPr>
          <a:lstStyle>
            <a:lvl1pPr algn="l">
              <a:defRPr sz="22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600200"/>
            <a:ext cx="4038600" cy="1520416"/>
          </a:xfrm>
        </p:spPr>
        <p:txBody>
          <a:bodyPr>
            <a:spAutoFit/>
          </a:bodyPr>
          <a:lstStyle>
            <a:lvl1pPr marL="164592" indent="-164592">
              <a:defRPr sz="16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10709"/>
            <a:ext cx="3559175" cy="33855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defRPr>
            </a:lvl1pPr>
          </a:lstStyle>
          <a:p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 Heading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74986" y="6593591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</a:rPr>
              <a:t>© 2015 Arizona State University and University of Arkansas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753579" y="6593591"/>
            <a:ext cx="391552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E95841-E5C4-9242-8F0D-60B208436728}" type="slidenum">
              <a:rPr lang="en-US" sz="800" smtClean="0">
                <a:solidFill>
                  <a:srgbClr val="FFFFFF"/>
                </a:solidFill>
              </a:rPr>
              <a:pPr algn="r"/>
              <a:t>‹#›</a:t>
            </a:fld>
            <a:endParaRPr lang="en-US" sz="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43244" y="6511744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 smtClean="0">
                <a:solidFill>
                  <a:srgbClr val="B4D9A1"/>
                </a:solidFill>
              </a:rPr>
              <a:t>© 2015 Arizona State University and University of Arkansas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0" y="6511744"/>
            <a:ext cx="4128756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dirty="0" smtClean="0">
                <a:solidFill>
                  <a:srgbClr val="B4D9A1"/>
                </a:solidFill>
              </a:rPr>
              <a:t>www.sustainabilityconsortium.org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82402" y="3912160"/>
            <a:ext cx="5779196" cy="75856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solidFill>
                  <a:prstClr val="white"/>
                </a:solidFill>
              </a:rPr>
              <a:t>The Sustainability Consortium</a:t>
            </a:r>
            <a:r>
              <a:rPr lang="en-US" sz="1200" b="0" baseline="30000" dirty="0" smtClean="0">
                <a:solidFill>
                  <a:prstClr val="white"/>
                </a:solidFill>
              </a:rPr>
              <a:t>®</a:t>
            </a:r>
            <a:r>
              <a:rPr lang="en-US" sz="1200" b="0" dirty="0" smtClean="0">
                <a:solidFill>
                  <a:prstClr val="white"/>
                </a:solidFill>
              </a:rPr>
              <a:t> is jointly administered by </a:t>
            </a:r>
          </a:p>
          <a:p>
            <a:r>
              <a:rPr lang="en-US" sz="1200" b="0" dirty="0" smtClean="0">
                <a:solidFill>
                  <a:prstClr val="white"/>
                </a:solidFill>
              </a:rPr>
              <a:t>Arizona State University and University of Arkansas with additional </a:t>
            </a:r>
          </a:p>
          <a:p>
            <a:r>
              <a:rPr lang="en-US" sz="1200" b="0" dirty="0" smtClean="0">
                <a:solidFill>
                  <a:prstClr val="white"/>
                </a:solidFill>
              </a:rPr>
              <a:t>operations at Wageningen University and Nanjing University. </a:t>
            </a:r>
          </a:p>
          <a:p>
            <a:r>
              <a:rPr lang="en-US" sz="1200" b="0" dirty="0" smtClean="0">
                <a:solidFill>
                  <a:prstClr val="white"/>
                </a:solidFill>
              </a:rPr>
              <a:t> </a:t>
            </a:r>
            <a:endParaRPr lang="en-US" sz="12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52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8FB2-DF9C-EC4C-9068-5005CDCB5061}" type="datetimeFigureOut">
              <a:rPr lang="en-US" smtClean="0">
                <a:solidFill>
                  <a:srgbClr val="272727">
                    <a:tint val="75000"/>
                  </a:srgbClr>
                </a:solidFill>
              </a:rPr>
              <a:pPr/>
              <a:t>2/22/17</a:t>
            </a:fld>
            <a:endParaRPr lang="en-US">
              <a:solidFill>
                <a:srgbClr val="27272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7272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1C65-9F95-5A4B-A3B7-ABF795CF97E5}" type="slidenum">
              <a:rPr lang="en-US" smtClean="0">
                <a:solidFill>
                  <a:srgbClr val="27272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7272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8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9510" y="346225"/>
            <a:ext cx="8424980" cy="430887"/>
          </a:xfrm>
        </p:spPr>
        <p:txBody>
          <a:bodyPr wrap="square" anchor="t" anchorCtr="0">
            <a:spAutoFit/>
          </a:bodyPr>
          <a:lstStyle>
            <a:lvl1pPr algn="l">
              <a:defRPr sz="22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82448" y="6603360"/>
            <a:ext cx="7199015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kern="0" spc="50" dirty="0" smtClean="0">
                <a:solidFill>
                  <a:srgbClr val="B4D9A1"/>
                </a:solidFill>
              </a:rPr>
              <a:t>THE SUSTAINABILITY CONSORTIUM</a:t>
            </a:r>
            <a:r>
              <a:rPr lang="en-US" sz="700" b="0" kern="0" spc="50" baseline="0" dirty="0" smtClean="0">
                <a:solidFill>
                  <a:srgbClr val="B4D9A1"/>
                </a:solidFill>
              </a:rPr>
              <a:t> </a:t>
            </a:r>
            <a:r>
              <a:rPr lang="en-US" sz="700" b="0" kern="0" spc="50" dirty="0" smtClean="0">
                <a:solidFill>
                  <a:srgbClr val="B4D9A1"/>
                </a:solidFill>
              </a:rPr>
              <a:t>®  |  © </a:t>
            </a:r>
            <a:r>
              <a:rPr lang="en-US" sz="700" b="0" kern="0" spc="50" baseline="0" dirty="0" smtClean="0">
                <a:solidFill>
                  <a:srgbClr val="B4D9A1"/>
                </a:solidFill>
              </a:rPr>
              <a:t>2017 ARIZONA STATE UNIVERSITY AND UNIVERSITY OF ARKANSAS</a:t>
            </a:r>
            <a:endParaRPr lang="en-US" sz="700" b="0" kern="0" spc="50" dirty="0" smtClean="0">
              <a:solidFill>
                <a:srgbClr val="B4D9A1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9510" y="782296"/>
            <a:ext cx="8424980" cy="338554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3D3D3D"/>
                </a:solidFill>
                <a:latin typeface=""/>
              </a:defRPr>
            </a:lvl1pPr>
          </a:lstStyle>
          <a:p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 Heading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9510" y="1600200"/>
            <a:ext cx="8424980" cy="45259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D3D3D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solidFill>
                  <a:srgbClr val="3D3D3D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600">
                <a:solidFill>
                  <a:srgbClr val="3D3D3D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600">
                <a:solidFill>
                  <a:srgbClr val="3D3D3D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sz="1600">
                <a:solidFill>
                  <a:srgbClr val="3D3D3D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312727" y="6580268"/>
            <a:ext cx="471763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ED15B-225E-374A-9911-E9F599D99AB9}" type="slidenum">
              <a:rPr lang="en-US" sz="1000" b="1" smtClean="0">
                <a:solidFill>
                  <a:schemeClr val="accent5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1" dirty="0" smtClean="0">
              <a:solidFill>
                <a:schemeClr val="accent5"/>
              </a:solidFill>
            </a:endParaRPr>
          </a:p>
          <a:p>
            <a:pPr algn="r"/>
            <a:endParaRPr lang="en-US" sz="1000" b="1" kern="0" spc="50" dirty="0" smtClean="0">
              <a:solidFill>
                <a:schemeClr val="accent5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12727" y="6580268"/>
            <a:ext cx="471763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ED15B-225E-374A-9911-E9F599D99AB9}" type="slidenum">
              <a:rPr lang="en-US" sz="1000" b="1" smtClean="0">
                <a:solidFill>
                  <a:schemeClr val="accent5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1" dirty="0" smtClean="0">
              <a:solidFill>
                <a:schemeClr val="accent5"/>
              </a:solidFill>
            </a:endParaRPr>
          </a:p>
          <a:p>
            <a:pPr algn="r"/>
            <a:endParaRPr lang="en-US" sz="1000" b="1" kern="0" spc="5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9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18905"/>
            <a:ext cx="8327290" cy="523220"/>
          </a:xfrm>
        </p:spPr>
        <p:txBody>
          <a:bodyPr wrap="square" anchor="t" anchorCtr="0">
            <a:spAutoFit/>
          </a:bodyPr>
          <a:lstStyle>
            <a:lvl1pPr algn="l">
              <a:defRPr sz="28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New Section Heading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47309"/>
            <a:ext cx="8327290" cy="338554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</a:defRPr>
            </a:lvl1pPr>
          </a:lstStyle>
          <a:p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Section Sub Heading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82448" y="6603360"/>
            <a:ext cx="7199015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kern="0" spc="50" dirty="0" smtClean="0">
                <a:solidFill>
                  <a:srgbClr val="B4D9A1"/>
                </a:solidFill>
              </a:rPr>
              <a:t>THE SUSTAINABILITY CONSORTIUM ®  |  © </a:t>
            </a:r>
            <a:r>
              <a:rPr lang="en-US" sz="700" b="0" kern="0" spc="50" baseline="0" dirty="0" smtClean="0">
                <a:solidFill>
                  <a:srgbClr val="B4D9A1"/>
                </a:solidFill>
              </a:rPr>
              <a:t>2017 ARIZONA STATE UNIVERSITY AND UNIVERSITY OF ARKANSAS</a:t>
            </a:r>
            <a:endParaRPr lang="en-US" sz="700" b="0" kern="0" spc="50" dirty="0" smtClean="0">
              <a:solidFill>
                <a:srgbClr val="B4D9A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312727" y="6580268"/>
            <a:ext cx="471763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ED15B-225E-374A-9911-E9F599D99AB9}" type="slidenum">
              <a:rPr lang="en-US" sz="1000" b="1" smtClean="0">
                <a:solidFill>
                  <a:schemeClr val="accent5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1" dirty="0" smtClean="0">
              <a:solidFill>
                <a:schemeClr val="accent5"/>
              </a:solidFill>
            </a:endParaRPr>
          </a:p>
          <a:p>
            <a:pPr algn="r"/>
            <a:endParaRPr lang="en-US" sz="1000" b="1" kern="0" spc="50" dirty="0" smtClean="0">
              <a:solidFill>
                <a:schemeClr val="accent5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8312727" y="6580268"/>
            <a:ext cx="471763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ED15B-225E-374A-9911-E9F599D99AB9}" type="slidenum">
              <a:rPr lang="en-US" sz="1000" b="1" smtClean="0">
                <a:solidFill>
                  <a:schemeClr val="accent5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1" dirty="0" smtClean="0">
              <a:solidFill>
                <a:schemeClr val="accent5"/>
              </a:solidFill>
            </a:endParaRPr>
          </a:p>
          <a:p>
            <a:pPr algn="r"/>
            <a:endParaRPr lang="en-US" sz="1000" b="1" kern="0" spc="5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510" y="1600200"/>
            <a:ext cx="4136290" cy="1520416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60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60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sz="160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600200"/>
            <a:ext cx="4038600" cy="1520416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60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60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sz="1600">
                <a:solidFill>
                  <a:srgbClr val="404040"/>
                </a:solidFill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82448" y="6603360"/>
            <a:ext cx="7199015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kern="0" spc="50" dirty="0" smtClean="0">
                <a:solidFill>
                  <a:srgbClr val="B4D9A1"/>
                </a:solidFill>
              </a:rPr>
              <a:t>THE SUSTAINABILITY CONSORTIUM ®  |  © </a:t>
            </a:r>
            <a:r>
              <a:rPr lang="en-US" sz="700" b="0" kern="0" spc="50" baseline="0" dirty="0" smtClean="0">
                <a:solidFill>
                  <a:srgbClr val="B4D9A1"/>
                </a:solidFill>
              </a:rPr>
              <a:t>2017 ARIZONA STATE UNIVERSITY AND UNIVERSITY OF ARKANSAS</a:t>
            </a:r>
            <a:endParaRPr lang="en-US" sz="700" b="0" kern="0" spc="50" dirty="0" smtClean="0">
              <a:solidFill>
                <a:srgbClr val="B4D9A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312727" y="6580268"/>
            <a:ext cx="471763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ED15B-225E-374A-9911-E9F599D99AB9}" type="slidenum">
              <a:rPr lang="en-US" sz="1000" b="1" smtClean="0">
                <a:solidFill>
                  <a:schemeClr val="accent5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1" dirty="0" smtClean="0">
              <a:solidFill>
                <a:schemeClr val="accent5"/>
              </a:solidFill>
            </a:endParaRPr>
          </a:p>
          <a:p>
            <a:pPr algn="r"/>
            <a:endParaRPr lang="en-US" sz="1000" b="1" kern="0" spc="50" dirty="0" smtClean="0">
              <a:solidFill>
                <a:schemeClr val="accent5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59510" y="346225"/>
            <a:ext cx="8424980" cy="430887"/>
          </a:xfrm>
        </p:spPr>
        <p:txBody>
          <a:bodyPr wrap="square" anchor="t" anchorCtr="0">
            <a:spAutoFit/>
          </a:bodyPr>
          <a:lstStyle>
            <a:lvl1pPr algn="l">
              <a:defRPr sz="22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9510" y="782296"/>
            <a:ext cx="8424980" cy="338554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3D3D3D"/>
                </a:solidFill>
                <a:latin typeface=""/>
              </a:defRPr>
            </a:lvl1pPr>
          </a:lstStyle>
          <a:p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 Heading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12727" y="6580268"/>
            <a:ext cx="471763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ED15B-225E-374A-9911-E9F599D99AB9}" type="slidenum">
              <a:rPr lang="en-US" sz="1000" b="1" smtClean="0">
                <a:solidFill>
                  <a:schemeClr val="accent5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1" dirty="0" smtClean="0">
              <a:solidFill>
                <a:schemeClr val="accent5"/>
              </a:solidFill>
            </a:endParaRPr>
          </a:p>
          <a:p>
            <a:pPr algn="r"/>
            <a:endParaRPr lang="en-US" sz="1000" b="1" kern="0" spc="5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4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af®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10" y="6461369"/>
            <a:ext cx="333531" cy="180731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151254" y="6479569"/>
            <a:ext cx="633236" cy="163694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rgbClr val="B4D9A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0F9C9A-4EA0-704A-9BEE-82FF8AF8655E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03549" y="6533551"/>
            <a:ext cx="7199015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1" kern="0" spc="40" dirty="0" smtClean="0">
                <a:solidFill>
                  <a:srgbClr val="FFFFFF"/>
                </a:solidFill>
              </a:rPr>
              <a:t>THE SUSTAINABILITY CONSORTIUM ®  </a:t>
            </a:r>
            <a:r>
              <a:rPr lang="en-US" sz="700" b="0" kern="0" spc="40" dirty="0" smtClean="0">
                <a:solidFill>
                  <a:srgbClr val="FFFFFF"/>
                </a:solidFill>
              </a:rPr>
              <a:t>|  © </a:t>
            </a:r>
            <a:r>
              <a:rPr lang="en-US" sz="700" b="0" kern="0" spc="40" baseline="0" dirty="0" smtClean="0">
                <a:solidFill>
                  <a:srgbClr val="FFFFFF"/>
                </a:solidFill>
              </a:rPr>
              <a:t>2017 ARIZONA STATE UNIVERSITY AND UNIVERSITY OF ARKANSAS</a:t>
            </a:r>
            <a:endParaRPr lang="en-US" sz="700" b="0" kern="0" spc="40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 descr="Leaf®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10" y="6461369"/>
            <a:ext cx="333531" cy="18073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151254" y="6479569"/>
            <a:ext cx="633236" cy="163694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rgbClr val="B4D9A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0F9C9A-4EA0-704A-9BEE-82FF8AF8655E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9510" y="782296"/>
            <a:ext cx="8424980" cy="338554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</a:defRPr>
            </a:lvl1pPr>
          </a:lstStyle>
          <a:p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 Heading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9510" y="346225"/>
            <a:ext cx="8424980" cy="430887"/>
          </a:xfrm>
        </p:spPr>
        <p:txBody>
          <a:bodyPr wrap="square" anchor="t" anchorCtr="0">
            <a:spAutoFit/>
          </a:bodyPr>
          <a:lstStyle>
            <a:lvl1pPr algn="l">
              <a:defRPr sz="2200" b="1">
                <a:solidFill>
                  <a:srgbClr val="00639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9510" y="1600200"/>
            <a:ext cx="8424980" cy="45259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D3D3D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>
                <a:solidFill>
                  <a:srgbClr val="3D3D3D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1600">
                <a:solidFill>
                  <a:srgbClr val="3D3D3D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1600">
                <a:solidFill>
                  <a:srgbClr val="3D3D3D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sz="1600">
                <a:solidFill>
                  <a:srgbClr val="3D3D3D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Leaf®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10" y="6461369"/>
            <a:ext cx="333531" cy="18073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151254" y="6507919"/>
            <a:ext cx="633236" cy="163694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rgbClr val="B4D9A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0F9C9A-4EA0-704A-9BEE-82FF8AF8655E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03549" y="6533551"/>
            <a:ext cx="7199015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1" kern="0" spc="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SUSTAINABILITY CONSORTIUM ®  </a:t>
            </a:r>
            <a:r>
              <a:rPr lang="en-US" sz="700" b="0" kern="0" spc="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  © </a:t>
            </a:r>
            <a:r>
              <a:rPr lang="en-US" sz="700" b="0" kern="0" spc="4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 ARIZONA STATE UNIVERSITY AND UNIVERSITY OF ARKANSAS</a:t>
            </a:r>
            <a:endParaRPr lang="en-US" sz="700" b="0" kern="0" spc="4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Leaf®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10" y="6461369"/>
            <a:ext cx="333531" cy="18073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151254" y="6507919"/>
            <a:ext cx="633236" cy="163694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rgbClr val="B4D9A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0F9C9A-4EA0-704A-9BEE-82FF8AF8655E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0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>
                <a:solidFill>
                  <a:srgbClr val="0063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Leaf®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10" y="6461369"/>
            <a:ext cx="333531" cy="180731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151254" y="6507919"/>
            <a:ext cx="633236" cy="163694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rgbClr val="B4D9A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0F9C9A-4EA0-704A-9BEE-82FF8AF8655E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Leaf®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10" y="6461369"/>
            <a:ext cx="333531" cy="18073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803549" y="6533551"/>
            <a:ext cx="7199015" cy="16369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1" kern="0" spc="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SUSTAINABILITY CONSORTIUM ®  </a:t>
            </a:r>
            <a:r>
              <a:rPr lang="en-US" sz="700" b="0" kern="0" spc="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  © </a:t>
            </a:r>
            <a:r>
              <a:rPr lang="en-US" sz="700" b="0" kern="0" spc="4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 ARIZONA STATE UNIVERSITY AND UNIVERSITY OF ARKANSAS</a:t>
            </a:r>
            <a:endParaRPr lang="en-US" sz="700" b="0" kern="0" spc="4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51254" y="6507919"/>
            <a:ext cx="633236" cy="163694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rgbClr val="B4D9A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0F9C9A-4EA0-704A-9BEE-82FF8AF8655E}" type="slidenum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8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9A326-CE39-8645-8FB5-FCF1DC4385D8}" type="datetimeFigureOut">
              <a:rPr lang="en-US" smtClean="0"/>
              <a:pPr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9C9A-4EA0-704A-9BEE-82FF8AF86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5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A8FB2-DF9C-EC4C-9068-5005CDCB5061}" type="datetimeFigureOut">
              <a:rPr lang="en-US" smtClean="0">
                <a:solidFill>
                  <a:srgbClr val="272727">
                    <a:tint val="75000"/>
                  </a:srgbClr>
                </a:solidFill>
                <a:latin typeface="Arial"/>
              </a:rPr>
              <a:pPr/>
              <a:t>2/22/17</a:t>
            </a:fld>
            <a:endParaRPr lang="en-US">
              <a:solidFill>
                <a:srgbClr val="272727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72727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1C65-9F95-5A4B-A3B7-ABF795CF97E5}" type="slidenum">
              <a:rPr lang="en-US" smtClean="0">
                <a:solidFill>
                  <a:srgbClr val="272727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72727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50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6AA8FB2-DF9C-EC4C-9068-5005CDCB5061}" type="datetimeFigureOut">
              <a:rPr lang="en-US" smtClean="0">
                <a:solidFill>
                  <a:srgbClr val="272727">
                    <a:tint val="75000"/>
                  </a:srgbClr>
                </a:solidFill>
              </a:rPr>
              <a:pPr defTabSz="457200"/>
              <a:t>2/22/17</a:t>
            </a:fld>
            <a:endParaRPr lang="en-US">
              <a:solidFill>
                <a:srgbClr val="27272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27272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4BA1C65-9F95-5A4B-A3B7-ABF795CF97E5}" type="slidenum">
              <a:rPr lang="en-US" smtClean="0">
                <a:solidFill>
                  <a:srgbClr val="272727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7272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2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20" Type="http://schemas.openxmlformats.org/officeDocument/2006/relationships/image" Target="../media/image68.png"/><Relationship Id="rId21" Type="http://schemas.openxmlformats.org/officeDocument/2006/relationships/image" Target="../media/image69.png"/><Relationship Id="rId22" Type="http://schemas.openxmlformats.org/officeDocument/2006/relationships/image" Target="../media/image70.png"/><Relationship Id="rId23" Type="http://schemas.openxmlformats.org/officeDocument/2006/relationships/image" Target="../media/image71.png"/><Relationship Id="rId24" Type="http://schemas.openxmlformats.org/officeDocument/2006/relationships/image" Target="../media/image72.png"/><Relationship Id="rId25" Type="http://schemas.openxmlformats.org/officeDocument/2006/relationships/image" Target="../media/image73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Relationship Id="rId19" Type="http://schemas.openxmlformats.org/officeDocument/2006/relationships/image" Target="../media/image6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emf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jpeg"/><Relationship Id="rId20" Type="http://schemas.openxmlformats.org/officeDocument/2006/relationships/image" Target="../media/image94.jpeg"/><Relationship Id="rId21" Type="http://schemas.openxmlformats.org/officeDocument/2006/relationships/image" Target="../media/image95.png"/><Relationship Id="rId22" Type="http://schemas.openxmlformats.org/officeDocument/2006/relationships/image" Target="../media/image96.png"/><Relationship Id="rId23" Type="http://schemas.openxmlformats.org/officeDocument/2006/relationships/image" Target="../media/image97.png"/><Relationship Id="rId24" Type="http://schemas.openxmlformats.org/officeDocument/2006/relationships/image" Target="../media/image98.jpeg"/><Relationship Id="rId25" Type="http://schemas.openxmlformats.org/officeDocument/2006/relationships/image" Target="../media/image99.png"/><Relationship Id="rId10" Type="http://schemas.openxmlformats.org/officeDocument/2006/relationships/image" Target="../media/image84.jpeg"/><Relationship Id="rId11" Type="http://schemas.openxmlformats.org/officeDocument/2006/relationships/image" Target="../media/image85.png"/><Relationship Id="rId12" Type="http://schemas.openxmlformats.org/officeDocument/2006/relationships/image" Target="../media/image86.jpeg"/><Relationship Id="rId13" Type="http://schemas.openxmlformats.org/officeDocument/2006/relationships/image" Target="../media/image87.jpeg"/><Relationship Id="rId14" Type="http://schemas.openxmlformats.org/officeDocument/2006/relationships/image" Target="../media/image88.jpe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jpeg"/><Relationship Id="rId18" Type="http://schemas.openxmlformats.org/officeDocument/2006/relationships/image" Target="../media/image92.jpeg"/><Relationship Id="rId19" Type="http://schemas.openxmlformats.org/officeDocument/2006/relationships/image" Target="../media/image9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jpeg"/><Relationship Id="rId5" Type="http://schemas.openxmlformats.org/officeDocument/2006/relationships/image" Target="../media/image79.gif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01.jpeg"/><Relationship Id="rId3" Type="http://schemas.openxmlformats.org/officeDocument/2006/relationships/image" Target="../media/image10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gif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hyperlink" Target="http://www.cloroxcsr.com/" TargetMode="External"/><Relationship Id="rId20" Type="http://schemas.openxmlformats.org/officeDocument/2006/relationships/hyperlink" Target="http://www.hanesgreen.com/" TargetMode="External"/><Relationship Id="rId21" Type="http://schemas.openxmlformats.org/officeDocument/2006/relationships/image" Target="../media/image117.jpeg"/><Relationship Id="rId22" Type="http://schemas.openxmlformats.org/officeDocument/2006/relationships/hyperlink" Target="http://www.jarden.com/about/sustainability" TargetMode="External"/><Relationship Id="rId23" Type="http://schemas.openxmlformats.org/officeDocument/2006/relationships/image" Target="../media/image118.jpeg"/><Relationship Id="rId24" Type="http://schemas.openxmlformats.org/officeDocument/2006/relationships/hyperlink" Target="http://www.pg.com/en_US/sustainability/index.shtml" TargetMode="External"/><Relationship Id="rId25" Type="http://schemas.openxmlformats.org/officeDocument/2006/relationships/image" Target="../media/image119.gif"/><Relationship Id="rId26" Type="http://schemas.openxmlformats.org/officeDocument/2006/relationships/hyperlink" Target="http://www.gp.com/aboutus/sustainability/index.html" TargetMode="External"/><Relationship Id="rId27" Type="http://schemas.openxmlformats.org/officeDocument/2006/relationships/image" Target="../media/image120.jpeg"/><Relationship Id="rId28" Type="http://schemas.openxmlformats.org/officeDocument/2006/relationships/image" Target="../media/image121.png"/><Relationship Id="rId29" Type="http://schemas.openxmlformats.org/officeDocument/2006/relationships/image" Target="../media/image122.png"/><Relationship Id="rId10" Type="http://schemas.openxmlformats.org/officeDocument/2006/relationships/image" Target="../media/image111.png"/><Relationship Id="rId11" Type="http://schemas.openxmlformats.org/officeDocument/2006/relationships/hyperlink" Target="http://sustainability.kroger.com/" TargetMode="External"/><Relationship Id="rId12" Type="http://schemas.openxmlformats.org/officeDocument/2006/relationships/image" Target="../media/image112.jpeg"/><Relationship Id="rId13" Type="http://schemas.openxmlformats.org/officeDocument/2006/relationships/hyperlink" Target="http://www.worldwildlife.org/home.html" TargetMode="External"/><Relationship Id="rId14" Type="http://schemas.openxmlformats.org/officeDocument/2006/relationships/image" Target="../media/image113.png"/><Relationship Id="rId15" Type="http://schemas.openxmlformats.org/officeDocument/2006/relationships/hyperlink" Target="http://www.edf.org/" TargetMode="External"/><Relationship Id="rId16" Type="http://schemas.openxmlformats.org/officeDocument/2006/relationships/image" Target="../media/image114.jpeg"/><Relationship Id="rId17" Type="http://schemas.openxmlformats.org/officeDocument/2006/relationships/hyperlink" Target="http://content.generalmills.com/en/Responsibility/Sustainability.aspx" TargetMode="External"/><Relationship Id="rId18" Type="http://schemas.openxmlformats.org/officeDocument/2006/relationships/image" Target="../media/image115.gif"/><Relationship Id="rId19" Type="http://schemas.openxmlformats.org/officeDocument/2006/relationships/image" Target="../media/image116.png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10.png"/><Relationship Id="rId8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3.jpeg"/><Relationship Id="rId3" Type="http://schemas.openxmlformats.org/officeDocument/2006/relationships/image" Target="../media/image1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1.xml"/><Relationship Id="rId20" Type="http://schemas.openxmlformats.org/officeDocument/2006/relationships/image" Target="../media/image21.gif"/><Relationship Id="rId21" Type="http://schemas.openxmlformats.org/officeDocument/2006/relationships/image" Target="../media/image22.jp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jpeg"/><Relationship Id="rId26" Type="http://schemas.openxmlformats.org/officeDocument/2006/relationships/image" Target="../media/image27.png"/><Relationship Id="rId10" Type="http://schemas.openxmlformats.org/officeDocument/2006/relationships/diagramLayout" Target="../diagrams/layout1.xml"/><Relationship Id="rId11" Type="http://schemas.openxmlformats.org/officeDocument/2006/relationships/diagramQuickStyle" Target="../diagrams/quickStyle1.xml"/><Relationship Id="rId12" Type="http://schemas.openxmlformats.org/officeDocument/2006/relationships/diagramColors" Target="../diagrams/colors1.xml"/><Relationship Id="rId13" Type="http://schemas.microsoft.com/office/2007/relationships/diagramDrawing" Target="../diagrams/drawing1.x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6.emf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slideLayout" Target="../slideLayouts/slideLayout4.xml"/><Relationship Id="rId8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.xml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tags" Target="../tags/tag11.xml"/><Relationship Id="rId7" Type="http://schemas.openxmlformats.org/officeDocument/2006/relationships/tags" Target="../tags/tag12.xml"/><Relationship Id="rId8" Type="http://schemas.openxmlformats.org/officeDocument/2006/relationships/tags" Target="../tags/tag13.xml"/><Relationship Id="rId9" Type="http://schemas.openxmlformats.org/officeDocument/2006/relationships/tags" Target="../tags/tag14.xml"/><Relationship Id="rId10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43.jpeg"/><Relationship Id="rId9" Type="http://schemas.openxmlformats.org/officeDocument/2006/relationships/image" Target="../media/image44.jpeg"/><Relationship Id="rId10" Type="http://schemas.openxmlformats.org/officeDocument/2006/relationships/image" Target="../media/image45.jpeg"/><Relationship Id="rId11" Type="http://schemas.openxmlformats.org/officeDocument/2006/relationships/image" Target="../media/image46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2016_standard_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3"/>
          <a:stretch/>
        </p:blipFill>
        <p:spPr>
          <a:xfrm>
            <a:off x="0" y="-117232"/>
            <a:ext cx="9144000" cy="5709627"/>
          </a:xfrm>
          <a:prstGeom prst="rect">
            <a:avLst/>
          </a:prstGeom>
        </p:spPr>
      </p:pic>
      <p:pic>
        <p:nvPicPr>
          <p:cNvPr id="4" name="Picture 3" descr="TSC2014_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5" y="5815364"/>
            <a:ext cx="1371600" cy="83210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458786" y="6308005"/>
            <a:ext cx="9143999" cy="163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kern="0" spc="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WWW.SUSTAINABILITYCONSORTIUM.ORG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458789" y="2610655"/>
            <a:ext cx="8685213" cy="24186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endParaRPr lang="en-US" sz="4400" b="1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sz="4400" b="1" dirty="0" smtClean="0">
                <a:solidFill>
                  <a:srgbClr val="FFFFFF"/>
                </a:solidFill>
              </a:rPr>
              <a:t>The Sustainability Consortium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Christy Melhart Slay, Ph.D., Director of Research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438" y="5007015"/>
            <a:ext cx="6819901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Products for a Sustainable Planet</a:t>
            </a:r>
          </a:p>
        </p:txBody>
      </p:sp>
    </p:spTree>
    <p:extLst>
      <p:ext uri="{BB962C8B-B14F-4D97-AF65-F5344CB8AC3E}">
        <p14:creationId xmlns:p14="http://schemas.microsoft.com/office/powerpoint/2010/main" val="322185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TSC  Toolkit Creation Process</a:t>
            </a:r>
            <a:endParaRPr lang="en-US" dirty="0"/>
          </a:p>
        </p:txBody>
      </p:sp>
      <p:pic>
        <p:nvPicPr>
          <p:cNvPr id="5" name="Picture 4" descr="Screen Shot 2017-01-11 at 8.5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80" y="777185"/>
            <a:ext cx="5679605" cy="56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2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98359"/>
            <a:ext cx="9144000" cy="350881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74422" y="4784821"/>
            <a:ext cx="242025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736" indent="-173736" defTabSz="457152">
              <a:defRPr/>
            </a:pPr>
            <a:r>
              <a:rPr lang="en-US" sz="1000" b="1" dirty="0">
                <a:solidFill>
                  <a:srgbClr val="272727">
                    <a:lumMod val="90000"/>
                    <a:lumOff val="10000"/>
                  </a:srgbClr>
                </a:solidFill>
              </a:rPr>
              <a:t>Key Performance Indicators</a:t>
            </a:r>
            <a:endParaRPr lang="en-US" sz="1000" dirty="0">
              <a:solidFill>
                <a:srgbClr val="272727">
                  <a:lumMod val="90000"/>
                  <a:lumOff val="10000"/>
                </a:srgbClr>
              </a:solidFill>
            </a:endParaRPr>
          </a:p>
          <a:p>
            <a:pPr marL="173736" indent="-173736" defTabSz="457152">
              <a:buFont typeface="Arial"/>
              <a:buChar char="•"/>
              <a:defRPr/>
            </a:pPr>
            <a:r>
              <a:rPr lang="en-US" sz="1000" i="1" dirty="0">
                <a:solidFill>
                  <a:srgbClr val="272727">
                    <a:lumMod val="90000"/>
                    <a:lumOff val="10000"/>
                  </a:srgbClr>
                </a:solidFill>
              </a:rPr>
              <a:t>Questions</a:t>
            </a:r>
            <a: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  <a:t> (15 max) with numeric calculation-based response options or qualitative text choices</a:t>
            </a:r>
          </a:p>
          <a:p>
            <a:pPr marL="173736" indent="-173736" defTabSz="457152">
              <a:buFont typeface="Arial"/>
              <a:buChar char="•"/>
              <a:defRPr/>
            </a:pPr>
            <a:r>
              <a:rPr lang="en-US" sz="1000" i="1" dirty="0">
                <a:solidFill>
                  <a:srgbClr val="272727">
                    <a:lumMod val="90000"/>
                    <a:lumOff val="10000"/>
                  </a:srgbClr>
                </a:solidFill>
              </a:rPr>
              <a:t>Calculation and scope </a:t>
            </a:r>
            <a: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  <a:t>guidance</a:t>
            </a:r>
          </a:p>
          <a:p>
            <a:pPr marL="173736" indent="-173736" defTabSz="457152">
              <a:buFont typeface="Arial"/>
              <a:buChar char="•"/>
              <a:defRPr/>
            </a:pPr>
            <a:r>
              <a:rPr lang="en-US" sz="1000" i="1" dirty="0">
                <a:solidFill>
                  <a:srgbClr val="272727">
                    <a:lumMod val="90000"/>
                    <a:lumOff val="10000"/>
                  </a:srgbClr>
                </a:solidFill>
              </a:rPr>
              <a:t>Standards and tools </a:t>
            </a:r>
            <a: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  <a:t>references</a:t>
            </a:r>
          </a:p>
          <a:p>
            <a:pPr marL="173736" indent="-173736" defTabSz="457152">
              <a:buFont typeface="Arial"/>
              <a:buChar char="•"/>
              <a:defRPr/>
            </a:pPr>
            <a:r>
              <a:rPr lang="en-US" sz="1000" i="1" dirty="0">
                <a:solidFill>
                  <a:srgbClr val="272727">
                    <a:lumMod val="90000"/>
                    <a:lumOff val="10000"/>
                  </a:srgbClr>
                </a:solidFill>
              </a:rPr>
              <a:t>Background information</a:t>
            </a:r>
          </a:p>
          <a:p>
            <a:pPr marL="173736" indent="-173736" defTabSz="457152">
              <a:buFont typeface="Arial"/>
              <a:buChar char="•"/>
              <a:defRPr/>
            </a:pPr>
            <a:r>
              <a:rPr lang="en-US" sz="1000" i="1" dirty="0">
                <a:solidFill>
                  <a:srgbClr val="272727">
                    <a:lumMod val="90000"/>
                    <a:lumOff val="10000"/>
                  </a:srgbClr>
                </a:solidFill>
              </a:rPr>
              <a:t>Definitions</a:t>
            </a:r>
            <a: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  <a:t> of technical terms used in questions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862" y="4784747"/>
            <a:ext cx="235740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736" indent="-173736" defTabSz="457152">
              <a:defRPr/>
            </a:pPr>
            <a:r>
              <a:rPr lang="en-US" sz="1000" b="1" dirty="0">
                <a:solidFill>
                  <a:srgbClr val="272727">
                    <a:lumMod val="90000"/>
                    <a:lumOff val="10000"/>
                  </a:srgbClr>
                </a:solidFill>
              </a:rPr>
              <a:t>Category Sustainability Profile (CSP)</a:t>
            </a:r>
            <a:endParaRPr lang="en-US" sz="1000" dirty="0">
              <a:solidFill>
                <a:srgbClr val="272727">
                  <a:lumMod val="90000"/>
                  <a:lumOff val="10000"/>
                </a:srgbClr>
              </a:solidFill>
            </a:endParaRPr>
          </a:p>
          <a:p>
            <a:pPr marL="173736" indent="-173736" defTabSz="457152">
              <a:buFont typeface="Arial"/>
              <a:buChar char="•"/>
              <a:defRPr/>
            </a:pPr>
            <a: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  <a:t>Scope of coverage</a:t>
            </a:r>
          </a:p>
          <a:p>
            <a:pPr marL="173736" indent="-173736" defTabSz="457152">
              <a:buFont typeface="Arial"/>
              <a:buChar char="•"/>
              <a:defRPr/>
            </a:pPr>
            <a: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  <a:t>Key Performance Indicators (KPIs)</a:t>
            </a:r>
          </a:p>
          <a:p>
            <a:pPr marL="173736" indent="-173736" defTabSz="457152">
              <a:buFont typeface="Arial"/>
              <a:buChar char="•"/>
              <a:defRPr/>
            </a:pPr>
            <a: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  <a:t>Details of KPIs </a:t>
            </a:r>
          </a:p>
          <a:p>
            <a:pPr marL="173736" lvl="1" indent="-173736" defTabSz="457152">
              <a:buFont typeface="Arial"/>
              <a:buChar char="•"/>
              <a:defRPr/>
            </a:pPr>
            <a: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  <a:t>Hotspots</a:t>
            </a:r>
          </a:p>
          <a:p>
            <a:pPr marL="173736" lvl="1" indent="-173736" defTabSz="457152">
              <a:buFont typeface="Arial"/>
              <a:buChar char="•"/>
              <a:defRPr/>
            </a:pPr>
            <a: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  <a:t>Improvement Opportunities</a:t>
            </a:r>
          </a:p>
          <a:p>
            <a:pPr marL="173736" indent="-173736" defTabSz="457152">
              <a:buFont typeface="Arial"/>
              <a:buChar char="•"/>
              <a:defRPr/>
            </a:pPr>
            <a: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  <a:t>Summary of the research used to identify the relevant issues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54265" y="4784821"/>
            <a:ext cx="2327987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152">
              <a:defRPr/>
            </a:pPr>
            <a:r>
              <a:rPr lang="en-US" sz="1000" b="1" dirty="0">
                <a:solidFill>
                  <a:srgbClr val="272727">
                    <a:lumMod val="90000"/>
                    <a:lumOff val="10000"/>
                  </a:srgbClr>
                </a:solidFill>
              </a:rPr>
              <a:t>Sustainability Insight</a:t>
            </a:r>
            <a: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  <a:t/>
            </a:r>
            <a:b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</a:br>
            <a:r>
              <a:rPr lang="en-US" sz="1000" dirty="0">
                <a:solidFill>
                  <a:srgbClr val="272727">
                    <a:lumMod val="90000"/>
                    <a:lumOff val="10000"/>
                  </a:srgbClr>
                </a:solidFill>
              </a:rPr>
              <a:t>A short summary of relevant issues, hotspots and improvement opportunities for a product category in an accessible overview.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2985" y="275273"/>
            <a:ext cx="8424980" cy="4308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639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007399"/>
                </a:solidFill>
              </a:rPr>
              <a:t>We create product </a:t>
            </a:r>
            <a:r>
              <a:rPr lang="en-US" dirty="0" smtClean="0">
                <a:solidFill>
                  <a:srgbClr val="007399"/>
                </a:solidFill>
              </a:rPr>
              <a:t>category-level toolkits </a:t>
            </a:r>
            <a:r>
              <a:rPr lang="en-US" dirty="0">
                <a:solidFill>
                  <a:srgbClr val="007399"/>
                </a:solidFill>
              </a:rPr>
              <a:t>for 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52" y="1280513"/>
            <a:ext cx="2417803" cy="3027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36" y="1280513"/>
            <a:ext cx="2273873" cy="304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090" y="1280513"/>
            <a:ext cx="2525271" cy="30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1017" y="204303"/>
            <a:ext cx="863990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639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smtClean="0"/>
              <a:t>TSC has tools in 129 product categories, </a:t>
            </a:r>
            <a:r>
              <a:rPr lang="en-GB" sz="2400" dirty="0" smtClean="0"/>
              <a:t>covering 80-90% of sustainability impacts in all of consumer goods </a:t>
            </a:r>
            <a:endParaRPr lang="en-US" sz="2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93216" y="6619736"/>
            <a:ext cx="5249274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kern="0" spc="50" dirty="0" smtClean="0">
                <a:solidFill>
                  <a:prstClr val="white">
                    <a:lumMod val="50000"/>
                  </a:prstClr>
                </a:solidFill>
              </a:rPr>
              <a:t>THE SUSTAINABILITY CONSORTIUM </a:t>
            </a:r>
            <a:r>
              <a:rPr lang="en-US" sz="700" b="0" kern="0" spc="50" dirty="0" smtClean="0">
                <a:solidFill>
                  <a:prstClr val="white">
                    <a:lumMod val="50000"/>
                  </a:prstClr>
                </a:solidFill>
              </a:rPr>
              <a:t>© 2016 ARIZONA STATE UNIVERSITY AND UNIVERSITY OF ARKANSAS</a:t>
            </a:r>
          </a:p>
        </p:txBody>
      </p:sp>
      <p:pic>
        <p:nvPicPr>
          <p:cNvPr id="2" name="Picture 1" descr="Leaf®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09" y="6550577"/>
            <a:ext cx="333531" cy="180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35670" y="6550561"/>
            <a:ext cx="327308" cy="246221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fld id="{8956DF78-BE8B-43C6-982A-0D247FAA7958}" type="slidenum">
              <a:rPr lang="en-GB" sz="1000" smtClean="0">
                <a:solidFill>
                  <a:srgbClr val="272727">
                    <a:lumMod val="75000"/>
                    <a:lumOff val="25000"/>
                  </a:srgbClr>
                </a:solidFill>
                <a:latin typeface="Arial"/>
              </a:rPr>
              <a:pPr/>
              <a:t>12</a:t>
            </a:fld>
            <a:endParaRPr lang="en-GB" sz="1000" dirty="0" smtClean="0">
              <a:solidFill>
                <a:srgbClr val="272727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7815" y="1258438"/>
            <a:ext cx="1149942" cy="569177"/>
          </a:xfrm>
          <a:prstGeom prst="rect">
            <a:avLst/>
          </a:prstGeom>
        </p:spPr>
        <p:txBody>
          <a:bodyPr numCol="1" spcCol="182880" anchor="ctr"/>
          <a:lstStyle/>
          <a:p>
            <a:pPr algn="ct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 smtClean="0">
                <a:solidFill>
                  <a:srgbClr val="272727"/>
                </a:solidFill>
                <a:latin typeface="Arial"/>
              </a:rPr>
              <a:t>Cross Sector</a:t>
            </a:r>
            <a:endParaRPr lang="en-US" sz="1100" b="1" dirty="0">
              <a:solidFill>
                <a:srgbClr val="272727"/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7925" y="1352373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"/>
          <p:cNvSpPr txBox="1">
            <a:spLocks/>
          </p:cNvSpPr>
          <p:nvPr/>
        </p:nvSpPr>
        <p:spPr>
          <a:xfrm>
            <a:off x="3583820" y="1467681"/>
            <a:ext cx="1149942" cy="338554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sp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 smtClean="0"/>
              <a:t>Food, Beverage &amp; Agriculture</a:t>
            </a:r>
            <a:endParaRPr lang="en-US" sz="1100" b="1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2427699" y="1266985"/>
            <a:ext cx="1149942" cy="56917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 smtClean="0"/>
              <a:t>Electronics</a:t>
            </a:r>
            <a:endParaRPr lang="en-US" sz="1100" b="1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267816" y="1420813"/>
            <a:ext cx="1150148" cy="56917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 smtClean="0"/>
              <a:t>Clothing, Footwear &amp; Textiles</a:t>
            </a:r>
            <a:endParaRPr lang="en-US" sz="11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93906" y="1349697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33887" y="1349697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84037" y="1366481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15436" y="1368693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66175" y="1349697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16148" y="1368693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22860" y="1366514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1"/>
          <p:cNvSpPr txBox="1">
            <a:spLocks/>
          </p:cNvSpPr>
          <p:nvPr/>
        </p:nvSpPr>
        <p:spPr>
          <a:xfrm>
            <a:off x="4733762" y="1346083"/>
            <a:ext cx="1031534" cy="56660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 smtClean="0"/>
              <a:t>General Merchandise</a:t>
            </a:r>
            <a:endParaRPr lang="en-US" sz="1100" b="1" dirty="0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8052341" y="1286789"/>
            <a:ext cx="970849" cy="56917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 smtClean="0"/>
              <a:t>Toys</a:t>
            </a:r>
            <a:endParaRPr lang="en-US" sz="1100" b="1" dirty="0"/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6877787" y="1377509"/>
            <a:ext cx="1149942" cy="56917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 smtClean="0"/>
              <a:t>Paper, Pulp &amp; Forestry</a:t>
            </a:r>
            <a:endParaRPr lang="en-US" sz="1100" b="1" dirty="0"/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5778460" y="1352445"/>
            <a:ext cx="1122788" cy="56660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 smtClean="0"/>
              <a:t>Home &amp; Personal Care</a:t>
            </a:r>
            <a:endParaRPr lang="en-US" sz="11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9023191" y="1324409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58" y="2459636"/>
            <a:ext cx="917130" cy="10972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37" y="3763089"/>
            <a:ext cx="906449" cy="10972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76847" y="1915789"/>
            <a:ext cx="985210" cy="4308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z="1100" dirty="0" smtClean="0">
                <a:solidFill>
                  <a:srgbClr val="272727"/>
                </a:solidFill>
                <a:latin typeface="Arial"/>
              </a:rPr>
              <a:t>8 categories, including: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94418" y="1915787"/>
            <a:ext cx="1073501" cy="4308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z="1100" dirty="0" smtClean="0">
                <a:solidFill>
                  <a:srgbClr val="272727"/>
                </a:solidFill>
                <a:latin typeface="Arial"/>
              </a:rPr>
              <a:t>10 categories, including: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28444" y="1921654"/>
            <a:ext cx="1059920" cy="4308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z="1100" dirty="0" smtClean="0">
                <a:solidFill>
                  <a:srgbClr val="272727"/>
                </a:solidFill>
                <a:latin typeface="Arial"/>
              </a:rPr>
              <a:t>48 categories, including: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21519" y="1924998"/>
            <a:ext cx="1078257" cy="4308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z="1100" dirty="0" smtClean="0">
                <a:solidFill>
                  <a:srgbClr val="272727"/>
                </a:solidFill>
                <a:latin typeface="Arial"/>
              </a:rPr>
              <a:t>21 categories, including: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9761" y="1907938"/>
            <a:ext cx="1078026" cy="4308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z="1100" dirty="0" smtClean="0">
                <a:solidFill>
                  <a:srgbClr val="272727"/>
                </a:solidFill>
                <a:latin typeface="Arial"/>
              </a:rPr>
              <a:t>13 categories, including: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39201" y="1907938"/>
            <a:ext cx="1068797" cy="4308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z="1100" dirty="0" smtClean="0">
                <a:solidFill>
                  <a:srgbClr val="272727"/>
                </a:solidFill>
                <a:latin typeface="Arial"/>
              </a:rPr>
              <a:t>10 categories, including: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45035" y="1907938"/>
            <a:ext cx="985210" cy="4308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z="1100" dirty="0">
                <a:solidFill>
                  <a:srgbClr val="272727"/>
                </a:solidFill>
                <a:latin typeface="Arial"/>
              </a:rPr>
              <a:t>5</a:t>
            </a:r>
            <a:r>
              <a:rPr lang="en-US" sz="1100" dirty="0" smtClean="0">
                <a:solidFill>
                  <a:srgbClr val="272727"/>
                </a:solidFill>
                <a:latin typeface="Arial"/>
              </a:rPr>
              <a:t> categories, including: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627" y="2474567"/>
            <a:ext cx="1073077" cy="10972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421" y="3763089"/>
            <a:ext cx="954157" cy="10972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890" y="5074267"/>
            <a:ext cx="935915" cy="10972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195" y="2459636"/>
            <a:ext cx="1003228" cy="10972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6949" y="3790196"/>
            <a:ext cx="978869" cy="10567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38"/>
          <a:stretch/>
        </p:blipFill>
        <p:spPr>
          <a:xfrm>
            <a:off x="2566653" y="5049363"/>
            <a:ext cx="917801" cy="10972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691" y="2489417"/>
            <a:ext cx="993913" cy="10972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164" y="5074267"/>
            <a:ext cx="959105" cy="10972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801516" y="3789735"/>
            <a:ext cx="860456" cy="10471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130" y="5065440"/>
            <a:ext cx="1081492" cy="109728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432" y="3779359"/>
            <a:ext cx="930303" cy="109728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179" y="2493279"/>
            <a:ext cx="985149" cy="10972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634" y="3804299"/>
            <a:ext cx="994657" cy="10972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822" y="5065440"/>
            <a:ext cx="1033670" cy="10972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268" y="2507447"/>
            <a:ext cx="1065474" cy="109728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4374" y="2501955"/>
            <a:ext cx="924348" cy="10972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7875" y="3834544"/>
            <a:ext cx="910957" cy="109728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1192" y="5085303"/>
            <a:ext cx="872003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527" y="5142197"/>
            <a:ext cx="1005840" cy="10205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519" y="2509025"/>
            <a:ext cx="1005840" cy="1038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109" y="3791459"/>
            <a:ext cx="869556" cy="869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9178" y="4671292"/>
            <a:ext cx="402674" cy="230832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r>
              <a:rPr lang="en-US" sz="900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Beef</a:t>
            </a:r>
          </a:p>
        </p:txBody>
      </p:sp>
    </p:spTree>
    <p:extLst>
      <p:ext uri="{BB962C8B-B14F-4D97-AF65-F5344CB8AC3E}">
        <p14:creationId xmlns:p14="http://schemas.microsoft.com/office/powerpoint/2010/main" val="11189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TSC Food, Beverage, and Agriculture Categories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9628" y="1417640"/>
            <a:ext cx="8710217" cy="4406962"/>
            <a:chOff x="99212" y="1417640"/>
            <a:chExt cx="8710217" cy="44069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212" y="1417640"/>
              <a:ext cx="4446077" cy="44069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9162" y="1528176"/>
              <a:ext cx="4400267" cy="4296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51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70499" y="1249309"/>
            <a:ext cx="1149942" cy="569177"/>
          </a:xfrm>
          <a:prstGeom prst="rect">
            <a:avLst/>
          </a:prstGeom>
        </p:spPr>
        <p:txBody>
          <a:bodyPr numCol="1" spcCol="182880" anchor="ctr"/>
          <a:lstStyle/>
          <a:p>
            <a:pPr algn="ct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272727"/>
                </a:solidFill>
                <a:latin typeface="Calibri" panose="020F0502020204030204" pitchFamily="34" charset="0"/>
              </a:rPr>
              <a:t>Cross Sector</a:t>
            </a:r>
          </a:p>
        </p:txBody>
      </p:sp>
      <p:pic>
        <p:nvPicPr>
          <p:cNvPr id="11" name="Picture 2" descr="http://corporate.morgansindall.com/sites/default/files/CDP_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45" y="2002936"/>
            <a:ext cx="943948" cy="340432"/>
          </a:xfrm>
          <a:prstGeom prst="rect">
            <a:avLst/>
          </a:prstGeom>
          <a:noFill/>
        </p:spPr>
      </p:pic>
      <p:pic>
        <p:nvPicPr>
          <p:cNvPr id="12" name="Picture 11" descr="File:US-OSHA-Logo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03" y="2671561"/>
            <a:ext cx="943948" cy="272696"/>
          </a:xfrm>
          <a:prstGeom prst="rect">
            <a:avLst/>
          </a:prstGeom>
          <a:noFill/>
        </p:spPr>
      </p:pic>
      <p:pic>
        <p:nvPicPr>
          <p:cNvPr id="13" name="Picture 8" descr="http://www.nfiindustries.com/sites/default/files/u4/Smartway%20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15" y="3186413"/>
            <a:ext cx="1040524" cy="348575"/>
          </a:xfrm>
          <a:prstGeom prst="rect">
            <a:avLst/>
          </a:prstGeom>
          <a:noFill/>
        </p:spPr>
      </p:pic>
      <p:pic>
        <p:nvPicPr>
          <p:cNvPr id="15" name="Picture 10" descr="SAI Platfor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822" y="1907667"/>
            <a:ext cx="535092" cy="535092"/>
          </a:xfrm>
          <a:prstGeom prst="rect">
            <a:avLst/>
          </a:prstGeom>
          <a:noFill/>
        </p:spPr>
      </p:pic>
      <p:grpSp>
        <p:nvGrpSpPr>
          <p:cNvPr id="16" name="Group 42"/>
          <p:cNvGrpSpPr>
            <a:grpSpLocks noChangeAspect="1"/>
          </p:cNvGrpSpPr>
          <p:nvPr/>
        </p:nvGrpSpPr>
        <p:grpSpPr>
          <a:xfrm>
            <a:off x="1804981" y="3153079"/>
            <a:ext cx="712578" cy="714316"/>
            <a:chOff x="3550920" y="1255633"/>
            <a:chExt cx="1249680" cy="1252728"/>
          </a:xfrm>
        </p:grpSpPr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920" y="1255633"/>
              <a:ext cx="1249680" cy="1252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480" y="1255633"/>
              <a:ext cx="198120" cy="2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480" y="2280758"/>
              <a:ext cx="198120" cy="2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100" y="1483236"/>
              <a:ext cx="63500" cy="2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13" descr="http://ww1.prweb.com/prfiles/2013/07/26/10969955/gI_130264_F2M_NewTag_a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5079" y="2390260"/>
            <a:ext cx="1094285" cy="827280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370520" y="1305481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"/>
          <p:cNvSpPr txBox="1">
            <a:spLocks/>
          </p:cNvSpPr>
          <p:nvPr/>
        </p:nvSpPr>
        <p:spPr>
          <a:xfrm>
            <a:off x="1567333" y="1364545"/>
            <a:ext cx="1149942" cy="338554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sp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>
                <a:latin typeface="Calibri" panose="020F0502020204030204" pitchFamily="34" charset="0"/>
              </a:rPr>
              <a:t>Food, Beverage, and Agriculture</a:t>
            </a: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2752444" y="1249309"/>
            <a:ext cx="1149942" cy="56917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>
                <a:latin typeface="Calibri" panose="020F0502020204030204" pitchFamily="34" charset="0"/>
              </a:rPr>
              <a:t>Electronics</a:t>
            </a: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4950853" y="1249309"/>
            <a:ext cx="1149942" cy="56917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>
                <a:latin typeface="Calibri" panose="020F0502020204030204" pitchFamily="34" charset="0"/>
              </a:rPr>
              <a:t>Textiles</a:t>
            </a: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7352215" y="1249309"/>
            <a:ext cx="1149942" cy="56917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>
                <a:latin typeface="Calibri" panose="020F0502020204030204" pitchFamily="34" charset="0"/>
              </a:rPr>
              <a:t>Packaging</a:t>
            </a:r>
          </a:p>
        </p:txBody>
      </p:sp>
      <p:pic>
        <p:nvPicPr>
          <p:cNvPr id="28" name="Picture 17" descr="EICC, Electronic Industry Citizenship Coalition, Incorporated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5648" y="2003010"/>
            <a:ext cx="1035431" cy="340935"/>
          </a:xfrm>
          <a:prstGeom prst="rect">
            <a:avLst/>
          </a:prstGeom>
          <a:noFill/>
        </p:spPr>
      </p:pic>
      <p:pic>
        <p:nvPicPr>
          <p:cNvPr id="29" name="Picture 19" descr="cfsi, conflict-free sourcing initiativ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621" y="2593981"/>
            <a:ext cx="660974" cy="594360"/>
          </a:xfrm>
          <a:prstGeom prst="rect">
            <a:avLst/>
          </a:prstGeom>
          <a:noFill/>
        </p:spPr>
      </p:pic>
      <p:pic>
        <p:nvPicPr>
          <p:cNvPr id="30" name="Picture 2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809" y="3413592"/>
            <a:ext cx="1048260" cy="3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5" descr="Sustainable Apparel Coalition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384" y="1970334"/>
            <a:ext cx="806800" cy="614209"/>
          </a:xfrm>
          <a:prstGeom prst="rect">
            <a:avLst/>
          </a:prstGeom>
          <a:noFill/>
        </p:spPr>
      </p:pic>
      <p:pic>
        <p:nvPicPr>
          <p:cNvPr id="32" name="Picture 23" descr="http://www.icti-care.org/e/images/top_01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544" y="1938651"/>
            <a:ext cx="794556" cy="734000"/>
          </a:xfrm>
          <a:prstGeom prst="rect">
            <a:avLst/>
          </a:prstGeom>
          <a:noFill/>
        </p:spPr>
      </p:pic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634" y="2017221"/>
            <a:ext cx="921929" cy="36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ontent Placeholder 1"/>
          <p:cNvSpPr txBox="1">
            <a:spLocks/>
          </p:cNvSpPr>
          <p:nvPr/>
        </p:nvSpPr>
        <p:spPr>
          <a:xfrm>
            <a:off x="6139692" y="1249309"/>
            <a:ext cx="1030128" cy="56917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>
                <a:latin typeface="Calibri" panose="020F0502020204030204" pitchFamily="34" charset="0"/>
              </a:rPr>
              <a:t>Toys</a:t>
            </a:r>
          </a:p>
        </p:txBody>
      </p:sp>
      <p:pic>
        <p:nvPicPr>
          <p:cNvPr id="35" name="Picture 2" descr="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686" y="4511755"/>
            <a:ext cx="904875" cy="642939"/>
          </a:xfrm>
          <a:prstGeom prst="rect">
            <a:avLst/>
          </a:prstGeom>
          <a:noFill/>
        </p:spPr>
      </p:pic>
      <p:sp>
        <p:nvSpPr>
          <p:cNvPr id="36" name="Content Placeholder 1"/>
          <p:cNvSpPr txBox="1">
            <a:spLocks/>
          </p:cNvSpPr>
          <p:nvPr/>
        </p:nvSpPr>
        <p:spPr>
          <a:xfrm>
            <a:off x="6177812" y="4095384"/>
            <a:ext cx="1149942" cy="56917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>
                <a:latin typeface="Calibri" panose="020F0502020204030204" pitchFamily="34" charset="0"/>
              </a:rPr>
              <a:t>General Merchandise</a:t>
            </a:r>
          </a:p>
        </p:txBody>
      </p:sp>
      <p:pic>
        <p:nvPicPr>
          <p:cNvPr id="37" name="Picture 19" descr="cfsi, conflict-free sourcing initiativ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851" y="4806325"/>
            <a:ext cx="660974" cy="594360"/>
          </a:xfrm>
          <a:prstGeom prst="rect">
            <a:avLst/>
          </a:prstGeom>
          <a:noFill/>
        </p:spPr>
      </p:pic>
      <p:pic>
        <p:nvPicPr>
          <p:cNvPr id="38" name="Picture 17" descr="EICC, Electronic Industry Citizenship Coalition, Incorporated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26" y="5766263"/>
            <a:ext cx="1035431" cy="340935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961" y="2575621"/>
            <a:ext cx="737275" cy="7372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58" y="5814428"/>
            <a:ext cx="634530" cy="599278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1536579" y="1302805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758647" y="1302805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908797" y="1319589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006014" y="1321801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0922" y="1302805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240895" y="1321801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499471" y="1302805"/>
            <a:ext cx="19749" cy="5045259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1" descr="Innovation Center for U.S. Dairy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80" b="20723"/>
          <a:stretch>
            <a:fillRect/>
          </a:stretch>
        </p:blipFill>
        <p:spPr bwMode="auto">
          <a:xfrm>
            <a:off x="1707348" y="4224182"/>
            <a:ext cx="923319" cy="22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ontent Placeholder 1"/>
          <p:cNvSpPr txBox="1">
            <a:spLocks/>
          </p:cNvSpPr>
          <p:nvPr/>
        </p:nvSpPr>
        <p:spPr>
          <a:xfrm>
            <a:off x="7308764" y="4095384"/>
            <a:ext cx="1149942" cy="56917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>
                <a:latin typeface="Calibri" panose="020F0502020204030204" pitchFamily="34" charset="0"/>
              </a:rPr>
              <a:t>Paper, Pulp, and Forestry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562" y="4818422"/>
            <a:ext cx="1083298" cy="308284"/>
          </a:xfrm>
          <a:prstGeom prst="rect">
            <a:avLst/>
          </a:prstGeom>
        </p:spPr>
      </p:pic>
      <p:pic>
        <p:nvPicPr>
          <p:cNvPr id="51" name="Picture 4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461" y="5292361"/>
            <a:ext cx="848197" cy="801075"/>
          </a:xfrm>
          <a:prstGeom prst="rect">
            <a:avLst/>
          </a:prstGeom>
        </p:spPr>
      </p:pic>
      <p:sp>
        <p:nvSpPr>
          <p:cNvPr id="52" name="Content Placeholder 1"/>
          <p:cNvSpPr txBox="1">
            <a:spLocks/>
          </p:cNvSpPr>
          <p:nvPr/>
        </p:nvSpPr>
        <p:spPr>
          <a:xfrm>
            <a:off x="3953748" y="1250594"/>
            <a:ext cx="1031534" cy="566607"/>
          </a:xfrm>
          <a:prstGeom prst="rect">
            <a:avLst/>
          </a:prstGeom>
        </p:spPr>
        <p:txBody>
          <a:bodyPr vert="horz" lIns="0" tIns="0" rIns="0" bIns="0" numCol="1" spcCol="182880" rtlCol="0" anchor="ctr" anchorCtr="0">
            <a:no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b="1" dirty="0">
                <a:latin typeface="Calibri" panose="020F0502020204030204" pitchFamily="34" charset="0"/>
              </a:rPr>
              <a:t>Home and Personal Care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686" y="1955369"/>
            <a:ext cx="848197" cy="801075"/>
          </a:xfrm>
          <a:prstGeom prst="rect">
            <a:avLst/>
          </a:prstGeom>
        </p:spPr>
      </p:pic>
      <p:pic>
        <p:nvPicPr>
          <p:cNvPr id="54" name="Picture 1" descr="image001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816" y="2806024"/>
            <a:ext cx="1032796" cy="4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image002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034" y="3423912"/>
            <a:ext cx="973248" cy="56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 descr="image003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7664" y="4031627"/>
            <a:ext cx="726058" cy="4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" descr="Innovation Center for U.S. Dairy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174" b="23336"/>
          <a:stretch>
            <a:fillRect/>
          </a:stretch>
        </p:blipFill>
        <p:spPr bwMode="auto">
          <a:xfrm>
            <a:off x="2054483" y="4005400"/>
            <a:ext cx="229049" cy="21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AISE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049642" y="4608705"/>
            <a:ext cx="830983" cy="438259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8908" y="782299"/>
            <a:ext cx="8784490" cy="584776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</a:rPr>
              <a:t>TSC is active in the EU Product Environmental Footprint initiative, and also many sector-based programs</a:t>
            </a:r>
            <a:endParaRPr lang="en-GB" dirty="0">
              <a:solidFill>
                <a:srgbClr val="272727">
                  <a:lumMod val="90000"/>
                  <a:lumOff val="10000"/>
                </a:srgbClr>
              </a:solidFill>
              <a:latin typeface="Calibri" pitchFamily="34" charset="0"/>
              <a:ea typeface="MS PGothic" charset="0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TSC Links to Key Sustainability Initiatives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04981" y="5141344"/>
            <a:ext cx="613377" cy="6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1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4356" y="231406"/>
            <a:ext cx="6217346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GRAINS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SUPPLY CHAIN HOTSPOTS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" y="1147886"/>
            <a:ext cx="59086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489" y="4356541"/>
            <a:ext cx="1294939" cy="643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Access to opportunities for smallholder farmers: 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Operators of small-sized farms, especially women, face a number of challenges including access to agricultural inputs, services, and markets.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5306" y="4356539"/>
            <a:ext cx="1303975" cy="683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Energy consumption - On-farm: 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Fuel combustion and energy generated to power farm operations can cause climate change, deplete resources, and impact human health.</a:t>
            </a:r>
            <a:endParaRPr kumimoji="0" lang="en-US" sz="650" b="0" i="0" u="none" strike="noStrike" kern="0" cap="none" spc="-30" normalizeH="0" baseline="0" noProof="0" dirty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2266" y="4356537"/>
            <a:ext cx="1279465" cy="62644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Fertilizer application - On-farm: 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Fertilizer use can cause soil and water quality impacts and can contribute to climate change.</a:t>
            </a:r>
            <a:endParaRPr kumimoji="0" lang="en-US" sz="650" b="0" i="0" u="none" strike="noStrike" kern="0" cap="none" spc="-30" normalizeH="0" baseline="0" noProof="0" dirty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8204" y="4356541"/>
            <a:ext cx="1331148" cy="643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Field flooding - On-farm, rice cultivation: 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Flooding of rice fields can cause methane emissions, contributing to climate change.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456" y="4007225"/>
            <a:ext cx="59086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HOTSPOTS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6613" y="4356536"/>
            <a:ext cx="1261291" cy="6833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Forced labor and child labor use - On-farm: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 Issues in forced and child labor use in grain farming include no pay, long working hours, dangerous working conditions, and limited access to education.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382" y="5169554"/>
            <a:ext cx="1331148" cy="6278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Labor rights - On-farm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Workers are at risk of several labor rights issues including unfair pay, long hours, sexual harassment, discrimination, and challenges to self organization.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59610" y="5169481"/>
            <a:ext cx="1331148" cy="6164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Land transformation - On-farm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Clearing and burning land for grain farming can cause air quality issues, climate change, deforestation, and biodiversity loss.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9119" y="5169554"/>
            <a:ext cx="1297591" cy="6278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Pesticide application - On-farm: 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Pesticide use can impact biodiversity, soil and water quality, and human health.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56122" y="5169481"/>
            <a:ext cx="1331148" cy="6164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Soil management - On-farm: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Tilling the soil can lead to erosion, which can impact soil and water quality.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58686" y="4033929"/>
            <a:ext cx="4852121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VERSION 1.0  |  THE SUSTAINABILITY CONSORTIUM®  |  ©2016 ARIZONA STATE UNIVERSITY AND UNIVERSITY OF ARKANSAS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4242" y="2210219"/>
            <a:ext cx="1614130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GRAIN PRODUCTION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1518" y="2210218"/>
            <a:ext cx="1498712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PACKAGING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9338" y="3529618"/>
            <a:ext cx="1069593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RETAIL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31236" y="3529618"/>
            <a:ext cx="1101436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CONSUMER USE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1309" y="3528855"/>
            <a:ext cx="1198441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END-OF-LIFE &amp; DISPOSAL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19009" y="2210218"/>
            <a:ext cx="1575342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PROCESSING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90541" y="3537570"/>
            <a:ext cx="1215225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MANUFACTURING USE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46605" y="5169481"/>
            <a:ext cx="1331148" cy="6164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Supply chain traceability: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Due to the complexity of grain supply chains, information about where the supply chain originates is limited, which is a challenge to improving issues.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5382" y="5984191"/>
            <a:ext cx="1331148" cy="6278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Water use - On-farm: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Over-irrigation and excessive water use during dry seasons leads to freshwater depletion and biodiversity loss.</a:t>
            </a:r>
            <a:endParaRPr kumimoji="0" lang="en-US" sz="650" b="0" i="0" u="none" strike="noStrike" kern="0" cap="none" spc="-10" normalizeH="0" baseline="0" noProof="0" dirty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59610" y="5984121"/>
            <a:ext cx="1331148" cy="6164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Worker health and safety –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On-farm: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 Farm workers can develop serious health problems from exposure to chemicals and dust and physical injury from other occupational hazards.</a:t>
            </a:r>
            <a:endParaRPr kumimoji="0" lang="en-US" sz="650" b="0" i="0" u="none" strike="noStrike" kern="0" cap="none" spc="-10" normalizeH="0" baseline="0" noProof="0" dirty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24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4356" y="231333"/>
            <a:ext cx="4271898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MIXED MATERIALS TEXTILES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SUPPLY CHAIN HOTSPOTS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505" y="4355279"/>
            <a:ext cx="1342116" cy="59247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Environmental </a:t>
            </a:r>
            <a:r>
              <a:rPr kumimoji="0" lang="en-US" sz="55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impacts – Material production: </a:t>
            </a:r>
            <a:r>
              <a:rPr kumimoji="0" lang="en-US" sz="55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Cotton cultivation, resin conversion for polyester and nylon, and wood sourcing for rayon can cause can cause climate change, deplete resources, and cause environmental and human health </a:t>
            </a:r>
            <a:r>
              <a:rPr kumimoji="0" lang="en-US" sz="5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impacts.  </a:t>
            </a:r>
            <a:endParaRPr kumimoji="0" lang="en-US" sz="550" b="0" i="0" u="none" strike="noStrike" kern="0" cap="none" spc="-2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1223" y="4422684"/>
            <a:ext cx="1303975" cy="4616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impacts – Material production: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Cotton cultivation, resin conversion for polyester and nylon, and wood sourcing for rayon have labor and worker rights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issues.  </a:t>
            </a:r>
            <a:endParaRPr kumimoji="0" lang="en-US" sz="600" b="0" i="0" u="none" strike="noStrike" kern="0" cap="none" spc="-3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9522" y="4375798"/>
            <a:ext cx="1331148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consumption – Fiber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production, nylon and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polyester: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generated to power resin conversion can cause climate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deplete resources, and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human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health.   </a:t>
            </a:r>
            <a:endParaRPr kumimoji="0" lang="en-US" sz="600" b="0" i="0" u="none" strike="noStrike" kern="0" cap="none" spc="-1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4764" y="4422056"/>
            <a:ext cx="1305084" cy="4616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consumption – </a:t>
            </a:r>
            <a:b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Yarn spinning: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generated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spin yarn can cause climate change, deplete resources, and impact human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health.  </a:t>
            </a:r>
            <a:endParaRPr kumimoji="0" lang="en-US" sz="600" b="0" i="0" u="none" strike="noStrike" kern="0" cap="none" spc="-3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7341" y="4421497"/>
            <a:ext cx="1331148" cy="4616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Chemical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– Wet processing: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Dyes and other chemicals used in textile production can lead to worker, human health, and environmental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impacts.   </a:t>
            </a:r>
            <a:endParaRPr kumimoji="0" lang="en-US" sz="600" b="0" i="0" u="none" strike="noStrike" kern="0" cap="none" spc="-1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505" y="5168145"/>
            <a:ext cx="1331148" cy="4616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consumption – Wet processing: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generated to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 during dying can cause climate change, deplete resources,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human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health.  </a:t>
            </a:r>
            <a:endParaRPr kumimoji="0" lang="en-US" sz="600" b="0" i="0" u="none" strike="noStrike" kern="0" cap="none" spc="-1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1223" y="5171063"/>
            <a:ext cx="1260131" cy="4616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Wastewater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generation – Wet processing: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Wastewater from dyeing produces a significant volume of contaminated or untreated effluent that can pollute the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environment. </a:t>
            </a:r>
            <a:endParaRPr kumimoji="0" lang="en-US" sz="600" b="0" i="0" u="none" strike="noStrike" kern="0" cap="none" spc="-1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9522" y="5167517"/>
            <a:ext cx="1331148" cy="4616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– Wet processing: </a:t>
            </a:r>
            <a:b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amounts of water are used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pretreat, dye, print, and finish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textile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materials, which depletes freshwater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resources.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7217" y="5169353"/>
            <a:ext cx="1331148" cy="4616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consumption – Finished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goods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production: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generated to manufacture textiles can cause climate change, deplete resources,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human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health.  </a:t>
            </a:r>
            <a:endParaRPr kumimoji="0" lang="en-US" sz="600" b="0" i="0" u="none" strike="noStrike" kern="0" cap="none" spc="-1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7340" y="5214121"/>
            <a:ext cx="1331148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Labor rights - Textile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production: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Textile production may use child labor and forced labor, as well as violate other labor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rights.  </a:t>
            </a:r>
            <a:endParaRPr kumimoji="0" lang="en-US" sz="600" b="0" i="0" u="none" strike="noStrike" kern="0" cap="none" spc="-1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505" y="5931626"/>
            <a:ext cx="1331148" cy="4616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Homeworking – Textile manufacturing: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Workers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work 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their homes may face labor rights issues that leaves them vulnerable 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exploitation.  </a:t>
            </a:r>
            <a:endParaRPr kumimoji="0" lang="en-US" sz="600" b="0" i="0" u="none" strike="noStrike" kern="0" cap="none" spc="-1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5112" y="5884089"/>
            <a:ext cx="1331148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Worker health and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safety – </a:t>
            </a:r>
            <a:b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Finished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goods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production: </a:t>
            </a:r>
            <a:b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Workers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develop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respiratory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difficulties from exposure to fibers,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physical injury from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occupational hazards. </a:t>
            </a:r>
            <a:endParaRPr kumimoji="0" lang="en-US" sz="600" b="0" i="0" u="none" strike="noStrike" kern="0" cap="none" spc="-1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19522" y="5977295"/>
            <a:ext cx="1331148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Additive </a:t>
            </a: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exposure – Product use: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Consumers may experience health issues from exposure to chemicals added to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textiles.  </a:t>
            </a:r>
            <a:endParaRPr kumimoji="0" lang="en-US" sz="600" b="0" i="0" u="none" strike="noStrike" kern="0" cap="none" spc="-1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715" y="933127"/>
            <a:ext cx="590867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  <a:endParaRPr kumimoji="0" lang="en-US" sz="700" b="0" i="0" u="none" strike="noStrike" kern="1200" cap="none" spc="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8477" y="1954022"/>
            <a:ext cx="1227881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-10" normalizeH="0" baseline="0" noProof="0" dirty="0" smtClean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YARN PRODUCTION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98122" y="3358798"/>
            <a:ext cx="865674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RETAIL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2450" y="3358798"/>
            <a:ext cx="1236265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WEARING &amp; USING TEXTILES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9932" y="3358798"/>
            <a:ext cx="1204579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PRODUCT DISPOSAL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1347" y="1908059"/>
            <a:ext cx="1238898" cy="20005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RAW MATERIALS FOR YARN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0" cap="none" spc="-10" normalizeH="0" baseline="0" noProof="0" dirty="0" smtClean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&amp; FABRIC PRODUCTION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01599" y="3358798"/>
            <a:ext cx="1227881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-10" normalizeH="0" baseline="0" noProof="0" dirty="0" smtClean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DYEING FABRIC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83069" y="3358798"/>
            <a:ext cx="1227881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-10" normalizeH="0" baseline="0" noProof="0" dirty="0" smtClean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TEXTILE PRODUCTION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80817" y="1954022"/>
            <a:ext cx="1622490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-1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POLYESTER &amp; NYLON RESIN PRODUCTION</a:t>
            </a:r>
            <a:endParaRPr kumimoji="0" lang="en-US" sz="700" b="1" i="0" u="none" strike="noStrike" kern="0" cap="none" spc="-1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37226" y="1954022"/>
            <a:ext cx="1622490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-10" normalizeH="0" baseline="0" noProof="0" dirty="0">
                <a:ln>
                  <a:noFill/>
                </a:ln>
                <a:solidFill>
                  <a:srgbClr val="2727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WOOD PULP PRODUCTION FOR RAYON</a:t>
            </a:r>
            <a:endParaRPr kumimoji="0" lang="en-US" sz="700" b="1" i="0" u="none" strike="noStrike" kern="0" cap="none" spc="-10" normalizeH="0" baseline="0" noProof="0" dirty="0" smtClean="0">
              <a:ln>
                <a:noFill/>
              </a:ln>
              <a:solidFill>
                <a:srgbClr val="272727">
                  <a:lumMod val="90000"/>
                  <a:lumOff val="10000"/>
                </a:srgb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pic>
        <p:nvPicPr>
          <p:cNvPr id="2" name="Picture 1" descr="SA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45" y="1185182"/>
            <a:ext cx="183016" cy="160780"/>
          </a:xfrm>
          <a:prstGeom prst="rect">
            <a:avLst/>
          </a:prstGeom>
        </p:spPr>
      </p:pic>
      <p:pic>
        <p:nvPicPr>
          <p:cNvPr id="28" name="Picture 27" descr="SA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45" y="2569222"/>
            <a:ext cx="183016" cy="160780"/>
          </a:xfrm>
          <a:prstGeom prst="rect">
            <a:avLst/>
          </a:prstGeom>
        </p:spPr>
      </p:pic>
      <p:pic>
        <p:nvPicPr>
          <p:cNvPr id="34" name="Picture 33" descr="SA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232" y="2522569"/>
            <a:ext cx="183016" cy="160780"/>
          </a:xfrm>
          <a:prstGeom prst="rect">
            <a:avLst/>
          </a:prstGeom>
        </p:spPr>
      </p:pic>
      <p:pic>
        <p:nvPicPr>
          <p:cNvPr id="35" name="Picture 34" descr="SA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63" y="3797752"/>
            <a:ext cx="183016" cy="16078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15846" y="3831589"/>
            <a:ext cx="2171294" cy="7694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727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HIGG INDEX</a:t>
            </a:r>
            <a:endParaRPr kumimoji="0" lang="en-US" sz="500" b="0" i="0" u="none" strike="noStrike" kern="0" cap="none" spc="-10" normalizeH="0" baseline="0" noProof="0" dirty="0" smtClean="0">
              <a:ln>
                <a:noFill/>
              </a:ln>
              <a:solidFill>
                <a:srgbClr val="272727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0185" y="3562209"/>
            <a:ext cx="130820" cy="129541"/>
          </a:xfrm>
          <a:prstGeom prst="ellipse">
            <a:avLst/>
          </a:prstGeom>
          <a:solidFill>
            <a:srgbClr val="F364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443685" y="3562209"/>
            <a:ext cx="130820" cy="129541"/>
          </a:xfrm>
          <a:prstGeom prst="ellipse">
            <a:avLst/>
          </a:prstGeom>
          <a:solidFill>
            <a:srgbClr val="F364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278" y="3928085"/>
            <a:ext cx="1784403" cy="17844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3647">
            <a:off x="3812390" y="4376771"/>
            <a:ext cx="1449706" cy="12179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10" y="346298"/>
            <a:ext cx="8424980" cy="769441"/>
          </a:xfrm>
        </p:spPr>
        <p:txBody>
          <a:bodyPr/>
          <a:lstStyle/>
          <a:p>
            <a:r>
              <a:rPr lang="en-US" dirty="0" smtClean="0"/>
              <a:t>TSC members engage with several of the world’s leading retailers currently leveraging TSC metrics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797" y="1942346"/>
            <a:ext cx="2070657" cy="762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129" y="2945957"/>
            <a:ext cx="1619942" cy="1361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406" y="3267909"/>
            <a:ext cx="1669412" cy="660176"/>
          </a:xfrm>
          <a:prstGeom prst="rect">
            <a:avLst/>
          </a:prstGeom>
        </p:spPr>
      </p:pic>
      <p:pic>
        <p:nvPicPr>
          <p:cNvPr id="9" name="Picture 6" descr="Walm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2474" y="2045420"/>
            <a:ext cx="28092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28394" y="1349329"/>
            <a:ext cx="3751848" cy="40011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r>
              <a:rPr lang="en-US" sz="2000" b="1" dirty="0" smtClean="0">
                <a:solidFill>
                  <a:srgbClr val="007399"/>
                </a:solidFill>
                <a:latin typeface="Calibri" pitchFamily="34" charset="0"/>
              </a:rPr>
              <a:t>Retailers currently leveraging TSC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69129" y="5815515"/>
            <a:ext cx="6027312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</a:rPr>
              <a:t>In 2015 &gt; $130 billion evaluated using TSC’s metrics </a:t>
            </a:r>
          </a:p>
        </p:txBody>
      </p:sp>
      <p:pic>
        <p:nvPicPr>
          <p:cNvPr id="2" name="Picture 1" descr="Screen Shot 2016-07-29 at 6.59.1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70" y="2929297"/>
            <a:ext cx="1331146" cy="13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96609"/>
            <a:ext cx="8229600" cy="470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  <a:defRPr/>
            </a:pPr>
            <a:r>
              <a:rPr lang="en-US" sz="2400" dirty="0" smtClean="0">
                <a:solidFill>
                  <a:srgbClr val="007399"/>
                </a:solidFill>
                <a:latin typeface="Arial"/>
              </a:rPr>
              <a:t>TSC Powers </a:t>
            </a:r>
            <a:r>
              <a:rPr lang="en-US" sz="2400" dirty="0" err="1" smtClean="0">
                <a:solidFill>
                  <a:srgbClr val="007399"/>
                </a:solidFill>
                <a:latin typeface="Arial"/>
              </a:rPr>
              <a:t>Walmart’s</a:t>
            </a:r>
            <a:r>
              <a:rPr lang="en-US" sz="2400" dirty="0" smtClean="0">
                <a:solidFill>
                  <a:srgbClr val="007399"/>
                </a:solidFill>
                <a:latin typeface="Arial"/>
              </a:rPr>
              <a:t> Sustainability Index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28600" y="993702"/>
          <a:ext cx="8763000" cy="110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447800" y="2197100"/>
            <a:ext cx="1676400" cy="914400"/>
          </a:xfrm>
          <a:prstGeom prst="roundRect">
            <a:avLst>
              <a:gd name="adj" fmla="val 10000"/>
            </a:avLst>
          </a:prstGeom>
          <a:blipFill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6" descr="Walm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27" y="2273300"/>
            <a:ext cx="28092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572008" y="2120900"/>
            <a:ext cx="4170363" cy="3962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3196" tIns="46599" rIns="93196" bIns="46599"/>
          <a:lstStyle/>
          <a:p>
            <a:pPr defTabSz="9317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36537" y="2120900"/>
            <a:ext cx="4064000" cy="3962400"/>
          </a:xfrm>
          <a:prstGeom prst="rect">
            <a:avLst/>
          </a:prstGeom>
          <a:noFill/>
          <a:ln w="28575" algn="ctr">
            <a:solidFill>
              <a:schemeClr val="accent3"/>
            </a:solidFill>
            <a:round/>
            <a:headEnd type="none" w="sm" len="sm"/>
            <a:tailEnd type="none" w="sm" len="sm"/>
          </a:ln>
        </p:spPr>
        <p:txBody>
          <a:bodyPr lIns="93196" tIns="46599" rIns="93196" bIns="46599"/>
          <a:lstStyle/>
          <a:p>
            <a:pPr defTabSz="9317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8" name="Picture 4" descr="Clorox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29" y="4238627"/>
            <a:ext cx="10048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Kroger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10" y="3933825"/>
            <a:ext cx="466725" cy="41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Word Wildlife Foundation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82" r="28358"/>
          <a:stretch>
            <a:fillRect/>
          </a:stretch>
        </p:blipFill>
        <p:spPr bwMode="auto">
          <a:xfrm>
            <a:off x="1412693" y="4049713"/>
            <a:ext cx="4238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8" descr="ED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637" y="4406973"/>
            <a:ext cx="75088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228600" y="2959174"/>
            <a:ext cx="4052888" cy="7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196" tIns="46599" rIns="93196" bIns="46599">
            <a:spAutoFit/>
          </a:bodyPr>
          <a:lstStyle/>
          <a:p>
            <a:pPr marL="0" lvl="1" indent="1588" defTabSz="893669" fontAlgn="base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SzPct val="125000"/>
              <a:tabLst>
                <a:tab pos="798429" algn="dec"/>
              </a:tabLst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Who:</a:t>
            </a:r>
          </a:p>
          <a:p>
            <a:pPr marL="0" lvl="1" defTabSz="893669" fontAlgn="base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SzPct val="125000"/>
              <a:tabLst>
                <a:tab pos="798429" algn="dec"/>
              </a:tabLst>
              <a:defRPr/>
            </a:pP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100+ members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;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 including leading retailers, manufacturers, NGOs, universities &amp; experts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092707"/>
            <a:ext cx="3962400" cy="955893"/>
          </a:xfrm>
          <a:prstGeom prst="rect">
            <a:avLst/>
          </a:prstGeom>
        </p:spPr>
        <p:txBody>
          <a:bodyPr wrap="square" lIns="93206" tIns="46604" rIns="93206" bIns="46604">
            <a:spAutoFit/>
          </a:bodyPr>
          <a:lstStyle/>
          <a:p>
            <a:pPr marL="133110" lvl="1" indent="-131526" defTabSz="893738" fontAlgn="base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SzPct val="125000"/>
              <a:tabLst>
                <a:tab pos="798659" algn="dec"/>
              </a:tabLst>
              <a:defRPr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Key </a:t>
            </a:r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Deliverable: </a:t>
            </a:r>
            <a:endParaRPr lang="en-US" sz="1400" b="1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1583" lvl="1" defTabSz="893738" fontAlgn="base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SzPct val="125000"/>
              <a:tabLst>
                <a:tab pos="798659" algn="dec"/>
              </a:tabLst>
              <a:defRPr/>
            </a:pP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Key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Performance Indicators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(KPIs) that are used to survey suppliers &amp; measure their sustainability performance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4648208" y="2882974"/>
            <a:ext cx="4052887" cy="7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96" tIns="46599" rIns="93196" bIns="46599">
            <a:spAutoFit/>
          </a:bodyPr>
          <a:lstStyle/>
          <a:p>
            <a:pPr marL="0" lvl="1" indent="1588" defTabSz="893669" fontAlgn="base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SzPct val="125000"/>
              <a:tabLst>
                <a:tab pos="798429" algn="dec"/>
              </a:tabLst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Who: </a:t>
            </a:r>
          </a:p>
          <a:p>
            <a:pPr marL="0" lvl="1" defTabSz="893669" fontAlgn="base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SzPct val="125000"/>
              <a:tabLst>
                <a:tab pos="798429" algn="dec"/>
              </a:tabLst>
              <a:defRPr/>
            </a:pP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Buyers, Category Directors, Sourcing Directors, Product Development &amp; Quality Teams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4648212" y="5016559"/>
            <a:ext cx="4143375" cy="9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06" tIns="46604" rIns="93206" bIns="46604">
            <a:spAutoFit/>
          </a:bodyPr>
          <a:lstStyle/>
          <a:p>
            <a:pPr marL="131749" lvl="1" indent="-130162" defTabSz="893669" fontAlgn="base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SzPct val="125000"/>
              <a:tabLst>
                <a:tab pos="798429" algn="dec"/>
              </a:tabLst>
              <a:defRPr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Key </a:t>
            </a:r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Deliverable: </a:t>
            </a:r>
          </a:p>
          <a:p>
            <a:pPr marL="1587" lvl="1" defTabSz="893669" fontAlgn="base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SzPct val="125000"/>
              <a:tabLst>
                <a:tab pos="798429" algn="dec"/>
              </a:tabLst>
              <a:defRPr/>
            </a:pP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Category Scorecards that are used to set baselines, benchmark suppliers, track progress, &amp; identify leaders and laggards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pic>
        <p:nvPicPr>
          <p:cNvPr id="16" name="Picture 8" descr="General Mills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601" y="3858192"/>
            <a:ext cx="758085" cy="565703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5600" y="3644900"/>
            <a:ext cx="1828800" cy="1447800"/>
          </a:xfrm>
          <a:prstGeom prst="rect">
            <a:avLst/>
          </a:prstGeom>
        </p:spPr>
      </p:pic>
      <p:pic>
        <p:nvPicPr>
          <p:cNvPr id="19" name="Picture 2" descr="Hanes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483100"/>
            <a:ext cx="508000" cy="457200"/>
          </a:xfrm>
          <a:prstGeom prst="rect">
            <a:avLst/>
          </a:prstGeom>
          <a:noFill/>
        </p:spPr>
      </p:pic>
      <p:pic>
        <p:nvPicPr>
          <p:cNvPr id="20" name="Picture 4" descr="Jarden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287" y="4787900"/>
            <a:ext cx="742950" cy="221776"/>
          </a:xfrm>
          <a:prstGeom prst="rect">
            <a:avLst/>
          </a:prstGeom>
          <a:noFill/>
        </p:spPr>
      </p:pic>
      <p:pic>
        <p:nvPicPr>
          <p:cNvPr id="21" name="Picture 6" descr="P&amp;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81" t="32000" r="22388" b="36000"/>
          <a:stretch>
            <a:fillRect/>
          </a:stretch>
        </p:blipFill>
        <p:spPr bwMode="auto">
          <a:xfrm>
            <a:off x="2118094" y="4008969"/>
            <a:ext cx="533400" cy="237067"/>
          </a:xfrm>
          <a:prstGeom prst="rect">
            <a:avLst/>
          </a:prstGeom>
          <a:noFill/>
        </p:spPr>
      </p:pic>
      <p:pic>
        <p:nvPicPr>
          <p:cNvPr id="22" name="Picture 8" descr="Georgia Pacific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6733" y="4766149"/>
            <a:ext cx="850900" cy="304800"/>
          </a:xfrm>
          <a:prstGeom prst="rect">
            <a:avLst/>
          </a:prstGeom>
          <a:noFill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178300"/>
            <a:ext cx="198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644903"/>
            <a:ext cx="609600" cy="57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829625" y="75421"/>
            <a:ext cx="1225942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15425B"/>
                </a:solidFill>
                <a:latin typeface="Calibri" pitchFamily="34" charset="0"/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4408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 descr="Screen Shot 2016-07-06 at 1.1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354" y="1737191"/>
            <a:ext cx="4498031" cy="349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297" y="1833553"/>
            <a:ext cx="3469494" cy="301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9310" y="5139560"/>
            <a:ext cx="3654145" cy="10969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3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show that across sectors, most respondents do not have visibility </a:t>
            </a:r>
          </a:p>
          <a:p>
            <a:pPr eaLnBrk="1" hangingPunct="1">
              <a:defRPr/>
            </a:pPr>
            <a:r>
              <a:rPr lang="en-US" sz="163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into the supply chains of the products</a:t>
            </a:r>
          </a:p>
          <a:p>
            <a:pPr eaLnBrk="1" hangingPunct="1">
              <a:defRPr/>
            </a:pPr>
            <a:r>
              <a:rPr lang="en-US" sz="163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make and sell.  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58898" y="841780"/>
            <a:ext cx="769599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006392"/>
                </a:solidFill>
                <a:latin typeface="Arial"/>
                <a:ea typeface="+mj-ea"/>
                <a:cs typeface="Arial"/>
              </a:rPr>
              <a:t>Results from Retailer Use of TSC KPIs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8788" y="463550"/>
            <a:ext cx="82296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639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Our Impact Report</a:t>
            </a:r>
          </a:p>
        </p:txBody>
      </p:sp>
    </p:spTree>
    <p:extLst>
      <p:ext uri="{BB962C8B-B14F-4D97-AF65-F5344CB8AC3E}">
        <p14:creationId xmlns:p14="http://schemas.microsoft.com/office/powerpoint/2010/main" val="82474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1" y="1176265"/>
            <a:ext cx="6672166" cy="53416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99757" y="3140784"/>
            <a:ext cx="2944253" cy="2120405"/>
          </a:xfrm>
          <a:prstGeom prst="rect">
            <a:avLst/>
          </a:prstGeom>
          <a:solidFill>
            <a:srgbClr val="C44F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74827" y="3140800"/>
            <a:ext cx="2869181" cy="2045335"/>
          </a:xfrm>
          <a:prstGeom prst="rect">
            <a:avLst/>
          </a:prstGeom>
          <a:solidFill>
            <a:srgbClr val="CB5C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51200" y="2254741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93786" y="3315948"/>
            <a:ext cx="2359527" cy="16004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To capture the growth opportunity the consumer goods industry has to decrease the sustainability impact of consumer goods - which requires addressing supply chains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10" y="346298"/>
            <a:ext cx="8424980" cy="769441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rgbClr val="CB5C46"/>
                </a:solidFill>
              </a:rPr>
              <a:t>The sustainability impact–the price tag–of consumer goods is enormous and largely sits in supply chains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9510" y="1425766"/>
            <a:ext cx="2042812" cy="2397020"/>
          </a:xfrm>
          <a:prstGeom prst="rect">
            <a:avLst/>
          </a:prstGeom>
          <a:solidFill>
            <a:srgbClr val="CB5C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5687" y="1421995"/>
            <a:ext cx="1795486" cy="18158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As global economic </a:t>
            </a:r>
            <a:b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development </a:t>
            </a:r>
            <a:b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continues over the</a:t>
            </a:r>
            <a:b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next few decades, </a:t>
            </a:r>
            <a:b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nearly 2.5 billion </a:t>
            </a:r>
            <a:b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people are expected</a:t>
            </a:r>
            <a:b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to join the</a:t>
            </a:r>
          </a:p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“consumer class.”</a:t>
            </a:r>
          </a:p>
        </p:txBody>
      </p:sp>
    </p:spTree>
    <p:extLst>
      <p:ext uri="{BB962C8B-B14F-4D97-AF65-F5344CB8AC3E}">
        <p14:creationId xmlns:p14="http://schemas.microsoft.com/office/powerpoint/2010/main" val="3467293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hibit 13_Managing Resourc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250" y="1105230"/>
            <a:ext cx="8917630" cy="4738825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369021" y="401249"/>
            <a:ext cx="8229600" cy="36933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0" rIns="9144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63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rgbClr val="007399"/>
                </a:solidFill>
                <a:latin typeface="Arial "/>
                <a:cs typeface="Arial Black"/>
              </a:rPr>
              <a:t>Managing Resources: climate, materials, water, energy</a:t>
            </a:r>
            <a:endParaRPr lang="en-US" sz="2400" dirty="0">
              <a:solidFill>
                <a:srgbClr val="007399"/>
              </a:solidFill>
              <a:latin typeface="Arial 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085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3DC41670-9D34-41A7-972B-0AB1247B0DE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5138" y="1828819"/>
          <a:ext cx="8424862" cy="409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Scores of Food, Beverage, and Ag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5138" y="866209"/>
            <a:ext cx="8424980" cy="369332"/>
          </a:xfrm>
        </p:spPr>
        <p:txBody>
          <a:bodyPr/>
          <a:lstStyle/>
          <a:p>
            <a:r>
              <a:rPr lang="en-US" dirty="0" smtClean="0"/>
              <a:t>All KPIs in FBA Toolkits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2210" y="5799206"/>
            <a:ext cx="1047019" cy="3077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r>
              <a:rPr lang="en-US" sz="1400" dirty="0" smtClean="0">
                <a:solidFill>
                  <a:srgbClr val="272727">
                    <a:lumMod val="75000"/>
                    <a:lumOff val="25000"/>
                  </a:srgbClr>
                </a:solidFill>
                <a:latin typeface="Calibri" pitchFamily="34" charset="0"/>
              </a:rPr>
              <a:t>Score range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1689"/>
              </p:ext>
            </p:extLst>
          </p:nvPr>
        </p:nvGraphicFramePr>
        <p:xfrm>
          <a:off x="4419600" y="1370390"/>
          <a:ext cx="4575569" cy="1407160"/>
        </p:xfrm>
        <a:graphic>
          <a:graphicData uri="http://schemas.openxmlformats.org/drawingml/2006/table">
            <a:tbl>
              <a:tblPr firstRow="1" firstCol="1">
                <a:tableStyleId>{912C8C85-51F0-491E-9774-3900AFEF0FD7}</a:tableStyleId>
              </a:tblPr>
              <a:tblGrid>
                <a:gridCol w="1949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6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l" fontAlgn="b"/>
                      <a:endParaRPr lang="en-US" sz="1500" u="none" strike="noStrike" dirty="0" smtClean="0"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+mj-lt"/>
                        </a:rPr>
                        <a:t>2016 </a:t>
                      </a:r>
                      <a:r>
                        <a:rPr lang="en-US" sz="1500" u="none" strike="noStrike" dirty="0" smtClean="0">
                          <a:effectLst/>
                          <a:latin typeface="+mj-lt"/>
                        </a:rPr>
                        <a:t>Respondents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+mj-lt"/>
                        </a:rPr>
                        <a:t>2015 </a:t>
                      </a:r>
                      <a:r>
                        <a:rPr lang="en-US" sz="1500" u="none" strike="noStrike" dirty="0" smtClean="0">
                          <a:effectLst/>
                          <a:latin typeface="+mj-lt"/>
                        </a:rPr>
                        <a:t>Respondents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1016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+mj-lt"/>
                        </a:rPr>
                        <a:t>Total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1016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  <a:latin typeface="+mj-lt"/>
                        </a:rPr>
                        <a:t>1847 (+62%)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1016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  <a:latin typeface="+mj-lt"/>
                        </a:rPr>
                        <a:t>1137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1016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Average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score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1016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34.1</a:t>
                      </a:r>
                    </a:p>
                  </a:txBody>
                  <a:tcPr marL="7620" marR="7620" marT="1016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30.5</a:t>
                      </a:r>
                    </a:p>
                  </a:txBody>
                  <a:tcPr marL="7620" marR="7620" marT="1016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798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87749" y="115374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Benchmark Data for Cotton</a:t>
            </a:r>
            <a:endParaRPr lang="en-US" dirty="0"/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94" y="274638"/>
            <a:ext cx="538306" cy="326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711" y="1994153"/>
            <a:ext cx="4385349" cy="31747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72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TSC On-farm Key Performance Indicator, Hotspot, </a:t>
            </a:r>
            <a:br>
              <a:rPr lang="en-US" dirty="0" smtClean="0"/>
            </a:br>
            <a:r>
              <a:rPr lang="en-US" dirty="0" smtClean="0"/>
              <a:t>and Improvement Opportunities</a:t>
            </a:r>
            <a:endParaRPr lang="en-US" dirty="0"/>
          </a:p>
        </p:txBody>
      </p:sp>
      <p:pic>
        <p:nvPicPr>
          <p:cNvPr id="6" name="Picture 5" descr="Screen Shot 2017-01-11 at 9.21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848860"/>
            <a:ext cx="9061269" cy="1541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865" y="4343400"/>
            <a:ext cx="271747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none" lIns="91440" tIns="45720" rIns="91440" bIns="45720" rtlCol="0" anchor="t" anchorCtr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Key Performance Indicator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902" y="1693954"/>
            <a:ext cx="3102196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none" lIns="91440" tIns="45720" rIns="91440" bIns="45720" rtlCol="0" anchor="t" anchorCtr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Hotspot- Fertilizer Application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38413" y="1693954"/>
            <a:ext cx="4942332" cy="2308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Improvement Opportunities</a:t>
            </a: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  <a:latin typeface="Calibri" pitchFamily="34" charset="0"/>
              </a:rPr>
              <a:t>Apply Nitrification Inhibitors on-farm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Implement Intercropping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Implement nutrient management programs on-farm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16" y="2286226"/>
            <a:ext cx="23907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11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Biostimulants</a:t>
            </a:r>
            <a:r>
              <a:rPr lang="en-US" dirty="0" smtClean="0"/>
              <a:t> in TSC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/>
              <a:t>Biostimulants</a:t>
            </a:r>
            <a:r>
              <a:rPr lang="en-US" sz="2000" b="1" dirty="0" smtClean="0"/>
              <a:t> can be used as Improvement Opportunities to address relevant TSC Hotspots</a:t>
            </a:r>
          </a:p>
          <a:p>
            <a:endParaRPr lang="en-US" dirty="0"/>
          </a:p>
          <a:p>
            <a:r>
              <a:rPr lang="en-US" dirty="0" smtClean="0"/>
              <a:t>Fertilizer Application</a:t>
            </a:r>
          </a:p>
          <a:p>
            <a:r>
              <a:rPr lang="en-US" dirty="0" smtClean="0"/>
              <a:t>Pesticide Application</a:t>
            </a:r>
          </a:p>
          <a:p>
            <a:r>
              <a:rPr lang="en-US" dirty="0" smtClean="0"/>
              <a:t>Soil Erosion (health)</a:t>
            </a:r>
          </a:p>
          <a:p>
            <a:r>
              <a:rPr lang="en-US" dirty="0"/>
              <a:t>Water use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Yield</a:t>
            </a:r>
          </a:p>
          <a:p>
            <a:endParaRPr lang="en-US" dirty="0" smtClean="0"/>
          </a:p>
          <a:p>
            <a:r>
              <a:rPr lang="en-US" dirty="0" smtClean="0"/>
              <a:t>Energy use (indirectly)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637" y="2955098"/>
            <a:ext cx="3609062" cy="26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106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14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31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5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58899" y="3205824"/>
            <a:ext cx="8063271" cy="3005665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pPr defTabSz="457152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272727">
                    <a:lumMod val="90000"/>
                    <a:lumOff val="10000"/>
                  </a:srgbClr>
                </a:solidFill>
                <a:ea typeface="MS PGothic" charset="0"/>
                <a:cs typeface="Arial"/>
              </a:rPr>
              <a:t>TSC office locations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51200" y="2254741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D3D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US" dirty="0"/>
          </a:p>
        </p:txBody>
      </p:sp>
      <p:pic>
        <p:nvPicPr>
          <p:cNvPr id="2" name="Picture 1" descr="TSC-Pitch-Deck_03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58" y="3332778"/>
            <a:ext cx="4790288" cy="27973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55915" y="4448205"/>
            <a:ext cx="81330" cy="813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16723" y="4448205"/>
            <a:ext cx="81330" cy="813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05470" y="4160437"/>
            <a:ext cx="81330" cy="813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94313" y="4448205"/>
            <a:ext cx="81330" cy="8133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62058" y="4601900"/>
            <a:ext cx="1675297" cy="291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457152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800" b="1" dirty="0">
                <a:solidFill>
                  <a:srgbClr val="272727">
                    <a:lumMod val="75000"/>
                    <a:lumOff val="25000"/>
                  </a:srgbClr>
                </a:solidFill>
                <a:cs typeface="Arial"/>
              </a:rPr>
              <a:t>TEMPE, ARIZONA</a:t>
            </a:r>
            <a:r>
              <a:rPr lang="en-GB" sz="800" b="1" dirty="0">
                <a:solidFill>
                  <a:srgbClr val="272727">
                    <a:lumMod val="75000"/>
                    <a:lumOff val="25000"/>
                  </a:srgbClr>
                </a:solidFill>
                <a:ea typeface="MS PGothic" charset="0"/>
                <a:cs typeface="Arial"/>
              </a:rPr>
              <a:t/>
            </a:r>
            <a:br>
              <a:rPr lang="en-GB" sz="800" b="1" dirty="0">
                <a:solidFill>
                  <a:srgbClr val="272727">
                    <a:lumMod val="75000"/>
                    <a:lumOff val="25000"/>
                  </a:srgbClr>
                </a:solidFill>
                <a:ea typeface="MS PGothic" charset="0"/>
                <a:cs typeface="Arial"/>
              </a:rPr>
            </a:br>
            <a:r>
              <a:rPr lang="en-GB" sz="800" dirty="0">
                <a:solidFill>
                  <a:srgbClr val="272727">
                    <a:lumMod val="75000"/>
                    <a:lumOff val="25000"/>
                  </a:srgbClr>
                </a:solidFill>
                <a:ea typeface="MS PGothic" charset="0"/>
                <a:cs typeface="Arial"/>
              </a:rPr>
              <a:t>ARIZONA STATE UNIVERSITY</a:t>
            </a:r>
            <a:endParaRPr lang="en-US" sz="800" b="1" dirty="0">
              <a:solidFill>
                <a:srgbClr val="272727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10477" y="4601900"/>
            <a:ext cx="1675297" cy="291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152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800" b="1" dirty="0">
                <a:solidFill>
                  <a:srgbClr val="272727">
                    <a:lumMod val="75000"/>
                    <a:lumOff val="25000"/>
                  </a:srgbClr>
                </a:solidFill>
                <a:cs typeface="Arial"/>
              </a:rPr>
              <a:t>FAYETTEVILLE, ARKANSAS</a:t>
            </a:r>
            <a:r>
              <a:rPr lang="en-GB" sz="800" b="1" dirty="0">
                <a:solidFill>
                  <a:srgbClr val="272727">
                    <a:lumMod val="75000"/>
                    <a:lumOff val="25000"/>
                  </a:srgbClr>
                </a:solidFill>
                <a:ea typeface="MS PGothic" charset="0"/>
                <a:cs typeface="Arial"/>
              </a:rPr>
              <a:t/>
            </a:r>
            <a:br>
              <a:rPr lang="en-GB" sz="800" b="1" dirty="0">
                <a:solidFill>
                  <a:srgbClr val="272727">
                    <a:lumMod val="75000"/>
                    <a:lumOff val="25000"/>
                  </a:srgbClr>
                </a:solidFill>
                <a:ea typeface="MS PGothic" charset="0"/>
                <a:cs typeface="Arial"/>
              </a:rPr>
            </a:br>
            <a:r>
              <a:rPr lang="en-GB" sz="800" dirty="0">
                <a:solidFill>
                  <a:srgbClr val="272727">
                    <a:lumMod val="75000"/>
                    <a:lumOff val="25000"/>
                  </a:srgbClr>
                </a:solidFill>
                <a:ea typeface="MS PGothic" charset="0"/>
                <a:cs typeface="Arial"/>
              </a:rPr>
              <a:t>UNIVERSITY OF ARKANSAS</a:t>
            </a:r>
            <a:endParaRPr lang="en-US" sz="800" b="1" dirty="0">
              <a:solidFill>
                <a:srgbClr val="272727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61887" y="4094288"/>
            <a:ext cx="1675297" cy="291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152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800" b="1" dirty="0">
                <a:solidFill>
                  <a:srgbClr val="272727">
                    <a:lumMod val="75000"/>
                    <a:lumOff val="25000"/>
                  </a:srgbClr>
                </a:solidFill>
                <a:cs typeface="Arial"/>
              </a:rPr>
              <a:t>WAGENINGEN, NETHERLANDS</a:t>
            </a:r>
            <a:br>
              <a:rPr lang="en-US" sz="800" b="1" dirty="0">
                <a:solidFill>
                  <a:srgbClr val="272727">
                    <a:lumMod val="75000"/>
                    <a:lumOff val="25000"/>
                  </a:srgbClr>
                </a:solidFill>
                <a:cs typeface="Arial"/>
              </a:rPr>
            </a:br>
            <a:r>
              <a:rPr lang="en-US" sz="800" dirty="0">
                <a:solidFill>
                  <a:srgbClr val="272727">
                    <a:lumMod val="75000"/>
                    <a:lumOff val="25000"/>
                  </a:srgbClr>
                </a:solidFill>
                <a:cs typeface="Arial"/>
              </a:rPr>
              <a:t>WAGENINGEN UNIVERSITY</a:t>
            </a:r>
            <a:endParaRPr lang="en-US" sz="800" b="1" dirty="0">
              <a:solidFill>
                <a:srgbClr val="272727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57419" y="4442024"/>
            <a:ext cx="1675297" cy="143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152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800" b="1" dirty="0">
                <a:solidFill>
                  <a:srgbClr val="272727">
                    <a:lumMod val="75000"/>
                    <a:lumOff val="25000"/>
                  </a:srgbClr>
                </a:solidFill>
                <a:cs typeface="Arial"/>
              </a:rPr>
              <a:t>TIANJIN, CHINA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01172" y="1126021"/>
            <a:ext cx="1920888" cy="1928379"/>
          </a:xfrm>
          <a:prstGeom prst="rect">
            <a:avLst/>
          </a:prstGeom>
          <a:solidFill>
            <a:srgbClr val="C44F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pPr defTabSz="457152">
              <a:defRPr/>
            </a:pPr>
            <a:r>
              <a:rPr lang="en-GB" sz="1200" dirty="0">
                <a:solidFill>
                  <a:prstClr val="white"/>
                </a:solidFill>
                <a:ea typeface="MS PGothic" charset="0"/>
                <a:cs typeface="Arial"/>
              </a:rPr>
              <a:t>Over </a:t>
            </a:r>
            <a:r>
              <a:rPr lang="en-GB" sz="2000" b="1" dirty="0">
                <a:solidFill>
                  <a:srgbClr val="F37C21">
                    <a:lumMod val="40000"/>
                    <a:lumOff val="60000"/>
                  </a:srgbClr>
                </a:solidFill>
                <a:ea typeface="MS PGothic" charset="0"/>
                <a:cs typeface="Arial"/>
              </a:rPr>
              <a:t>$130Bn </a:t>
            </a:r>
            <a:r>
              <a:rPr lang="en-GB" sz="2000" b="1" dirty="0">
                <a:solidFill>
                  <a:prstClr val="white"/>
                </a:solidFill>
                <a:ea typeface="MS PGothic" charset="0"/>
                <a:cs typeface="Arial"/>
              </a:rPr>
              <a:t/>
            </a:r>
            <a:br>
              <a:rPr lang="en-GB" sz="2000" b="1" dirty="0">
                <a:solidFill>
                  <a:prstClr val="white"/>
                </a:solidFill>
                <a:ea typeface="MS PGothic" charset="0"/>
                <a:cs typeface="Arial"/>
              </a:rPr>
            </a:br>
            <a:r>
              <a:rPr lang="en-GB" sz="1200" dirty="0">
                <a:solidFill>
                  <a:prstClr val="white"/>
                </a:solidFill>
                <a:ea typeface="MS PGothic" charset="0"/>
                <a:cs typeface="Arial"/>
              </a:rPr>
              <a:t>in </a:t>
            </a:r>
            <a:r>
              <a:rPr lang="en-GB" sz="1200" dirty="0" smtClean="0">
                <a:solidFill>
                  <a:prstClr val="white"/>
                </a:solidFill>
                <a:ea typeface="MS PGothic" charset="0"/>
                <a:cs typeface="Arial"/>
              </a:rPr>
              <a:t>consumer products sold using </a:t>
            </a:r>
            <a:r>
              <a:rPr lang="en-GB" sz="1200" dirty="0">
                <a:solidFill>
                  <a:prstClr val="white"/>
                </a:solidFill>
                <a:ea typeface="MS PGothic" charset="0"/>
                <a:cs typeface="Arial"/>
              </a:rPr>
              <a:t>TSC Tools; </a:t>
            </a:r>
          </a:p>
          <a:p>
            <a:pPr defTabSz="457152">
              <a:lnSpc>
                <a:spcPct val="120000"/>
              </a:lnSpc>
              <a:defRPr/>
            </a:pPr>
            <a:r>
              <a:rPr lang="en-GB" b="1" dirty="0">
                <a:solidFill>
                  <a:srgbClr val="FACBA6"/>
                </a:solidFill>
                <a:ea typeface="MS PGothic" charset="0"/>
                <a:cs typeface="Arial"/>
              </a:rPr>
              <a:t>&gt;100 Members </a:t>
            </a:r>
          </a:p>
          <a:p>
            <a:pPr defTabSz="457152">
              <a:lnSpc>
                <a:spcPct val="80000"/>
              </a:lnSpc>
              <a:defRPr/>
            </a:pPr>
            <a:r>
              <a:rPr lang="en-GB" b="1" dirty="0">
                <a:solidFill>
                  <a:srgbClr val="FACBA6"/>
                </a:solidFill>
                <a:ea typeface="MS PGothic" charset="0"/>
                <a:cs typeface="Arial"/>
              </a:rPr>
              <a:t>and 1,000s of users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8788" y="1126021"/>
            <a:ext cx="1920888" cy="1928379"/>
          </a:xfrm>
          <a:prstGeom prst="rect">
            <a:avLst/>
          </a:prstGeom>
          <a:solidFill>
            <a:srgbClr val="428D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0" bIns="91440" rtlCol="0" anchor="t"/>
          <a:lstStyle/>
          <a:p>
            <a:r>
              <a:rPr lang="en-US" sz="1200" dirty="0">
                <a:solidFill>
                  <a:prstClr val="white"/>
                </a:solidFill>
                <a:cs typeface="Arial"/>
              </a:rPr>
              <a:t>The mission of TSC </a:t>
            </a:r>
            <a:br>
              <a:rPr lang="en-US" sz="1200" dirty="0">
                <a:solidFill>
                  <a:prstClr val="white"/>
                </a:solidFill>
                <a:cs typeface="Arial"/>
              </a:rPr>
            </a:br>
            <a:r>
              <a:rPr lang="en-US" sz="1200" dirty="0">
                <a:solidFill>
                  <a:prstClr val="white"/>
                </a:solidFill>
                <a:cs typeface="Arial"/>
              </a:rPr>
              <a:t>is to transform the </a:t>
            </a:r>
            <a:r>
              <a:rPr lang="en-US" sz="1200" dirty="0">
                <a:solidFill>
                  <a:srgbClr val="B4D9A1">
                    <a:lumMod val="40000"/>
                    <a:lumOff val="60000"/>
                  </a:srgbClr>
                </a:solidFill>
                <a:cs typeface="Arial"/>
              </a:rPr>
              <a:t>consumer goods industry</a:t>
            </a:r>
            <a:r>
              <a:rPr lang="en-US" sz="1200" dirty="0">
                <a:solidFill>
                  <a:prstClr val="white"/>
                </a:solidFill>
                <a:cs typeface="Arial"/>
              </a:rPr>
              <a:t>, and make the mainstream consumer goods we </a:t>
            </a:r>
            <a:br>
              <a:rPr lang="en-US" sz="1200" dirty="0">
                <a:solidFill>
                  <a:prstClr val="white"/>
                </a:solidFill>
                <a:cs typeface="Arial"/>
              </a:rPr>
            </a:br>
            <a:r>
              <a:rPr lang="en-US" sz="1200" dirty="0">
                <a:solidFill>
                  <a:prstClr val="white"/>
                </a:solidFill>
                <a:cs typeface="Arial"/>
              </a:rPr>
              <a:t>buy every day better, </a:t>
            </a:r>
            <a:br>
              <a:rPr lang="en-US" sz="1200" dirty="0">
                <a:solidFill>
                  <a:prstClr val="white"/>
                </a:solidFill>
                <a:cs typeface="Arial"/>
              </a:rPr>
            </a:br>
            <a:r>
              <a:rPr lang="en-US" sz="1200" dirty="0">
                <a:solidFill>
                  <a:srgbClr val="E1F0D9"/>
                </a:solidFill>
                <a:cs typeface="Arial"/>
              </a:rPr>
              <a:t>more sustainable </a:t>
            </a:r>
            <a:r>
              <a:rPr lang="en-US" sz="1200" dirty="0">
                <a:solidFill>
                  <a:srgbClr val="272727">
                    <a:lumMod val="90000"/>
                    <a:lumOff val="10000"/>
                  </a:srgbClr>
                </a:solidFill>
                <a:cs typeface="Arial"/>
              </a:rPr>
              <a:t> </a:t>
            </a:r>
            <a:endParaRPr lang="en-GB" sz="1200" kern="0" dirty="0">
              <a:solidFill>
                <a:srgbClr val="272727">
                  <a:lumMod val="90000"/>
                  <a:lumOff val="10000"/>
                </a:srgbClr>
              </a:solidFill>
              <a:cs typeface="Arial"/>
            </a:endParaRPr>
          </a:p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04796" y="1126021"/>
            <a:ext cx="1920888" cy="1928379"/>
          </a:xfrm>
          <a:prstGeom prst="rect">
            <a:avLst/>
          </a:prstGeom>
          <a:solidFill>
            <a:srgbClr val="458A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r>
              <a:rPr lang="en-GB" sz="1200" kern="0" dirty="0">
                <a:solidFill>
                  <a:srgbClr val="FFFFFF"/>
                </a:solidFill>
                <a:cs typeface="Arial"/>
              </a:rPr>
              <a:t>A </a:t>
            </a:r>
            <a:r>
              <a:rPr lang="en-GB" sz="1200" kern="0" dirty="0">
                <a:solidFill>
                  <a:srgbClr val="15425B">
                    <a:lumMod val="20000"/>
                    <a:lumOff val="80000"/>
                  </a:srgbClr>
                </a:solidFill>
                <a:cs typeface="Arial"/>
              </a:rPr>
              <a:t>multi-stakeholder </a:t>
            </a:r>
            <a:r>
              <a:rPr lang="en-GB" sz="1200" kern="0" dirty="0">
                <a:solidFill>
                  <a:srgbClr val="FFFFFF"/>
                </a:solidFill>
                <a:cs typeface="Arial"/>
              </a:rPr>
              <a:t/>
            </a:r>
            <a:br>
              <a:rPr lang="en-GB" sz="1200" kern="0" dirty="0">
                <a:solidFill>
                  <a:srgbClr val="FFFFFF"/>
                </a:solidFill>
                <a:cs typeface="Arial"/>
              </a:rPr>
            </a:br>
            <a:r>
              <a:rPr lang="en-GB" sz="1200" kern="0" dirty="0">
                <a:solidFill>
                  <a:srgbClr val="FFFFFF"/>
                </a:solidFill>
                <a:cs typeface="Arial"/>
              </a:rPr>
              <a:t>non-profit organization, translating the best sustainability science </a:t>
            </a:r>
            <a:br>
              <a:rPr lang="en-GB" sz="1200" kern="0" dirty="0">
                <a:solidFill>
                  <a:srgbClr val="FFFFFF"/>
                </a:solidFill>
                <a:cs typeface="Arial"/>
              </a:rPr>
            </a:br>
            <a:r>
              <a:rPr lang="en-GB" sz="1200" kern="0" dirty="0">
                <a:solidFill>
                  <a:srgbClr val="FFFFFF"/>
                </a:solidFill>
                <a:cs typeface="Arial"/>
              </a:rPr>
              <a:t>into business tools to drive change in supply chains</a:t>
            </a:r>
          </a:p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50804" y="1126021"/>
            <a:ext cx="1920888" cy="192837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pPr defTabSz="457152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200" dirty="0">
                <a:solidFill>
                  <a:srgbClr val="272727">
                    <a:lumMod val="90000"/>
                    <a:lumOff val="10000"/>
                  </a:srgbClr>
                </a:solidFill>
                <a:ea typeface="MS PGothic" charset="0"/>
                <a:cs typeface="Arial"/>
              </a:rPr>
              <a:t>A global organization, with offices in the United States, Europe and China</a:t>
            </a:r>
          </a:p>
        </p:txBody>
      </p:sp>
      <p:pic>
        <p:nvPicPr>
          <p:cNvPr id="8" name="Picture 7" descr="stakeholders.png"/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37" y="2583749"/>
            <a:ext cx="664838" cy="407841"/>
          </a:xfrm>
          <a:prstGeom prst="rect">
            <a:avLst/>
          </a:prstGeom>
        </p:spPr>
      </p:pic>
      <p:pic>
        <p:nvPicPr>
          <p:cNvPr id="35" name="Picture 34" descr="products.png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6" y="2464886"/>
            <a:ext cx="423020" cy="526703"/>
          </a:xfrm>
          <a:prstGeom prst="rect">
            <a:avLst/>
          </a:prstGeom>
          <a:ln>
            <a:noFill/>
          </a:ln>
        </p:spPr>
      </p:pic>
      <p:sp>
        <p:nvSpPr>
          <p:cNvPr id="37" name="Rectangle 36"/>
          <p:cNvSpPr/>
          <p:nvPr/>
        </p:nvSpPr>
        <p:spPr>
          <a:xfrm>
            <a:off x="4550804" y="3000947"/>
            <a:ext cx="1920888" cy="204804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pPr defTabSz="457152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sz="1200" dirty="0">
              <a:solidFill>
                <a:srgbClr val="272727">
                  <a:lumMod val="90000"/>
                  <a:lumOff val="10000"/>
                </a:srgbClr>
              </a:solidFill>
              <a:ea typeface="MS PGothic" charset="0"/>
              <a:cs typeface="Arial"/>
            </a:endParaRPr>
          </a:p>
        </p:txBody>
      </p:sp>
      <p:sp>
        <p:nvSpPr>
          <p:cNvPr id="39" name="Title 9"/>
          <p:cNvSpPr txBox="1">
            <a:spLocks/>
          </p:cNvSpPr>
          <p:nvPr/>
        </p:nvSpPr>
        <p:spPr>
          <a:xfrm>
            <a:off x="359511" y="346227"/>
            <a:ext cx="8424980" cy="4377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272727"/>
              </a:solidFill>
            </a:endParaRP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Sustainability Consortium (TSC)</a:t>
            </a:r>
          </a:p>
        </p:txBody>
      </p:sp>
    </p:spTree>
    <p:extLst>
      <p:ext uri="{BB962C8B-B14F-4D97-AF65-F5344CB8AC3E}">
        <p14:creationId xmlns:p14="http://schemas.microsoft.com/office/powerpoint/2010/main" val="1294927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33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8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35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79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5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/>
          </p:nvPr>
        </p:nvGraphicFramePr>
        <p:xfrm>
          <a:off x="1930442" y="1039896"/>
          <a:ext cx="5342046" cy="353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828812" y="2062302"/>
            <a:ext cx="1981640" cy="5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Administering </a:t>
            </a:r>
          </a:p>
          <a:p>
            <a:pPr algn="r"/>
            <a:r>
              <a:rPr lang="en-US" sz="14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Universities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02102" y="3564364"/>
            <a:ext cx="1557153" cy="5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Corporate </a:t>
            </a:r>
          </a:p>
          <a:p>
            <a:pPr algn="r"/>
            <a:r>
              <a:rPr lang="en-US" sz="14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Advisory Council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256655" y="3547530"/>
            <a:ext cx="1875368" cy="5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Civil Society Advisory Council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4182" y="1577596"/>
            <a:ext cx="1818351" cy="5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Academic Advisory Council </a:t>
            </a:r>
          </a:p>
        </p:txBody>
      </p:sp>
      <p:graphicFrame>
        <p:nvGraphicFramePr>
          <p:cNvPr id="3891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70" y="74"/>
          <a:ext cx="16197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3891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0" y="74"/>
                        <a:ext cx="161974" cy="1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5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457443" y="274712"/>
            <a:ext cx="8229114" cy="720505"/>
          </a:xfrm>
        </p:spPr>
        <p:txBody>
          <a:bodyPr>
            <a:spAutoFit/>
          </a:bodyPr>
          <a:lstStyle/>
          <a:p>
            <a:pPr eaLnBrk="1" hangingPunct="1"/>
            <a:r>
              <a:rPr lang="en-US" sz="2041" dirty="0" smtClean="0">
                <a:solidFill>
                  <a:srgbClr val="006699"/>
                </a:solidFill>
                <a:latin typeface="Arial" charset="0"/>
                <a:ea typeface="MS PGothic" charset="0"/>
              </a:rPr>
              <a:t>TSC</a:t>
            </a:r>
            <a:r>
              <a:rPr lang="en-US" sz="2041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2041" dirty="0">
                <a:latin typeface="Lucida Grande"/>
                <a:ea typeface="Lucida Grande"/>
                <a:cs typeface="Lucida Grande"/>
              </a:rPr>
              <a:t>has a</a:t>
            </a:r>
            <a:r>
              <a:rPr lang="en-US" sz="2041" dirty="0">
                <a:solidFill>
                  <a:srgbClr val="006699"/>
                </a:solidFill>
                <a:latin typeface="Arial" charset="0"/>
                <a:ea typeface="MS PGothic" charset="0"/>
              </a:rPr>
              <a:t> multi-stakeholder approach that allows </a:t>
            </a:r>
            <a:br>
              <a:rPr lang="en-US" sz="2041" dirty="0">
                <a:solidFill>
                  <a:srgbClr val="006699"/>
                </a:solidFill>
                <a:latin typeface="Arial" charset="0"/>
                <a:ea typeface="MS PGothic" charset="0"/>
              </a:rPr>
            </a:br>
            <a:r>
              <a:rPr lang="en-US" sz="2041" dirty="0">
                <a:solidFill>
                  <a:srgbClr val="006699"/>
                </a:solidFill>
                <a:latin typeface="Arial" charset="0"/>
                <a:ea typeface="MS PGothic" charset="0"/>
              </a:rPr>
              <a:t>for pre-competitive collaboration</a:t>
            </a:r>
          </a:p>
        </p:txBody>
      </p:sp>
      <p:sp>
        <p:nvSpPr>
          <p:cNvPr id="252959" name="AutoShape 20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839687" y="5001846"/>
            <a:ext cx="489163" cy="1346009"/>
          </a:xfrm>
          <a:prstGeom prst="rightBrace">
            <a:avLst>
              <a:gd name="adj1" fmla="val 68791"/>
              <a:gd name="adj2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37" dirty="0"/>
          </a:p>
        </p:txBody>
      </p:sp>
      <p:pic>
        <p:nvPicPr>
          <p:cNvPr id="40" name="Picture 7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313450" y="4989300"/>
            <a:ext cx="816387" cy="4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" name="Picture 10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352912" y="4862457"/>
            <a:ext cx="579917" cy="54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49" name="Straight Connector 48"/>
          <p:cNvCxnSpPr/>
          <p:nvPr/>
        </p:nvCxnSpPr>
        <p:spPr>
          <a:xfrm flipV="1">
            <a:off x="704826" y="4763957"/>
            <a:ext cx="8064269" cy="31387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McK 3. Unit of measure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41321" y="5544410"/>
            <a:ext cx="2578241" cy="56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47675" defTabSz="8953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95350" defTabSz="8953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44613" defTabSz="8953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92288" defTabSz="8953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49488" defTabSz="89535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06688" defTabSz="89535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3888" defTabSz="89535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21088" defTabSz="89535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24" dirty="0">
                <a:solidFill>
                  <a:srgbClr val="404040"/>
                </a:solidFill>
              </a:rPr>
              <a:t>TSC Board of Directors </a:t>
            </a:r>
          </a:p>
          <a:p>
            <a:pPr eaLnBrk="1" hangingPunct="1">
              <a:defRPr/>
            </a:pPr>
            <a:r>
              <a:rPr lang="en-US" sz="1224" dirty="0">
                <a:solidFill>
                  <a:srgbClr val="404040"/>
                </a:solidFill>
              </a:rPr>
              <a:t>represent all stakeholder </a:t>
            </a:r>
          </a:p>
          <a:p>
            <a:pPr eaLnBrk="1" hangingPunct="1">
              <a:defRPr/>
            </a:pPr>
            <a:r>
              <a:rPr lang="en-US" sz="1224" dirty="0">
                <a:solidFill>
                  <a:srgbClr val="404040"/>
                </a:solidFill>
              </a:rPr>
              <a:t>groups across several industries…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3058" y="2088928"/>
            <a:ext cx="1533827" cy="31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8" b="1" dirty="0">
                <a:solidFill>
                  <a:srgbClr val="3D3D3D"/>
                </a:solidFill>
              </a:rPr>
              <a:t>Governance  </a:t>
            </a:r>
            <a:endParaRPr lang="en-US" sz="1632" b="1" dirty="0">
              <a:solidFill>
                <a:srgbClr val="3D3D3D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54502" y="1962272"/>
            <a:ext cx="1533827" cy="5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8" b="1" dirty="0">
                <a:solidFill>
                  <a:srgbClr val="3D3D3D"/>
                </a:solidFill>
              </a:rPr>
              <a:t>Academic</a:t>
            </a:r>
          </a:p>
          <a:p>
            <a:pPr algn="ctr"/>
            <a:r>
              <a:rPr lang="en-US" sz="1428" b="1" dirty="0">
                <a:solidFill>
                  <a:srgbClr val="3D3D3D"/>
                </a:solidFill>
              </a:rPr>
              <a:t>Partners 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45556" y="3060972"/>
            <a:ext cx="1628333" cy="75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8" b="1" dirty="0">
                <a:solidFill>
                  <a:srgbClr val="3D3D3D"/>
                </a:solidFill>
              </a:rPr>
              <a:t>Civil</a:t>
            </a:r>
          </a:p>
          <a:p>
            <a:pPr algn="ctr"/>
            <a:r>
              <a:rPr lang="en-US" sz="1428" b="1" dirty="0">
                <a:solidFill>
                  <a:srgbClr val="3D3D3D"/>
                </a:solidFill>
              </a:rPr>
              <a:t>Society</a:t>
            </a:r>
          </a:p>
          <a:p>
            <a:pPr algn="ctr"/>
            <a:r>
              <a:rPr lang="en-US" sz="1428" b="1" dirty="0">
                <a:solidFill>
                  <a:srgbClr val="3D3D3D"/>
                </a:solidFill>
              </a:rPr>
              <a:t>Organizations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88051" y="3254960"/>
            <a:ext cx="1533827" cy="31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8" b="1" dirty="0">
                <a:solidFill>
                  <a:srgbClr val="3D3D3D"/>
                </a:solidFill>
              </a:rPr>
              <a:t>Corporations</a:t>
            </a:r>
          </a:p>
        </p:txBody>
      </p:sp>
      <p:pic>
        <p:nvPicPr>
          <p:cNvPr id="35" name="Picture 34" descr="GIOS_RGB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950" y="5668109"/>
            <a:ext cx="1288548" cy="515419"/>
          </a:xfrm>
          <a:prstGeom prst="rect">
            <a:avLst/>
          </a:prstGeom>
        </p:spPr>
      </p:pic>
      <p:pic>
        <p:nvPicPr>
          <p:cNvPr id="36" name="Picture 35" descr="LOGO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912" y="5665163"/>
            <a:ext cx="1405773" cy="444324"/>
          </a:xfrm>
          <a:prstGeom prst="rect">
            <a:avLst/>
          </a:prstGeom>
        </p:spPr>
      </p:pic>
      <p:pic>
        <p:nvPicPr>
          <p:cNvPr id="38" name="Picture 37" descr="wageningen_ur_logo.gif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777" y="5707577"/>
            <a:ext cx="1667819" cy="35254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808039" y="2187860"/>
            <a:ext cx="85585" cy="8558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171564" y="3664667"/>
            <a:ext cx="85585" cy="8558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/>
          </a:p>
        </p:txBody>
      </p:sp>
      <p:sp>
        <p:nvSpPr>
          <p:cNvPr id="46" name="TextBox 45"/>
          <p:cNvSpPr txBox="1"/>
          <p:nvPr/>
        </p:nvSpPr>
        <p:spPr>
          <a:xfrm>
            <a:off x="1015615" y="1551751"/>
            <a:ext cx="1981640" cy="31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28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Board of Directors</a:t>
            </a:r>
          </a:p>
        </p:txBody>
      </p:sp>
      <p:sp>
        <p:nvSpPr>
          <p:cNvPr id="47" name="Oval 46"/>
          <p:cNvSpPr/>
          <p:nvPr/>
        </p:nvSpPr>
        <p:spPr>
          <a:xfrm>
            <a:off x="3001786" y="1669404"/>
            <a:ext cx="169557" cy="16955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989666" y="1686739"/>
            <a:ext cx="85585" cy="8558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2882740" y="3676179"/>
            <a:ext cx="85585" cy="8558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/>
          </a:p>
        </p:txBody>
      </p:sp>
      <p:cxnSp>
        <p:nvCxnSpPr>
          <p:cNvPr id="12" name="Elbow Connector 11"/>
          <p:cNvCxnSpPr/>
          <p:nvPr/>
        </p:nvCxnSpPr>
        <p:spPr>
          <a:xfrm rot="5400000" flipH="1" flipV="1">
            <a:off x="-642870" y="3046657"/>
            <a:ext cx="3084516" cy="383430"/>
          </a:xfrm>
          <a:prstGeom prst="bentConnector3">
            <a:avLst>
              <a:gd name="adj1" fmla="val 99759"/>
            </a:avLst>
          </a:prstGeom>
          <a:ln w="31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edf.jp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302" y="4908965"/>
            <a:ext cx="838504" cy="625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555" y="5090472"/>
            <a:ext cx="557348" cy="310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390" y="4975947"/>
            <a:ext cx="715084" cy="392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109" y="4995609"/>
            <a:ext cx="929300" cy="464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191" y="4951895"/>
            <a:ext cx="884516" cy="663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92785" y="4908965"/>
            <a:ext cx="391641" cy="5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10" y="279623"/>
            <a:ext cx="8424980" cy="430887"/>
          </a:xfrm>
        </p:spPr>
        <p:txBody>
          <a:bodyPr/>
          <a:lstStyle/>
          <a:p>
            <a:r>
              <a:rPr lang="en-US" dirty="0" smtClean="0"/>
              <a:t>TSC Members Represent Industry Landscape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064" y="1737988"/>
            <a:ext cx="9118936" cy="3722692"/>
            <a:chOff x="25064" y="884782"/>
            <a:chExt cx="9118936" cy="3722692"/>
          </a:xfrm>
        </p:grpSpPr>
        <p:pic>
          <p:nvPicPr>
            <p:cNvPr id="3" name="Picture 2" descr="Screen Shot 2017-01-11 at 8.42.21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50"/>
            <a:stretch/>
          </p:blipFill>
          <p:spPr>
            <a:xfrm>
              <a:off x="4502568" y="1298852"/>
              <a:ext cx="4641432" cy="3308622"/>
            </a:xfrm>
            <a:prstGeom prst="rect">
              <a:avLst/>
            </a:prstGeom>
          </p:spPr>
        </p:pic>
        <p:pic>
          <p:nvPicPr>
            <p:cNvPr id="8" name="Picture 7" descr="Screen Shot 2017-01-11 at 8.42.21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496"/>
            <a:stretch/>
          </p:blipFill>
          <p:spPr>
            <a:xfrm>
              <a:off x="25064" y="884782"/>
              <a:ext cx="4570519" cy="3722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53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TSC Vision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TSC: a catalyst for positive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10" y="1493145"/>
            <a:ext cx="842498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392"/>
                </a:solidFill>
                <a:latin typeface="+mn-lt"/>
                <a:cs typeface="+mn-cs"/>
              </a:rPr>
              <a:t>Retailers Commit</a:t>
            </a:r>
            <a:r>
              <a:rPr lang="en-US" cap="small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/>
            </a:r>
            <a:br>
              <a:rPr lang="en-US" cap="small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>TSC’s platform enables retailers to measure and track supplier sustainability, making the ‘market signal’ clearer than ever before.</a:t>
            </a:r>
          </a:p>
          <a:p>
            <a:pPr marL="0" indent="0">
              <a:buNone/>
            </a:pPr>
            <a:endParaRPr lang="en-US" sz="1200" cap="small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6392"/>
                </a:solidFill>
                <a:latin typeface="+mn-lt"/>
                <a:cs typeface="+mn-cs"/>
              </a:rPr>
              <a:t>Manufacturers Drive Visibility</a:t>
            </a:r>
            <a:r>
              <a:rPr lang="en-US" cap="small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/>
            </a:r>
            <a:br>
              <a:rPr lang="en-US" cap="small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>TSC tools allow a manufacturer to drive continual improvement and performance across the life cycle of their products.</a:t>
            </a:r>
          </a:p>
          <a:p>
            <a:pPr marL="0" indent="0">
              <a:buNone/>
            </a:pPr>
            <a:endParaRPr lang="en-US" sz="1200" cap="small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6392"/>
                </a:solidFill>
                <a:latin typeface="+mn-lt"/>
                <a:cs typeface="+mn-cs"/>
              </a:rPr>
              <a:t>Stakeholder Partner Alignment</a:t>
            </a:r>
            <a:r>
              <a:rPr lang="en-US" cap="small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/>
            </a:r>
            <a:br>
              <a:rPr lang="en-US" cap="small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>Companies, NGOs, and other organizations work collectively to 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>create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>scale through harmonization of existing metrics and tools.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4099938"/>
            <a:ext cx="23050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4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Transparency in Supply Chains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7" y="1591815"/>
            <a:ext cx="8845563" cy="42524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10" y="346298"/>
            <a:ext cx="8424980" cy="430887"/>
          </a:xfrm>
        </p:spPr>
        <p:txBody>
          <a:bodyPr/>
          <a:lstStyle/>
          <a:p>
            <a:r>
              <a:rPr lang="en-US" dirty="0"/>
              <a:t>Mitigate Risks. Cost Savings. Drive Sales.	</a:t>
            </a:r>
          </a:p>
        </p:txBody>
      </p:sp>
    </p:spTree>
    <p:extLst>
      <p:ext uri="{BB962C8B-B14F-4D97-AF65-F5344CB8AC3E}">
        <p14:creationId xmlns:p14="http://schemas.microsoft.com/office/powerpoint/2010/main" val="394154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9492" y="161637"/>
            <a:ext cx="8621863" cy="830997"/>
          </a:xfrm>
        </p:spPr>
        <p:txBody>
          <a:bodyPr anchor="t" anchorCtr="0"/>
          <a:lstStyle/>
          <a:p>
            <a:r>
              <a:rPr lang="en-US" sz="2400" dirty="0">
                <a:solidFill>
                  <a:schemeClr val="accent1"/>
                </a:solidFill>
              </a:rPr>
              <a:t>TSC tools enable cost efficiency and better communication in product sustainability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3394" y="2036236"/>
            <a:ext cx="3352159" cy="4081663"/>
            <a:chOff x="476943" y="1481635"/>
            <a:chExt cx="4411884" cy="4384872"/>
          </a:xfrm>
        </p:grpSpPr>
        <p:pic>
          <p:nvPicPr>
            <p:cNvPr id="35" name="Picture 34" descr="buyer 1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3195" y="3559470"/>
              <a:ext cx="568070" cy="640080"/>
            </a:xfrm>
            <a:prstGeom prst="rect">
              <a:avLst/>
            </a:prstGeom>
          </p:spPr>
        </p:pic>
        <p:pic>
          <p:nvPicPr>
            <p:cNvPr id="36" name="Picture 35" descr="buyer 1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3195" y="2692199"/>
              <a:ext cx="568070" cy="640080"/>
            </a:xfrm>
            <a:prstGeom prst="rect">
              <a:avLst/>
            </a:prstGeom>
          </p:spPr>
        </p:pic>
        <p:pic>
          <p:nvPicPr>
            <p:cNvPr id="3" name="Picture 2" descr="buyer 3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2909" y="4426741"/>
              <a:ext cx="548640" cy="572494"/>
            </a:xfrm>
            <a:prstGeom prst="rect">
              <a:avLst/>
            </a:prstGeom>
          </p:spPr>
        </p:pic>
        <p:pic>
          <p:nvPicPr>
            <p:cNvPr id="4" name="Picture 3" descr="buyer 2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3195" y="5226425"/>
              <a:ext cx="568070" cy="640080"/>
            </a:xfrm>
            <a:prstGeom prst="rect">
              <a:avLst/>
            </a:prstGeom>
          </p:spPr>
        </p:pic>
        <p:pic>
          <p:nvPicPr>
            <p:cNvPr id="5" name="Picture 4" descr="buyer 4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2909" y="1892514"/>
              <a:ext cx="548640" cy="572494"/>
            </a:xfrm>
            <a:prstGeom prst="rect">
              <a:avLst/>
            </a:prstGeom>
          </p:spPr>
        </p:pic>
        <p:pic>
          <p:nvPicPr>
            <p:cNvPr id="6" name="Picture 5" descr="suppliers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61" y="1824928"/>
              <a:ext cx="525399" cy="640080"/>
            </a:xfrm>
            <a:prstGeom prst="rect">
              <a:avLst/>
            </a:prstGeom>
          </p:spPr>
        </p:pic>
        <p:pic>
          <p:nvPicPr>
            <p:cNvPr id="38" name="Picture 37" descr="suppliers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61" y="2692199"/>
              <a:ext cx="525399" cy="640080"/>
            </a:xfrm>
            <a:prstGeom prst="rect">
              <a:avLst/>
            </a:prstGeom>
          </p:spPr>
        </p:pic>
        <p:pic>
          <p:nvPicPr>
            <p:cNvPr id="40" name="Picture 39" descr="suppliers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61" y="3559470"/>
              <a:ext cx="525399" cy="640080"/>
            </a:xfrm>
            <a:prstGeom prst="rect">
              <a:avLst/>
            </a:prstGeom>
          </p:spPr>
        </p:pic>
        <p:pic>
          <p:nvPicPr>
            <p:cNvPr id="41" name="Picture 40" descr="suppliers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61" y="4426741"/>
              <a:ext cx="525399" cy="640080"/>
            </a:xfrm>
            <a:prstGeom prst="rect">
              <a:avLst/>
            </a:prstGeom>
          </p:spPr>
        </p:pic>
        <p:pic>
          <p:nvPicPr>
            <p:cNvPr id="45" name="Picture 44" descr="suppliers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61" y="5226425"/>
              <a:ext cx="525399" cy="64008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353293" y="2172340"/>
              <a:ext cx="2665724" cy="5198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59982" y="2343384"/>
              <a:ext cx="2659037" cy="208335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359982" y="2465008"/>
              <a:ext cx="2659037" cy="276141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353293" y="1957226"/>
              <a:ext cx="2665724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1359982" y="2258334"/>
              <a:ext cx="2659037" cy="687950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1353293" y="3071967"/>
              <a:ext cx="2665724" cy="681336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359982" y="3230725"/>
              <a:ext cx="2659037" cy="2222607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359982" y="2946285"/>
              <a:ext cx="2659037" cy="80701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353293" y="3931904"/>
              <a:ext cx="2665724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359982" y="2403862"/>
              <a:ext cx="2659037" cy="184555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1353293" y="4613239"/>
              <a:ext cx="2665724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1359982" y="3138116"/>
              <a:ext cx="2659037" cy="170003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359982" y="4999235"/>
              <a:ext cx="2659037" cy="791457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353293" y="5635111"/>
              <a:ext cx="2665724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1353293" y="4044358"/>
              <a:ext cx="2665724" cy="1253393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1353293" y="4838146"/>
              <a:ext cx="2665724" cy="615186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353293" y="1481635"/>
              <a:ext cx="2665724" cy="19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Conversations</a:t>
              </a:r>
              <a:endParaRPr lang="en-US" altLang="en-US" sz="12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5" name="Rectangle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476943" y="1481635"/>
              <a:ext cx="883039" cy="39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Suppliers</a:t>
              </a:r>
              <a:endParaRPr lang="en-US" altLang="en-US" sz="12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6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005788" y="1481636"/>
              <a:ext cx="883039" cy="19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Buyers</a:t>
              </a:r>
              <a:endParaRPr lang="en-US" altLang="en-US" sz="12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9" name="Picture 98" descr="supplier 2.png"/>
            <p:cNvPicPr>
              <a:picLocks noChangeAspect="1"/>
            </p:cNvPicPr>
            <p:nvPr/>
          </p:nvPicPr>
          <p:blipFill>
            <a:blip r:embed="rId17" cstate="email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61" y="1824930"/>
              <a:ext cx="525399" cy="640080"/>
            </a:xfrm>
            <a:prstGeom prst="rect">
              <a:avLst/>
            </a:prstGeom>
          </p:spPr>
        </p:pic>
        <p:pic>
          <p:nvPicPr>
            <p:cNvPr id="100" name="Picture 99" descr="supplier 2.png"/>
            <p:cNvPicPr>
              <a:picLocks noChangeAspect="1"/>
            </p:cNvPicPr>
            <p:nvPr/>
          </p:nvPicPr>
          <p:blipFill>
            <a:blip r:embed="rId17" cstate="email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61" y="2692201"/>
              <a:ext cx="525399" cy="640080"/>
            </a:xfrm>
            <a:prstGeom prst="rect">
              <a:avLst/>
            </a:prstGeom>
          </p:spPr>
        </p:pic>
        <p:pic>
          <p:nvPicPr>
            <p:cNvPr id="101" name="Picture 100" descr="supplier 2.png"/>
            <p:cNvPicPr>
              <a:picLocks noChangeAspect="1"/>
            </p:cNvPicPr>
            <p:nvPr/>
          </p:nvPicPr>
          <p:blipFill>
            <a:blip r:embed="rId17" cstate="email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61" y="3559472"/>
              <a:ext cx="525399" cy="640080"/>
            </a:xfrm>
            <a:prstGeom prst="rect">
              <a:avLst/>
            </a:prstGeom>
          </p:spPr>
        </p:pic>
        <p:pic>
          <p:nvPicPr>
            <p:cNvPr id="102" name="Picture 101" descr="supplier 2.png"/>
            <p:cNvPicPr>
              <a:picLocks noChangeAspect="1"/>
            </p:cNvPicPr>
            <p:nvPr/>
          </p:nvPicPr>
          <p:blipFill>
            <a:blip r:embed="rId17" cstate="email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61" y="4426743"/>
              <a:ext cx="525399" cy="640080"/>
            </a:xfrm>
            <a:prstGeom prst="rect">
              <a:avLst/>
            </a:prstGeom>
          </p:spPr>
        </p:pic>
        <p:pic>
          <p:nvPicPr>
            <p:cNvPr id="103" name="Picture 102" descr="supplier 2.png"/>
            <p:cNvPicPr>
              <a:picLocks noChangeAspect="1"/>
            </p:cNvPicPr>
            <p:nvPr/>
          </p:nvPicPr>
          <p:blipFill>
            <a:blip r:embed="rId17" cstate="email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61" y="5226427"/>
              <a:ext cx="525399" cy="640080"/>
            </a:xfrm>
            <a:prstGeom prst="rect">
              <a:avLst/>
            </a:prstGeom>
          </p:spPr>
        </p:pic>
        <p:cxnSp>
          <p:nvCxnSpPr>
            <p:cNvPr id="104" name="Straight Arrow Connector 103"/>
            <p:cNvCxnSpPr/>
            <p:nvPr/>
          </p:nvCxnSpPr>
          <p:spPr>
            <a:xfrm>
              <a:off x="1353293" y="3005819"/>
              <a:ext cx="2665725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1353293" y="2077081"/>
              <a:ext cx="2665725" cy="3327296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1353293" y="1957227"/>
              <a:ext cx="2665725" cy="2947069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1353293" y="2260986"/>
              <a:ext cx="2665725" cy="102000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653190" y="2036236"/>
            <a:ext cx="3835479" cy="4117439"/>
            <a:chOff x="4921874" y="1627673"/>
            <a:chExt cx="3566791" cy="4117439"/>
          </a:xfrm>
        </p:grpSpPr>
        <p:pic>
          <p:nvPicPr>
            <p:cNvPr id="48" name="Picture 47" descr="buyer 1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7583" y="3552925"/>
              <a:ext cx="431621" cy="595819"/>
            </a:xfrm>
            <a:prstGeom prst="rect">
              <a:avLst/>
            </a:prstGeom>
          </p:spPr>
        </p:pic>
        <p:pic>
          <p:nvPicPr>
            <p:cNvPr id="49" name="Picture 48" descr="buyer 1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7583" y="2750118"/>
              <a:ext cx="431621" cy="595819"/>
            </a:xfrm>
            <a:prstGeom prst="rect">
              <a:avLst/>
            </a:prstGeom>
          </p:spPr>
        </p:pic>
        <p:pic>
          <p:nvPicPr>
            <p:cNvPr id="51" name="Picture 50" descr="buyer 3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4964" y="4355732"/>
              <a:ext cx="416858" cy="532907"/>
            </a:xfrm>
            <a:prstGeom prst="rect">
              <a:avLst/>
            </a:prstGeom>
          </p:spPr>
        </p:pic>
        <p:pic>
          <p:nvPicPr>
            <p:cNvPr id="52" name="Picture 51" descr="buyer 2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7583" y="5095628"/>
              <a:ext cx="431621" cy="595819"/>
            </a:xfrm>
            <a:prstGeom prst="rect">
              <a:avLst/>
            </a:prstGeom>
          </p:spPr>
        </p:pic>
        <p:pic>
          <p:nvPicPr>
            <p:cNvPr id="53" name="Picture 52" descr="buyer 4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4964" y="2010223"/>
              <a:ext cx="416858" cy="532907"/>
            </a:xfrm>
            <a:prstGeom prst="rect">
              <a:avLst/>
            </a:prstGeom>
          </p:spPr>
        </p:pic>
        <p:pic>
          <p:nvPicPr>
            <p:cNvPr id="54" name="Picture 53" descr="suppliers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515" y="1947228"/>
              <a:ext cx="399199" cy="595819"/>
            </a:xfrm>
            <a:prstGeom prst="rect">
              <a:avLst/>
            </a:prstGeom>
          </p:spPr>
        </p:pic>
        <p:pic>
          <p:nvPicPr>
            <p:cNvPr id="55" name="Picture 54" descr="suppliers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515" y="2754528"/>
              <a:ext cx="399199" cy="595819"/>
            </a:xfrm>
            <a:prstGeom prst="rect">
              <a:avLst/>
            </a:prstGeom>
          </p:spPr>
        </p:pic>
        <p:pic>
          <p:nvPicPr>
            <p:cNvPr id="56" name="Picture 55" descr="suppliers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515" y="3561829"/>
              <a:ext cx="399199" cy="595819"/>
            </a:xfrm>
            <a:prstGeom prst="rect">
              <a:avLst/>
            </a:prstGeom>
          </p:spPr>
        </p:pic>
        <p:pic>
          <p:nvPicPr>
            <p:cNvPr id="58" name="Picture 57" descr="suppliers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515" y="4369129"/>
              <a:ext cx="399199" cy="595819"/>
            </a:xfrm>
            <a:prstGeom prst="rect">
              <a:avLst/>
            </a:prstGeom>
          </p:spPr>
        </p:pic>
        <p:pic>
          <p:nvPicPr>
            <p:cNvPr id="59" name="Picture 58" descr="suppliers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515" y="5113516"/>
              <a:ext cx="399199" cy="595819"/>
            </a:xfrm>
            <a:prstGeom prst="rect">
              <a:avLst/>
            </a:prstGeom>
          </p:spPr>
        </p:pic>
        <p:sp>
          <p:nvSpPr>
            <p:cNvPr id="86" name="Rectangle 1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5802359" y="1627673"/>
              <a:ext cx="202542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Conversations</a:t>
              </a:r>
              <a:endParaRPr lang="en-US" altLang="en-US" sz="12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7" name="Rectangle 1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921874" y="1627673"/>
              <a:ext cx="6709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Suppliers</a:t>
              </a:r>
              <a:endParaRPr lang="en-US" altLang="en-US" sz="12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8" name="Rectangl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7817730" y="1627674"/>
              <a:ext cx="6709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46088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4608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Buyers</a:t>
              </a:r>
              <a:endParaRPr lang="en-US" altLang="en-US" sz="12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0" name="Picture 89" descr="supplier 2.png"/>
            <p:cNvPicPr>
              <a:picLocks noChangeAspect="1"/>
            </p:cNvPicPr>
            <p:nvPr/>
          </p:nvPicPr>
          <p:blipFill>
            <a:blip r:embed="rId17" cstate="email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515" y="1947230"/>
              <a:ext cx="399199" cy="595819"/>
            </a:xfrm>
            <a:prstGeom prst="rect">
              <a:avLst/>
            </a:prstGeom>
          </p:spPr>
        </p:pic>
        <p:pic>
          <p:nvPicPr>
            <p:cNvPr id="91" name="Picture 90" descr="supplier 2.png"/>
            <p:cNvPicPr>
              <a:picLocks noChangeAspect="1"/>
            </p:cNvPicPr>
            <p:nvPr/>
          </p:nvPicPr>
          <p:blipFill>
            <a:blip r:embed="rId17" cstate="email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515" y="2754530"/>
              <a:ext cx="399199" cy="595819"/>
            </a:xfrm>
            <a:prstGeom prst="rect">
              <a:avLst/>
            </a:prstGeom>
          </p:spPr>
        </p:pic>
        <p:pic>
          <p:nvPicPr>
            <p:cNvPr id="93" name="Picture 92" descr="supplier 2.png"/>
            <p:cNvPicPr>
              <a:picLocks noChangeAspect="1"/>
            </p:cNvPicPr>
            <p:nvPr/>
          </p:nvPicPr>
          <p:blipFill>
            <a:blip r:embed="rId17" cstate="email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515" y="3561830"/>
              <a:ext cx="399199" cy="595819"/>
            </a:xfrm>
            <a:prstGeom prst="rect">
              <a:avLst/>
            </a:prstGeom>
          </p:spPr>
        </p:pic>
        <p:pic>
          <p:nvPicPr>
            <p:cNvPr id="97" name="Picture 96" descr="supplier 2.png"/>
            <p:cNvPicPr>
              <a:picLocks noChangeAspect="1"/>
            </p:cNvPicPr>
            <p:nvPr/>
          </p:nvPicPr>
          <p:blipFill>
            <a:blip r:embed="rId17" cstate="email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515" y="4369131"/>
              <a:ext cx="399199" cy="595819"/>
            </a:xfrm>
            <a:prstGeom prst="rect">
              <a:avLst/>
            </a:prstGeom>
          </p:spPr>
        </p:pic>
        <p:pic>
          <p:nvPicPr>
            <p:cNvPr id="105" name="Picture 104" descr="supplier 2.png"/>
            <p:cNvPicPr>
              <a:picLocks noChangeAspect="1"/>
            </p:cNvPicPr>
            <p:nvPr/>
          </p:nvPicPr>
          <p:blipFill>
            <a:blip r:embed="rId17" cstate="email">
              <a:alphaModFix amt="5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515" y="5113518"/>
              <a:ext cx="399199" cy="595819"/>
            </a:xfrm>
            <a:prstGeom prst="rect">
              <a:avLst/>
            </a:prstGeom>
          </p:spPr>
        </p:pic>
        <p:cxnSp>
          <p:nvCxnSpPr>
            <p:cNvPr id="125" name="Straight Arrow Connector 124"/>
            <p:cNvCxnSpPr/>
            <p:nvPr/>
          </p:nvCxnSpPr>
          <p:spPr>
            <a:xfrm>
              <a:off x="5510665" y="2276677"/>
              <a:ext cx="29348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5860422" y="1947228"/>
              <a:ext cx="1794319" cy="3797884"/>
              <a:chOff x="1744446" y="1758344"/>
              <a:chExt cx="2214546" cy="4270077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744446" y="1758344"/>
                <a:ext cx="2214546" cy="42700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003123" y="4389448"/>
                <a:ext cx="1706308" cy="4258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03123" y="3907692"/>
                <a:ext cx="1706308" cy="4258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003123" y="3425460"/>
                <a:ext cx="1706308" cy="42584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40" name="Rectangle 19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1924602" y="2831042"/>
                <a:ext cx="1854229" cy="276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Arial" panose="020B0604020202020204" pitchFamily="34" charset="0"/>
                  </a:rPr>
                  <a:t>TSC Product </a:t>
                </a:r>
                <a:br>
                  <a:rPr lang="en-US" altLang="en-US" sz="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Arial" panose="020B0604020202020204" pitchFamily="34" charset="0"/>
                  </a:rPr>
                </a:br>
                <a:r>
                  <a:rPr lang="en-US" altLang="en-US" sz="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Arial" panose="020B0604020202020204" pitchFamily="34" charset="0"/>
                  </a:rPr>
                  <a:t>Sustainability Toolkits</a:t>
                </a:r>
                <a:endParaRPr lang="en-US" altLang="en-US" sz="800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Rectangle 1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2003123" y="3557088"/>
                <a:ext cx="1706308" cy="138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8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Arial" panose="020B0604020202020204" pitchFamily="34" charset="0"/>
                  </a:rPr>
                  <a:t>Supply Chain Hotspots</a:t>
                </a:r>
                <a:endParaRPr lang="en-US" alt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Rectangle 1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2003123" y="4039321"/>
                <a:ext cx="1706308" cy="138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8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Arial" panose="020B0604020202020204" pitchFamily="34" charset="0"/>
                  </a:rPr>
                  <a:t>Key Performance Indicators</a:t>
                </a:r>
                <a:endParaRPr lang="en-US" alt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Rectangle 19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2003123" y="4518058"/>
                <a:ext cx="1706308" cy="138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446088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46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8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Arial" panose="020B0604020202020204" pitchFamily="34" charset="0"/>
                  </a:rPr>
                  <a:t>Improvement Opportunities</a:t>
                </a:r>
                <a:endParaRPr lang="en-US" altLang="en-US" sz="8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144" name="Picture 143" descr="TSC2014.png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9288" y="1989805"/>
                <a:ext cx="1065681" cy="582099"/>
              </a:xfrm>
              <a:prstGeom prst="rect">
                <a:avLst/>
              </a:prstGeom>
            </p:spPr>
          </p:pic>
          <p:sp>
            <p:nvSpPr>
              <p:cNvPr id="145" name="Rectangle 144"/>
              <p:cNvSpPr/>
              <p:nvPr/>
            </p:nvSpPr>
            <p:spPr>
              <a:xfrm>
                <a:off x="2003122" y="5000173"/>
                <a:ext cx="1835994" cy="69208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800" dirty="0" smtClean="0">
                    <a:latin typeface="Calibri" panose="020F0502020204030204" pitchFamily="34" charset="0"/>
                  </a:rPr>
                  <a:t>TSC Toolkits help facilitate </a:t>
                </a:r>
                <a:r>
                  <a:rPr lang="en-US" sz="800" dirty="0">
                    <a:latin typeface="Calibri" panose="020F0502020204030204" pitchFamily="34" charset="0"/>
                  </a:rPr>
                  <a:t>decision-making by </a:t>
                </a:r>
                <a:r>
                  <a:rPr lang="en-US" sz="800" dirty="0" smtClean="0">
                    <a:latin typeface="Calibri" panose="020F0502020204030204" pitchFamily="34" charset="0"/>
                  </a:rPr>
                  <a:t>buyers and </a:t>
                </a:r>
                <a:r>
                  <a:rPr lang="en-US" sz="800" dirty="0">
                    <a:latin typeface="Calibri" panose="020F0502020204030204" pitchFamily="34" charset="0"/>
                  </a:rPr>
                  <a:t>suppliers along the value chain, with an emphasis on impact and </a:t>
                </a:r>
                <a:r>
                  <a:rPr lang="en-US" sz="800" dirty="0" smtClean="0">
                    <a:latin typeface="Calibri" panose="020F0502020204030204" pitchFamily="34" charset="0"/>
                  </a:rPr>
                  <a:t>improving product sustainability.</a:t>
                </a:r>
                <a:endParaRPr lang="en-US" sz="800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27" name="Straight Arrow Connector 126"/>
            <p:cNvCxnSpPr/>
            <p:nvPr/>
          </p:nvCxnSpPr>
          <p:spPr>
            <a:xfrm>
              <a:off x="5510665" y="3072331"/>
              <a:ext cx="29348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5510665" y="3917714"/>
              <a:ext cx="29348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5510665" y="4738233"/>
              <a:ext cx="29348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5510665" y="5484158"/>
              <a:ext cx="29348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7707787" y="2276677"/>
              <a:ext cx="29348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7707787" y="3072331"/>
              <a:ext cx="29348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7707787" y="3917714"/>
              <a:ext cx="29348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7707787" y="4738233"/>
              <a:ext cx="29348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7707787" y="5484158"/>
              <a:ext cx="29348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itle 1"/>
          <p:cNvSpPr txBox="1">
            <a:spLocks/>
          </p:cNvSpPr>
          <p:nvPr/>
        </p:nvSpPr>
        <p:spPr>
          <a:xfrm>
            <a:off x="423303" y="1065030"/>
            <a:ext cx="3224845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639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 smtClean="0">
                <a:solidFill>
                  <a:srgbClr val="3B4B55"/>
                </a:solidFill>
                <a:latin typeface="Calibri" panose="020F0502020204030204" pitchFamily="34" charset="0"/>
              </a:rPr>
              <a:t>FROM:</a:t>
            </a:r>
          </a:p>
          <a:p>
            <a:pPr algn="ctr"/>
            <a:r>
              <a:rPr lang="en-US" sz="1600" dirty="0" smtClean="0">
                <a:solidFill>
                  <a:srgbClr val="3B4B55"/>
                </a:solidFill>
                <a:latin typeface="Calibri" panose="020F0502020204030204" pitchFamily="34" charset="0"/>
              </a:rPr>
              <a:t>Inefficient, unclear communication</a:t>
            </a:r>
            <a:endParaRPr lang="en-US" sz="1600" dirty="0">
              <a:solidFill>
                <a:srgbClr val="3B4B55"/>
              </a:solidFill>
              <a:latin typeface="Calibri" panose="020F0502020204030204" pitchFamily="34" charset="0"/>
            </a:endParaRPr>
          </a:p>
        </p:txBody>
      </p:sp>
      <p:sp>
        <p:nvSpPr>
          <p:cNvPr id="149" name="Title 1"/>
          <p:cNvSpPr txBox="1">
            <a:spLocks/>
          </p:cNvSpPr>
          <p:nvPr/>
        </p:nvSpPr>
        <p:spPr>
          <a:xfrm>
            <a:off x="5063515" y="1064957"/>
            <a:ext cx="3425150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639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 smtClean="0">
                <a:solidFill>
                  <a:srgbClr val="3B4B55"/>
                </a:solidFill>
                <a:latin typeface="Calibri" panose="020F0502020204030204" pitchFamily="34" charset="0"/>
              </a:rPr>
              <a:t>TO:</a:t>
            </a:r>
          </a:p>
          <a:p>
            <a:pPr algn="ctr"/>
            <a:r>
              <a:rPr lang="en-US" sz="1600" dirty="0" smtClean="0">
                <a:solidFill>
                  <a:srgbClr val="3B4B55"/>
                </a:solidFill>
                <a:latin typeface="Calibri" panose="020F0502020204030204" pitchFamily="34" charset="0"/>
              </a:rPr>
              <a:t>Cost efficient and better communication</a:t>
            </a:r>
          </a:p>
        </p:txBody>
      </p:sp>
      <p:sp>
        <p:nvSpPr>
          <p:cNvPr id="150" name="Right Arrow 149"/>
          <p:cNvSpPr/>
          <p:nvPr/>
        </p:nvSpPr>
        <p:spPr>
          <a:xfrm>
            <a:off x="3775553" y="3944611"/>
            <a:ext cx="1146431" cy="29215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Right Arrow 150"/>
          <p:cNvSpPr/>
          <p:nvPr/>
        </p:nvSpPr>
        <p:spPr>
          <a:xfrm>
            <a:off x="3775553" y="1288519"/>
            <a:ext cx="1146431" cy="29215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1017" y="204301"/>
            <a:ext cx="8639906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639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smtClean="0"/>
              <a:t>What does TSC do?</a:t>
            </a:r>
            <a:endParaRPr lang="en-US" sz="2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93216" y="6619736"/>
            <a:ext cx="5249274" cy="1077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 baseline="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kern="0" spc="50" dirty="0" smtClean="0">
                <a:solidFill>
                  <a:prstClr val="white">
                    <a:lumMod val="50000"/>
                  </a:prstClr>
                </a:solidFill>
              </a:rPr>
              <a:t>THE SUSTAINABILITY CONSORTIUM </a:t>
            </a:r>
            <a:r>
              <a:rPr lang="en-US" sz="700" b="0" kern="0" spc="50" dirty="0" smtClean="0">
                <a:solidFill>
                  <a:prstClr val="white">
                    <a:lumMod val="50000"/>
                  </a:prstClr>
                </a:solidFill>
              </a:rPr>
              <a:t>© 2016 ARIZONA STATE UNIVERSITY AND UNIVERSITY OF ARKANSAS</a:t>
            </a:r>
          </a:p>
        </p:txBody>
      </p:sp>
      <p:pic>
        <p:nvPicPr>
          <p:cNvPr id="2" name="Picture 1" descr="Leaf®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09" y="6550577"/>
            <a:ext cx="333531" cy="180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35670" y="6550561"/>
            <a:ext cx="327308" cy="246221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fld id="{8956DF78-BE8B-43C6-982A-0D247FAA7958}" type="slidenum">
              <a:rPr lang="en-GB" sz="1000" smtClean="0">
                <a:solidFill>
                  <a:srgbClr val="272727">
                    <a:lumMod val="75000"/>
                    <a:lumOff val="25000"/>
                  </a:srgbClr>
                </a:solidFill>
                <a:latin typeface="Arial"/>
              </a:rPr>
              <a:pPr/>
              <a:t>9</a:t>
            </a:fld>
            <a:endParaRPr lang="en-GB" sz="1000" dirty="0" smtClean="0">
              <a:solidFill>
                <a:srgbClr val="272727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227" y="1933781"/>
            <a:ext cx="2721077" cy="7600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73152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Life </a:t>
            </a:r>
            <a:r>
              <a:rPr lang="en-US" sz="1600" b="1" dirty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C</a:t>
            </a:r>
            <a:r>
              <a:rPr lang="en-US" sz="1600" b="1" dirty="0" smtClean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ycle Perspective</a:t>
            </a:r>
            <a:endParaRPr lang="en-US" sz="1600" b="1" dirty="0">
              <a:solidFill>
                <a:srgbClr val="272727">
                  <a:lumMod val="90000"/>
                  <a:lumOff val="10000"/>
                </a:srgb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 rot="21386372">
            <a:off x="475502" y="2432940"/>
            <a:ext cx="2028640" cy="911672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72727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387" y="2812979"/>
            <a:ext cx="2678953" cy="20943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b="1" dirty="0">
              <a:solidFill>
                <a:srgbClr val="272727">
                  <a:lumMod val="75000"/>
                  <a:lumOff val="2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1141" y="1312461"/>
            <a:ext cx="2408753" cy="16515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Category Sustainability Profile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Social &amp; Environmental Hotspots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Improvement Opportunities</a:t>
            </a:r>
            <a:endParaRPr lang="en-US" sz="1600" dirty="0">
              <a:solidFill>
                <a:srgbClr val="272727">
                  <a:lumMod val="90000"/>
                  <a:lumOff val="10000"/>
                </a:srgb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227" y="4032408"/>
            <a:ext cx="2721077" cy="159466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73152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smtClean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Multi-</a:t>
            </a:r>
            <a:r>
              <a:rPr lang="en-US" sz="1600" b="1" dirty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takeholder Process</a:t>
            </a:r>
            <a:endParaRPr lang="en-US" sz="1600" dirty="0" smtClean="0">
              <a:solidFill>
                <a:srgbClr val="272727">
                  <a:lumMod val="90000"/>
                  <a:lumOff val="10000"/>
                </a:srgb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914" y="2302332"/>
            <a:ext cx="345141" cy="3451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68" y="2481112"/>
            <a:ext cx="345141" cy="3451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15" y="2348631"/>
            <a:ext cx="345141" cy="3451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341" y="2696612"/>
            <a:ext cx="345141" cy="3451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364" y="3121444"/>
            <a:ext cx="345141" cy="3451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15" y="3167744"/>
            <a:ext cx="345141" cy="3451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68" y="3120184"/>
            <a:ext cx="345141" cy="3451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214" y="4464545"/>
            <a:ext cx="905256" cy="905256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331227" y="1884389"/>
            <a:ext cx="2721077" cy="1796387"/>
          </a:xfrm>
          <a:prstGeom prst="rightArrow">
            <a:avLst>
              <a:gd name="adj1" fmla="val 100000"/>
              <a:gd name="adj2" fmla="val 17815"/>
            </a:avLst>
          </a:prstGeom>
          <a:noFill/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31227" y="3983089"/>
            <a:ext cx="2721077" cy="1796387"/>
          </a:xfrm>
          <a:prstGeom prst="rightArrow">
            <a:avLst>
              <a:gd name="adj1" fmla="val 100000"/>
              <a:gd name="adj2" fmla="val 17815"/>
            </a:avLst>
          </a:prstGeom>
          <a:noFill/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4" name="Picture 2" descr="The Sustainability Consortium logo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217" y="3099412"/>
            <a:ext cx="2320176" cy="1321239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471141" y="3206660"/>
            <a:ext cx="2408753" cy="14239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Key Performance Indicators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Up to 15 KPIs for retailer buyers to manage their suppliers</a:t>
            </a:r>
            <a:endParaRPr lang="en-US" sz="1600" dirty="0">
              <a:solidFill>
                <a:srgbClr val="272727">
                  <a:lumMod val="90000"/>
                  <a:lumOff val="10000"/>
                </a:srgb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1141" y="4915163"/>
            <a:ext cx="2408753" cy="14239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Snapshots &amp; Visuals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  <a:cs typeface="Arial" panose="020B0604020202020204" pitchFamily="34" charset="0"/>
              </a:rPr>
              <a:t>Simplified, visual training documents showing lifecycle stages, hotspots, KPIs  etc.</a:t>
            </a:r>
            <a:endParaRPr lang="en-US" sz="1600" dirty="0">
              <a:solidFill>
                <a:srgbClr val="272727">
                  <a:lumMod val="90000"/>
                  <a:lumOff val="10000"/>
                </a:srgb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9287840">
            <a:off x="5847455" y="2286070"/>
            <a:ext cx="541622" cy="33579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Right Arrow 27"/>
          <p:cNvSpPr/>
          <p:nvPr/>
        </p:nvSpPr>
        <p:spPr>
          <a:xfrm rot="2312160" flipV="1">
            <a:off x="5811015" y="5072393"/>
            <a:ext cx="541622" cy="33579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049108" y="3691032"/>
            <a:ext cx="373869" cy="33579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1017" y="786535"/>
            <a:ext cx="8639906" cy="58477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600" dirty="0" smtClean="0">
                <a:solidFill>
                  <a:srgbClr val="272727">
                    <a:lumMod val="90000"/>
                    <a:lumOff val="10000"/>
                  </a:srgbClr>
                </a:solidFill>
                <a:latin typeface="Calibri" pitchFamily="34" charset="0"/>
              </a:rPr>
              <a:t>TSC translates complex sustainability tools into simple tools to allow buyers and other business users to embed sustainability in everyday business</a:t>
            </a:r>
            <a:endParaRPr lang="en-GB" sz="1600" dirty="0">
              <a:solidFill>
                <a:srgbClr val="272727">
                  <a:lumMod val="90000"/>
                  <a:lumOff val="10000"/>
                </a:srgbClr>
              </a:solidFill>
              <a:latin typeface="Calibri" pitchFamily="34" charset="0"/>
              <a:ea typeface="MS PGothic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3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zQNR_006WX_IDSRWsz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zQNR_006WX_IDSRWsz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zQNR_006WX_IDSRWs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zQNR_006WX_IDSRWs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zQNR_006WX_IDSRWsz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zQNR_006WX_IDSRWs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7SX4z7lXUKCz8MkWZrZ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7Z.BStEU25tq9tRZHL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zQNR_006WX_IDSRWs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zQNR_006WX_IDSRWsz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zQNR_006WX_IDSRWs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zQNR_006WX_IDSRWszQ"/>
</p:tagLst>
</file>

<file path=ppt/theme/theme1.xml><?xml version="1.0" encoding="utf-8"?>
<a:theme xmlns:a="http://schemas.openxmlformats.org/drawingml/2006/main" name="TSC Theme 2016">
  <a:themeElements>
    <a:clrScheme name="TSC Color Palette">
      <a:dk1>
        <a:srgbClr val="464D50"/>
      </a:dk1>
      <a:lt1>
        <a:srgbClr val="FFFFFF"/>
      </a:lt1>
      <a:dk2>
        <a:srgbClr val="007399"/>
      </a:dk2>
      <a:lt2>
        <a:srgbClr val="FFFFFF"/>
      </a:lt2>
      <a:accent1>
        <a:srgbClr val="007399"/>
      </a:accent1>
      <a:accent2>
        <a:srgbClr val="00556D"/>
      </a:accent2>
      <a:accent3>
        <a:srgbClr val="56A664"/>
      </a:accent3>
      <a:accent4>
        <a:srgbClr val="85C37F"/>
      </a:accent4>
      <a:accent5>
        <a:srgbClr val="B4D9A1"/>
      </a:accent5>
      <a:accent6>
        <a:srgbClr val="F37C21"/>
      </a:accent6>
      <a:hlink>
        <a:srgbClr val="74B367"/>
      </a:hlink>
      <a:folHlink>
        <a:srgbClr val="B3D9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91440" tIns="45720" rIns="91440" bIns="45720" rtlCol="0" anchor="t" anchorCtr="0">
        <a:spAutoFit/>
      </a:bodyPr>
      <a:lstStyle>
        <a:defPPr>
          <a:defRPr sz="1400" b="0" dirty="0" smtClean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PPT TSC Theme">
  <a:themeElements>
    <a:clrScheme name="TSC Theme">
      <a:dk1>
        <a:srgbClr val="272727"/>
      </a:dk1>
      <a:lt1>
        <a:sysClr val="window" lastClr="FFFFFF"/>
      </a:lt1>
      <a:dk2>
        <a:srgbClr val="007399"/>
      </a:dk2>
      <a:lt2>
        <a:srgbClr val="FFFFFF"/>
      </a:lt2>
      <a:accent1>
        <a:srgbClr val="007399"/>
      </a:accent1>
      <a:accent2>
        <a:srgbClr val="15425B"/>
      </a:accent2>
      <a:accent3>
        <a:srgbClr val="56A664"/>
      </a:accent3>
      <a:accent4>
        <a:srgbClr val="85C37F"/>
      </a:accent4>
      <a:accent5>
        <a:srgbClr val="B4D9A1"/>
      </a:accent5>
      <a:accent6>
        <a:srgbClr val="F37C21"/>
      </a:accent6>
      <a:hlink>
        <a:srgbClr val="F37C21"/>
      </a:hlink>
      <a:folHlink>
        <a:srgbClr val="0073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spAutoFit/>
      </a:bodyPr>
      <a:lstStyle>
        <a:defPPr>
          <a:defRPr sz="1600" b="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PPT TSC Theme">
  <a:themeElements>
    <a:clrScheme name="TSC Theme">
      <a:dk1>
        <a:srgbClr val="272727"/>
      </a:dk1>
      <a:lt1>
        <a:sysClr val="window" lastClr="FFFFFF"/>
      </a:lt1>
      <a:dk2>
        <a:srgbClr val="007399"/>
      </a:dk2>
      <a:lt2>
        <a:srgbClr val="FFFFFF"/>
      </a:lt2>
      <a:accent1>
        <a:srgbClr val="007399"/>
      </a:accent1>
      <a:accent2>
        <a:srgbClr val="15425B"/>
      </a:accent2>
      <a:accent3>
        <a:srgbClr val="56A664"/>
      </a:accent3>
      <a:accent4>
        <a:srgbClr val="85C37F"/>
      </a:accent4>
      <a:accent5>
        <a:srgbClr val="B4D9A1"/>
      </a:accent5>
      <a:accent6>
        <a:srgbClr val="F37C21"/>
      </a:accent6>
      <a:hlink>
        <a:srgbClr val="F37C21"/>
      </a:hlink>
      <a:folHlink>
        <a:srgbClr val="0073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spAutoFit/>
      </a:bodyPr>
      <a:lstStyle>
        <a:defPPr>
          <a:defRPr sz="1600" b="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264805c-14b6-437f-9035-b0260490cb21">36X5FE5MHUDZ-116-3037</_dlc_DocId>
    <_dlc_DocIdUrl xmlns="0264805c-14b6-437f-9035-b0260490cb21">
      <Url>http://tscresearchdatabase.org/staff/_layouts/DocIdRedir.aspx?ID=36X5FE5MHUDZ-116-3037</Url>
      <Description>36X5FE5MHUDZ-116-3037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18AF789E036469F00A965E4B6DD53" ma:contentTypeVersion="0" ma:contentTypeDescription="Create a new document." ma:contentTypeScope="" ma:versionID="8eb61808f9bb5e32f5c8d716e4e03a19">
  <xsd:schema xmlns:xsd="http://www.w3.org/2001/XMLSchema" xmlns:xs="http://www.w3.org/2001/XMLSchema" xmlns:p="http://schemas.microsoft.com/office/2006/metadata/properties" xmlns:ns2="0264805c-14b6-437f-9035-b0260490cb21" targetNamespace="http://schemas.microsoft.com/office/2006/metadata/properties" ma:root="true" ma:fieldsID="3001386a5eab1ab117ac550d8287d50c" ns2:_="">
    <xsd:import namespace="0264805c-14b6-437f-9035-b0260490cb2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4805c-14b6-437f-9035-b0260490cb2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49FE0C-7D55-4D54-B071-8428C928495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5BD8B0F-33E3-459F-A69C-F6C91EB8A673}">
  <ds:schemaRefs>
    <ds:schemaRef ds:uri="http://purl.org/dc/elements/1.1/"/>
    <ds:schemaRef ds:uri="http://schemas.microsoft.com/office/2006/metadata/properties"/>
    <ds:schemaRef ds:uri="0264805c-14b6-437f-9035-b0260490cb2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0B6531-36D7-498A-8B01-CFE4FC78116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6C6D694-ECA7-4F27-9A09-BEAB9BE16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64805c-14b6-437f-9035-b0260490c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1462</Words>
  <Application>Microsoft Macintosh PowerPoint</Application>
  <PresentationFormat>On-screen Show (4:3)</PresentationFormat>
  <Paragraphs>245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 </vt:lpstr>
      <vt:lpstr>Arial Black</vt:lpstr>
      <vt:lpstr>Arial Narrow</vt:lpstr>
      <vt:lpstr>Calibri</vt:lpstr>
      <vt:lpstr>Lucida Grande</vt:lpstr>
      <vt:lpstr>MS PGothic</vt:lpstr>
      <vt:lpstr>ＭＳ Ｐゴシック</vt:lpstr>
      <vt:lpstr>Times New Roman</vt:lpstr>
      <vt:lpstr>Arial</vt:lpstr>
      <vt:lpstr>TSC Theme 2016</vt:lpstr>
      <vt:lpstr>2_PPT TSC Theme</vt:lpstr>
      <vt:lpstr>PPT TSC Theme</vt:lpstr>
      <vt:lpstr>think-cell Slide</vt:lpstr>
      <vt:lpstr>PowerPoint Presentation</vt:lpstr>
      <vt:lpstr>The sustainability impact–the price tag–of consumer goods is enormous and largely sits in supply chains </vt:lpstr>
      <vt:lpstr>The Sustainability Consortium (TSC)</vt:lpstr>
      <vt:lpstr>TSC has a multi-stakeholder approach that allows  for pre-competitive collaboration</vt:lpstr>
      <vt:lpstr>TSC Members Represent Industry Landscape</vt:lpstr>
      <vt:lpstr>The TSC Vision</vt:lpstr>
      <vt:lpstr>Mitigate Risks. Cost Savings. Drive Sales. </vt:lpstr>
      <vt:lpstr>TSC tools enable cost efficiency and better communication in product sustainability</vt:lpstr>
      <vt:lpstr>PowerPoint Presentation</vt:lpstr>
      <vt:lpstr>TSC  Toolkit Creation Process</vt:lpstr>
      <vt:lpstr>PowerPoint Presentation</vt:lpstr>
      <vt:lpstr>PowerPoint Presentation</vt:lpstr>
      <vt:lpstr>TSC Food, Beverage, and Agriculture Categories</vt:lpstr>
      <vt:lpstr>TSC Links to Key Sustainability Initiatives</vt:lpstr>
      <vt:lpstr>PowerPoint Presentation</vt:lpstr>
      <vt:lpstr>PowerPoint Presentation</vt:lpstr>
      <vt:lpstr>TSC members engage with several of the world’s leading retailers currently leveraging TSC metrics</vt:lpstr>
      <vt:lpstr>PowerPoint Presentation</vt:lpstr>
      <vt:lpstr>PowerPoint Presentation</vt:lpstr>
      <vt:lpstr>PowerPoint Presentation</vt:lpstr>
      <vt:lpstr>Mean Scores of Food, Beverage, and Ag</vt:lpstr>
      <vt:lpstr>2015 Benchmark Data for Cotton</vt:lpstr>
      <vt:lpstr>TSC On-farm Key Performance Indicator, Hotspot,  and Improvement Opportunities</vt:lpstr>
      <vt:lpstr>Role of Biostimulants in TSC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Arizona State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PPT2016_standard</dc:title>
  <dc:creator>Giada Mannino</dc:creator>
  <cp:lastModifiedBy>Keith Jones</cp:lastModifiedBy>
  <cp:revision>10</cp:revision>
  <dcterms:created xsi:type="dcterms:W3CDTF">2016-08-08T23:12:17Z</dcterms:created>
  <dcterms:modified xsi:type="dcterms:W3CDTF">2017-02-23T01:11:48Z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d8c16fb6-9b93-44f3-886d-b49fea761b03</vt:lpwstr>
  </property>
  <property fmtid="{D5CDD505-2E9C-101B-9397-08002B2CF9AE}" pid="3" name="ContentTypeId">
    <vt:lpwstr>0x01010087418AF789E036469F00A965E4B6DD53</vt:lpwstr>
  </property>
</Properties>
</file>