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23"/>
  </p:notesMasterIdLst>
  <p:sldIdLst>
    <p:sldId id="256" r:id="rId4"/>
    <p:sldId id="263" r:id="rId5"/>
    <p:sldId id="265" r:id="rId6"/>
    <p:sldId id="264" r:id="rId7"/>
    <p:sldId id="279" r:id="rId8"/>
    <p:sldId id="278" r:id="rId9"/>
    <p:sldId id="267" r:id="rId10"/>
    <p:sldId id="269" r:id="rId11"/>
    <p:sldId id="270" r:id="rId12"/>
    <p:sldId id="268" r:id="rId13"/>
    <p:sldId id="272" r:id="rId14"/>
    <p:sldId id="271" r:id="rId15"/>
    <p:sldId id="273" r:id="rId16"/>
    <p:sldId id="274" r:id="rId17"/>
    <p:sldId id="275" r:id="rId18"/>
    <p:sldId id="276" r:id="rId19"/>
    <p:sldId id="282" r:id="rId20"/>
    <p:sldId id="280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>
        <p:scale>
          <a:sx n="67" d="100"/>
          <a:sy n="67" d="100"/>
        </p:scale>
        <p:origin x="-124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D6E39-EA44-4870-8C4F-44CC9CA1634C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3F275-9152-40F0-96CC-A5E1FA2AF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85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5E747-E3F1-43C8-B439-F2E14148CCC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9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26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04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3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30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44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04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78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82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30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83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014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790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720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98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262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23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296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6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97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4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99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2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BA03C-ED4B-41BD-BC5D-2CB900F8D99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6C2A-01B0-4792-9CF7-A535A98A90B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0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BA03C-ED4B-41BD-BC5D-2CB900F8D9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6C2A-01B0-4792-9CF7-A535A98A90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0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 t="-2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1447800"/>
            <a:ext cx="76961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tx2">
                    <a:lumMod val="75000"/>
                  </a:schemeClr>
                </a:solidFill>
              </a:rPr>
              <a:t>Trump In the Econosphere: Pollution or Fertilizer?</a:t>
            </a:r>
            <a:endParaRPr lang="en-US" sz="8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77855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Higher Inflation Is Already Baked In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888859"/>
            <a:ext cx="7826316" cy="548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573761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Has the Labor Market Ever Been Tighter?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656692"/>
            <a:ext cx="7280471" cy="52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77855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Wage Situation Is More Upbeat than the Aggregate Estimates Suggest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98514"/>
            <a:ext cx="7948715" cy="495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77855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Business Conditions Suggest Continued Expansion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64704"/>
            <a:ext cx="7347558" cy="512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8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116632"/>
            <a:ext cx="9021537" cy="58095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Political Risk?  Administration Priorities Appear Aligned With Business Concerns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908576"/>
            <a:ext cx="7211296" cy="50319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475656" y="1196752"/>
            <a:ext cx="684076" cy="324036"/>
          </a:xfrm>
          <a:prstGeom prst="ellipse">
            <a:avLst/>
          </a:prstGeom>
          <a:noFill/>
          <a:ln>
            <a:solidFill>
              <a:srgbClr val="84BD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51620" y="1679436"/>
            <a:ext cx="936104" cy="324036"/>
          </a:xfrm>
          <a:prstGeom prst="ellipse">
            <a:avLst/>
          </a:prstGeom>
          <a:noFill/>
          <a:ln>
            <a:solidFill>
              <a:srgbClr val="84BD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99592" y="2985318"/>
            <a:ext cx="1205299" cy="371674"/>
          </a:xfrm>
          <a:prstGeom prst="ellipse">
            <a:avLst/>
          </a:prstGeom>
          <a:noFill/>
          <a:ln>
            <a:solidFill>
              <a:srgbClr val="84BD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77855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The Average Millennial Is </a:t>
            </a:r>
            <a:r>
              <a:rPr lang="en-US" sz="3600" dirty="0"/>
              <a:t>o</a:t>
            </a:r>
            <a:r>
              <a:rPr lang="en-US" sz="3600" dirty="0" smtClean="0"/>
              <a:t>ver 30 years old; Boomers Are Heading Into Retirement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580" y="872175"/>
            <a:ext cx="7452717" cy="496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330"/>
            <a:ext cx="9021537" cy="778555"/>
          </a:xfrm>
        </p:spPr>
        <p:txBody>
          <a:bodyPr>
            <a:noAutofit/>
          </a:bodyPr>
          <a:lstStyle/>
          <a:p>
            <a:r>
              <a:rPr lang="en-US" sz="3000" dirty="0" smtClean="0"/>
              <a:t>New Homes Lag, But the Existing Home Market Is In Good Shape</a:t>
            </a: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21" y="858885"/>
            <a:ext cx="7253495" cy="508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330"/>
            <a:ext cx="9021537" cy="778555"/>
          </a:xfrm>
        </p:spPr>
        <p:txBody>
          <a:bodyPr>
            <a:noAutofit/>
          </a:bodyPr>
          <a:lstStyle/>
          <a:p>
            <a:r>
              <a:rPr lang="en-US" sz="3000" dirty="0" smtClean="0"/>
              <a:t>Does the UK Need the EU, or Does the EU Need the UK?</a:t>
            </a:r>
            <a:endParaRPr lang="en-US" sz="3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6934200" cy="4515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10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330"/>
            <a:ext cx="9021537" cy="778555"/>
          </a:xfrm>
        </p:spPr>
        <p:txBody>
          <a:bodyPr>
            <a:noAutofit/>
          </a:bodyPr>
          <a:lstStyle/>
          <a:p>
            <a:r>
              <a:rPr lang="en-US" sz="3000" dirty="0" smtClean="0"/>
              <a:t>Does the UK Need the EU, or Does the EU Need the UK?</a:t>
            </a:r>
            <a:endParaRPr lang="en-US" sz="3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40" y="895352"/>
            <a:ext cx="5638800" cy="508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5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 t="-2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983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</a:blip>
          <a:srcRect/>
          <a:stretch>
            <a:fillRect t="-2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2912" y="1100152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Our economy is our </a:t>
            </a:r>
            <a:r>
              <a:rPr lang="en-US" sz="4000" b="1" dirty="0"/>
              <a:t>social environment</a:t>
            </a:r>
            <a:r>
              <a:rPr lang="en-US" sz="4000" dirty="0"/>
              <a:t>, analogous in every way to our physical environment. It is a </a:t>
            </a:r>
            <a:r>
              <a:rPr lang="en-US" sz="4000" b="1" dirty="0"/>
              <a:t>self-sustaining system </a:t>
            </a:r>
            <a:r>
              <a:rPr lang="en-US" sz="4000" dirty="0"/>
              <a:t>that if left reasonably unfettered provides us with the signals and incentives that allow this planet to support its billions of inhabitants</a:t>
            </a:r>
            <a:endParaRPr lang="en-US" sz="400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3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</a:blip>
          <a:srcRect/>
          <a:stretch>
            <a:fillRect t="-2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5272" y="142856"/>
            <a:ext cx="86106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black"/>
                </a:solidFill>
              </a:rPr>
              <a:t>Four Laws of the Econosphere</a:t>
            </a:r>
          </a:p>
          <a:p>
            <a:pPr algn="ctr"/>
            <a:endParaRPr lang="en-US" sz="3200" b="1" dirty="0" smtClean="0">
              <a:solidFill>
                <a:prstClr val="black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</a:rPr>
              <a:t>Law </a:t>
            </a:r>
            <a:r>
              <a:rPr lang="en-US" sz="2800" b="1" dirty="0">
                <a:solidFill>
                  <a:prstClr val="black"/>
                </a:solidFill>
              </a:rPr>
              <a:t>of Growth</a:t>
            </a:r>
            <a:r>
              <a:rPr lang="en-US" sz="2800" dirty="0">
                <a:solidFill>
                  <a:prstClr val="black"/>
                </a:solidFill>
              </a:rPr>
              <a:t> - Each new person brings additional new wealth to the world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marL="457200" indent="-457200">
              <a:buFontTx/>
              <a:buAutoNum type="arabicPeriod"/>
            </a:pPr>
            <a:endParaRPr lang="en-US" sz="2800" dirty="0">
              <a:solidFill>
                <a:srgbClr val="1F497D">
                  <a:lumMod val="75000"/>
                </a:srgbClr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</a:rPr>
              <a:t>Law </a:t>
            </a:r>
            <a:r>
              <a:rPr lang="en-US" sz="2800" b="1" dirty="0">
                <a:solidFill>
                  <a:prstClr val="black"/>
                </a:solidFill>
              </a:rPr>
              <a:t>of Information</a:t>
            </a:r>
            <a:r>
              <a:rPr lang="en-US" sz="2800" dirty="0">
                <a:solidFill>
                  <a:prstClr val="black"/>
                </a:solidFill>
              </a:rPr>
              <a:t> – No matter the problem, better information is always part of the solution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marL="457200" indent="-457200">
              <a:buFontTx/>
              <a:buAutoNum type="arabicPeriod"/>
            </a:pPr>
            <a:endParaRPr lang="en-US" sz="2800" b="1" dirty="0" smtClean="0">
              <a:solidFill>
                <a:prstClr val="black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</a:rPr>
              <a:t>Law </a:t>
            </a:r>
            <a:r>
              <a:rPr lang="en-US" sz="2800" b="1" dirty="0">
                <a:solidFill>
                  <a:prstClr val="black"/>
                </a:solidFill>
              </a:rPr>
              <a:t>of Sustainability</a:t>
            </a:r>
            <a:r>
              <a:rPr lang="en-US" sz="2800" dirty="0">
                <a:solidFill>
                  <a:prstClr val="black"/>
                </a:solidFill>
              </a:rPr>
              <a:t> – Bounty comes from people and nothing else. The animating force of the Econosphere is humanity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marL="457200" indent="-457200">
              <a:buFontTx/>
              <a:buAutoNum type="arabicPeriod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</a:rPr>
              <a:t>Law </a:t>
            </a:r>
            <a:r>
              <a:rPr lang="en-US" sz="2800" b="1" dirty="0">
                <a:solidFill>
                  <a:prstClr val="black"/>
                </a:solidFill>
              </a:rPr>
              <a:t>of Plenty</a:t>
            </a:r>
            <a:r>
              <a:rPr lang="en-US" sz="2800" dirty="0">
                <a:solidFill>
                  <a:prstClr val="black"/>
                </a:solidFill>
              </a:rPr>
              <a:t> – The Econosphere never takes from one to give to another.</a:t>
            </a:r>
          </a:p>
          <a:p>
            <a:pPr marL="457200" indent="-457200">
              <a:buFontTx/>
              <a:buAutoNum type="arabicPeriod"/>
            </a:pPr>
            <a:endParaRPr lang="en-US" sz="240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0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</a:blip>
          <a:srcRect/>
          <a:stretch>
            <a:fillRect t="-2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062308"/>
            <a:ext cx="8534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black"/>
                </a:solidFill>
              </a:rPr>
              <a:t>How Do We Evaluate New Public Policy?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 smtClean="0">
              <a:solidFill>
                <a:prstClr val="black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/>
              <a:t>Does it improve information?  Hopefully it doesn’t make it worse!</a:t>
            </a:r>
          </a:p>
          <a:p>
            <a:pPr marL="514350" indent="-514350">
              <a:buClr>
                <a:schemeClr val="bg2"/>
              </a:buClr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/>
              <a:t>Does it help our chief raw material, the human lifespan, to be as efficient and productive as possible? </a:t>
            </a:r>
          </a:p>
          <a:p>
            <a:pPr marL="514350" indent="-514350">
              <a:buClr>
                <a:schemeClr val="bg2"/>
              </a:buClr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/>
              <a:t>Does it preserve and sustain our social environment?  It should not diminish the </a:t>
            </a:r>
            <a:r>
              <a:rPr lang="en-US" sz="2800" dirty="0" smtClean="0"/>
              <a:t>Econosphere’s </a:t>
            </a:r>
            <a:r>
              <a:rPr lang="en-US" sz="2800" dirty="0"/>
              <a:t>ability to oversee the allocation of scarce resources.</a:t>
            </a:r>
          </a:p>
          <a:p>
            <a:endParaRPr lang="en-US" sz="240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9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330"/>
            <a:ext cx="9021537" cy="778555"/>
          </a:xfrm>
        </p:spPr>
        <p:txBody>
          <a:bodyPr>
            <a:noAutofit/>
          </a:bodyPr>
          <a:lstStyle/>
          <a:p>
            <a:r>
              <a:rPr lang="en-US" sz="3000" dirty="0" smtClean="0"/>
              <a:t>The Good and the Bad of the Global Economy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" t="26648" r="24488" b="5769"/>
          <a:stretch/>
        </p:blipFill>
        <p:spPr bwMode="auto">
          <a:xfrm>
            <a:off x="0" y="1195391"/>
            <a:ext cx="9144000" cy="4903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195391"/>
            <a:ext cx="838200" cy="3200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1733" y="72238"/>
            <a:ext cx="8229600" cy="62531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This Expansion is Increasingly Prolific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60" y="686571"/>
            <a:ext cx="7740140" cy="579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56" y="0"/>
            <a:ext cx="9144000" cy="6858000"/>
          </a:xfrm>
          <a:prstGeom prst="rect">
            <a:avLst/>
          </a:prstGeom>
          <a:solidFill>
            <a:srgbClr val="1323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08" y="411677"/>
            <a:ext cx="8229600" cy="769441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Year Ahead Key Indicators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04800" y="2167116"/>
            <a:ext cx="8501808" cy="25237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Inflation: Going Up</a:t>
            </a:r>
          </a:p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Personal Income:  Up, As Well</a:t>
            </a:r>
          </a:p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Business Conditions:  Reasons to Be Hopeful</a:t>
            </a:r>
          </a:p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Demographics/For Sale Housing: Less Helpful</a:t>
            </a:r>
          </a:p>
        </p:txBody>
      </p:sp>
    </p:spTree>
    <p:extLst>
      <p:ext uri="{BB962C8B-B14F-4D97-AF65-F5344CB8AC3E}">
        <p14:creationId xmlns:p14="http://schemas.microsoft.com/office/powerpoint/2010/main" val="12809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0628"/>
            <a:ext cx="9021537" cy="64807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Income = ƒ(Jobs, Productivity, Inflation)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857" y="728699"/>
            <a:ext cx="7009116" cy="52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3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63" y="82931"/>
            <a:ext cx="9021537" cy="77855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Lack of Productivity &amp; Inflation Held Income Down In the Aggregate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944724"/>
            <a:ext cx="6754510" cy="50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349</Words>
  <Application>Microsoft Office PowerPoint</Application>
  <PresentationFormat>On-screen Show (4:3)</PresentationFormat>
  <Paragraphs>37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The Good and the Bad of the Global Economy</vt:lpstr>
      <vt:lpstr>This Expansion is Increasingly Prolific</vt:lpstr>
      <vt:lpstr>Year Ahead Key Indicators</vt:lpstr>
      <vt:lpstr>Income = ƒ(Jobs, Productivity, Inflation)</vt:lpstr>
      <vt:lpstr>Lack of Productivity &amp; Inflation Held Income Down In the Aggregate</vt:lpstr>
      <vt:lpstr>Higher Inflation Is Already Baked In</vt:lpstr>
      <vt:lpstr>Has the Labor Market Ever Been Tighter?</vt:lpstr>
      <vt:lpstr>Wage Situation Is More Upbeat than the Aggregate Estimates Suggest</vt:lpstr>
      <vt:lpstr>Business Conditions Suggest Continued Expansion</vt:lpstr>
      <vt:lpstr>Political Risk?  Administration Priorities Appear Aligned With Business Concerns</vt:lpstr>
      <vt:lpstr>The Average Millennial Is over 30 years old; Boomers Are Heading Into Retirement</vt:lpstr>
      <vt:lpstr>New Homes Lag, But the Existing Home Market Is In Good Shape</vt:lpstr>
      <vt:lpstr>Does the UK Need the EU, or Does the EU Need the UK?</vt:lpstr>
      <vt:lpstr>Does the UK Need the EU, or Does the EU Need the UK?</vt:lpstr>
      <vt:lpstr>PowerPoint Presentation</vt:lpstr>
    </vt:vector>
  </TitlesOfParts>
  <Company>AvalonBay Communities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cthomas</dc:creator>
  <cp:lastModifiedBy>Heidi Gauthier</cp:lastModifiedBy>
  <cp:revision>35</cp:revision>
  <dcterms:created xsi:type="dcterms:W3CDTF">2012-04-15T00:26:23Z</dcterms:created>
  <dcterms:modified xsi:type="dcterms:W3CDTF">2017-02-27T00:34:02Z</dcterms:modified>
</cp:coreProperties>
</file>