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pos="68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6536"/>
    <a:srgbClr val="3B2314"/>
    <a:srgbClr val="61A644"/>
    <a:srgbClr val="FFFFFF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5" autoAdjust="0"/>
    <p:restoredTop sz="73824" autoAdjust="0"/>
  </p:normalViewPr>
  <p:slideViewPr>
    <p:cSldViewPr snapToGrid="0">
      <p:cViewPr varScale="1">
        <p:scale>
          <a:sx n="79" d="100"/>
          <a:sy n="79" d="100"/>
        </p:scale>
        <p:origin x="1720" y="200"/>
      </p:cViewPr>
      <p:guideLst>
        <p:guide orient="horz" pos="2560"/>
        <p:guide pos="6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AE1F6-948B-4F44-B96C-CE68845A5993}" type="datetimeFigureOut">
              <a:rPr lang="en-US" smtClean="0"/>
              <a:t>3/19/17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94AD6-DEE9-4CF4-8FCB-850274047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9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DDT (dichlorodiphenyltrichloroethane) Ban:</a:t>
            </a:r>
          </a:p>
          <a:p>
            <a:pPr marL="171450" indent="-171450">
              <a:buFontTx/>
              <a:buChar char="-"/>
            </a:pPr>
            <a:r>
              <a:rPr lang="en-US" dirty="0"/>
              <a:t>DDT is an organochlorine insecticide that was first synthesized in 1874</a:t>
            </a:r>
          </a:p>
          <a:p>
            <a:pPr marL="171450" indent="-171450">
              <a:buFontTx/>
              <a:buChar char="-"/>
            </a:pPr>
            <a:r>
              <a:rPr lang="en-US" dirty="0"/>
              <a:t>DDT was a commonly-used pesticide for insect control in the United States until it was canceled in 1972 by the United States Environmental Protection Agency (EPA). </a:t>
            </a:r>
          </a:p>
          <a:p>
            <a:pPr marL="171450" indent="-171450">
              <a:buFontTx/>
              <a:buChar char="-"/>
            </a:pPr>
            <a:r>
              <a:rPr lang="en-US" dirty="0"/>
              <a:t>DDT was canceled because it persists in the environment, accumulates in fatty tissues, and can cause adverse health effects on wildlife </a:t>
            </a:r>
          </a:p>
          <a:p>
            <a:pPr marL="171450" indent="-171450">
              <a:buFontTx/>
              <a:buChar char="-"/>
            </a:pPr>
            <a:r>
              <a:rPr lang="en-US" dirty="0"/>
              <a:t>DDT affects the nervous system by interfering with normal nerve impulses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People exposed to DDT while working with the chemical or by accidental exposure report a prickling sensation of the mouth, nausea, dizziness, confusion, headache, lethargy, incoordination, vomiting, fatigue, and tremors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One of the breakdown products of DDT, DDE3 , causes thinning of eggshells in birds and embryo deaths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47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4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2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Unstable supply</a:t>
            </a:r>
          </a:p>
          <a:p>
            <a:r>
              <a:rPr lang="en-US" dirty="0"/>
              <a:t>Unsustainable supply chain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6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Chlorpropham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–US MRL (maximum residue level) 30 ppm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–2009 USDA Pesticide Data Annual Summary: CIPC found in 80% (596/744) of samples and residue levels of 0.01 to 23 ppm. </a:t>
            </a:r>
            <a:r>
              <a:rPr lang="en-US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 detection 2.5 ppm.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below 30 ppm.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–Industry commissions sampling for residues.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–Industry looking for means to reduce rates and residues, utilize alternative chemistries.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–Applaud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•Potato Industry CIPC Stewardship Group – “Be CIPC Compliant”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Dimethylnaphthalene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(DMN)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–No residue issue; exempt from tolerance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–Thermally applied alone or with CIPC program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–Aerosol canisters for shipping containers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–Thermal application to seed (30 days before planting)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27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7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7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local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AD6-DEE9-4CF4-8FCB-850274047B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2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7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2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2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2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9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7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FAF25-12B8-4780-AC06-7458025BE6E4}" type="datetimeFigureOut">
              <a:rPr lang="en-US" smtClean="0"/>
              <a:t>3/19/17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2885-D903-470C-A598-3AAB41518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8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thamBook"/>
                <a:cs typeface="GothamBook"/>
              </a:defRPr>
            </a:lvl1pPr>
          </a:lstStyle>
          <a:p>
            <a:fld id="{955FAF25-12B8-4780-AC06-7458025BE6E4}" type="datetimeFigureOut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thamBook"/>
                <a:cs typeface="GothamBoo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othamBook"/>
                <a:cs typeface="GothamBook"/>
              </a:defRPr>
            </a:lvl1pPr>
          </a:lstStyle>
          <a:p>
            <a:fld id="{CCFA2885-D903-470C-A598-3AAB41518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5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Medium"/>
          <a:ea typeface="+mj-ea"/>
          <a:cs typeface="GothamMedium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Book"/>
          <a:ea typeface="+mn-ea"/>
          <a:cs typeface="GothamBook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Book"/>
          <a:ea typeface="+mn-ea"/>
          <a:cs typeface="GothamBook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Book"/>
          <a:ea typeface="+mn-ea"/>
          <a:cs typeface="GothamBook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Book"/>
          <a:ea typeface="+mn-ea"/>
          <a:cs typeface="GothamBook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Book"/>
          <a:ea typeface="+mn-ea"/>
          <a:cs typeface="GothamBook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png"/><Relationship Id="rId1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393" y="1079073"/>
            <a:ext cx="10431214" cy="23876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61A644"/>
                </a:solidFill>
                <a:latin typeface="GothamMedium"/>
                <a:cs typeface="GothamMedium"/>
              </a:rPr>
              <a:t>A “GREEN” SUBSAHARAN-AFRICA – STRATEGIES FOR SAFER, FRESHER, AND SUSTAINABLE FOOD SUPPLY</a:t>
            </a:r>
            <a:endParaRPr lang="en-US" sz="4400" dirty="0">
              <a:solidFill>
                <a:srgbClr val="61A644"/>
              </a:solidFill>
              <a:latin typeface="GothamMedium"/>
              <a:cs typeface="Gotham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4660"/>
            <a:ext cx="9144000" cy="1029720"/>
          </a:xfrm>
        </p:spPr>
        <p:txBody>
          <a:bodyPr/>
          <a:lstStyle/>
          <a:p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Evans </a:t>
            </a:r>
            <a:r>
              <a:rPr lang="en-US" dirty="0" err="1">
                <a:solidFill>
                  <a:srgbClr val="9B6536"/>
                </a:solidFill>
                <a:latin typeface="GothamBook"/>
                <a:cs typeface="GothamBook"/>
              </a:rPr>
              <a:t>Baiya</a:t>
            </a:r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 PhD</a:t>
            </a:r>
          </a:p>
          <a:p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March-01,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8696" y="6266234"/>
            <a:ext cx="6609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B6536"/>
                </a:solidFill>
                <a:latin typeface="GothamBook"/>
                <a:cs typeface="GothamBook"/>
              </a:rPr>
              <a:t>2017 Spring Meeting &amp; International Symposium, Reno NV USA</a:t>
            </a:r>
          </a:p>
        </p:txBody>
      </p:sp>
      <p:pic>
        <p:nvPicPr>
          <p:cNvPr id="1026" name="Picture 2" descr="Biopesticide Industry Allia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03"/>
          <a:stretch/>
        </p:blipFill>
        <p:spPr bwMode="auto">
          <a:xfrm>
            <a:off x="2817780" y="6231944"/>
            <a:ext cx="762002" cy="39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97668" y="5807413"/>
            <a:ext cx="10836613" cy="19455"/>
          </a:xfrm>
          <a:prstGeom prst="line">
            <a:avLst/>
          </a:prstGeom>
          <a:ln>
            <a:solidFill>
              <a:srgbClr val="9B65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96526" y="6254804"/>
            <a:ext cx="1389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B6536"/>
                </a:solidFill>
                <a:latin typeface="GothamBook"/>
                <a:cs typeface="GothamBook"/>
              </a:rPr>
              <a:t>KEYNOTE - </a:t>
            </a:r>
          </a:p>
        </p:txBody>
      </p:sp>
    </p:spTree>
    <p:extLst>
      <p:ext uri="{BB962C8B-B14F-4D97-AF65-F5344CB8AC3E}">
        <p14:creationId xmlns:p14="http://schemas.microsoft.com/office/powerpoint/2010/main" val="10151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777215" cy="6858000"/>
          </a:xfrm>
          <a:prstGeom prst="rect">
            <a:avLst/>
          </a:prstGeom>
          <a:solidFill>
            <a:srgbClr val="61A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88" y="2977011"/>
            <a:ext cx="4286503" cy="10064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Chemical Considerations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152464" y="3493327"/>
            <a:ext cx="6764268" cy="11533"/>
          </a:xfrm>
          <a:prstGeom prst="line">
            <a:avLst/>
          </a:prstGeom>
          <a:ln w="76200">
            <a:solidFill>
              <a:srgbClr val="61A64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88158" y="957723"/>
            <a:ext cx="43961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Safe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Affordable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Sustainable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Retains freshness of potatoes (</a:t>
            </a:r>
            <a:r>
              <a:rPr lang="en-US" dirty="0" err="1">
                <a:solidFill>
                  <a:srgbClr val="9B6536"/>
                </a:solidFill>
                <a:latin typeface="GothamBook"/>
                <a:cs typeface="GothamBook"/>
              </a:rPr>
              <a:t>wt</a:t>
            </a:r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9B6536"/>
                </a:solidFill>
                <a:latin typeface="GothamBook"/>
                <a:cs typeface="GothamBook"/>
              </a:rPr>
              <a:t>No known environmental impact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90902" y="1512235"/>
            <a:ext cx="124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B6536"/>
                </a:solidFill>
                <a:latin typeface="Gotham-Bold"/>
                <a:cs typeface="Gotham-Bold"/>
              </a:rPr>
              <a:t>MUST BE</a:t>
            </a:r>
          </a:p>
        </p:txBody>
      </p:sp>
      <p:sp>
        <p:nvSpPr>
          <p:cNvPr id="17" name="Left Brace 16"/>
          <p:cNvSpPr/>
          <p:nvPr/>
        </p:nvSpPr>
        <p:spPr>
          <a:xfrm>
            <a:off x="6794423" y="879778"/>
            <a:ext cx="583660" cy="1634247"/>
          </a:xfrm>
          <a:prstGeom prst="leftBrace">
            <a:avLst/>
          </a:prstGeom>
          <a:ln w="28575" cmpd="sng">
            <a:solidFill>
              <a:srgbClr val="3B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020712" y="4215435"/>
            <a:ext cx="6799646" cy="1634247"/>
            <a:chOff x="1730064" y="4215435"/>
            <a:chExt cx="6799646" cy="1634247"/>
          </a:xfrm>
        </p:grpSpPr>
        <p:sp>
          <p:nvSpPr>
            <p:cNvPr id="18" name="TextBox 17"/>
            <p:cNvSpPr txBox="1"/>
            <p:nvPr/>
          </p:nvSpPr>
          <p:spPr>
            <a:xfrm>
              <a:off x="1730064" y="4918910"/>
              <a:ext cx="1701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B6536"/>
                  </a:solidFill>
                  <a:latin typeface="Gotham-Bold"/>
                  <a:cs typeface="Gotham-Bold"/>
                </a:rPr>
                <a:t>APPLICABLE</a:t>
              </a:r>
            </a:p>
            <a:p>
              <a:pPr algn="ctr"/>
              <a:r>
                <a:rPr lang="en-US" dirty="0">
                  <a:solidFill>
                    <a:srgbClr val="9B6536"/>
                  </a:solidFill>
                  <a:latin typeface="Gotham-Bold"/>
                  <a:cs typeface="Gotham-Bold"/>
                </a:rPr>
                <a:t>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55239" y="4289588"/>
              <a:ext cx="42744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rgbClr val="9B6536"/>
                  </a:solidFill>
                  <a:latin typeface="GothamBook"/>
                  <a:cs typeface="GothamBook"/>
                </a:rPr>
                <a:t>Consumer ready produce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rgbClr val="9B6536"/>
                  </a:solidFill>
                  <a:latin typeface="GothamBook"/>
                  <a:cs typeface="GothamBook"/>
                </a:rPr>
                <a:t>Seed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rgbClr val="9B6536"/>
                  </a:solidFill>
                  <a:latin typeface="GothamBook"/>
                  <a:cs typeface="GothamBook"/>
                </a:rPr>
                <a:t>Sustained dormancy (pre/post sprout)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rgbClr val="9B6536"/>
                  </a:solidFill>
                  <a:latin typeface="GothamBook"/>
                  <a:cs typeface="GothamBook"/>
                </a:rPr>
                <a:t>Sprouting can be controlled</a:t>
              </a:r>
            </a:p>
          </p:txBody>
        </p:sp>
        <p:sp>
          <p:nvSpPr>
            <p:cNvPr id="20" name="Left Brace 19"/>
            <p:cNvSpPr/>
            <p:nvPr/>
          </p:nvSpPr>
          <p:spPr>
            <a:xfrm>
              <a:off x="3561504" y="4215435"/>
              <a:ext cx="583660" cy="1634247"/>
            </a:xfrm>
            <a:prstGeom prst="leftBrace">
              <a:avLst/>
            </a:prstGeom>
            <a:ln w="28575" cmpd="sng">
              <a:solidFill>
                <a:srgbClr val="3B2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81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47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4880" y="6413798"/>
            <a:ext cx="968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Nora Olsen, </a:t>
            </a:r>
            <a:r>
              <a:rPr lang="en-US" i="1" dirty="0">
                <a:solidFill>
                  <a:schemeClr val="bg1"/>
                </a:solidFill>
              </a:rPr>
              <a:t>Sprout Suppression – A Technical Viewpoint</a:t>
            </a:r>
            <a:r>
              <a:rPr lang="en-US" dirty="0">
                <a:solidFill>
                  <a:schemeClr val="bg1"/>
                </a:solidFill>
              </a:rPr>
              <a:t>, University of Idaho - Sprout Suppression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911374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GothamMedium"/>
                <a:cs typeface="GothamMedium"/>
              </a:rPr>
              <a:t>Impact of CIPC</a:t>
            </a:r>
          </a:p>
        </p:txBody>
      </p:sp>
    </p:spTree>
    <p:extLst>
      <p:ext uri="{BB962C8B-B14F-4D97-AF65-F5344CB8AC3E}">
        <p14:creationId xmlns:p14="http://schemas.microsoft.com/office/powerpoint/2010/main" val="7604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520993"/>
            <a:ext cx="12192000" cy="3337006"/>
          </a:xfrm>
          <a:prstGeom prst="rect">
            <a:avLst/>
          </a:prstGeom>
          <a:solidFill>
            <a:srgbClr val="61A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3699731" y="304775"/>
            <a:ext cx="457356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dirty="0">
                <a:solidFill>
                  <a:srgbClr val="61A644"/>
                </a:solidFill>
                <a:latin typeface="Gotham-Bold"/>
                <a:cs typeface="Gotham-Bold"/>
              </a:rPr>
              <a:t>CIPC</a:t>
            </a:r>
          </a:p>
          <a:p>
            <a:pPr algn="ctr"/>
            <a:r>
              <a:rPr lang="en-US" sz="3200" dirty="0" err="1">
                <a:solidFill>
                  <a:srgbClr val="61A644"/>
                </a:solidFill>
                <a:latin typeface="Gotham-Bold"/>
                <a:cs typeface="Gotham-Bold"/>
              </a:rPr>
              <a:t>Chlorpropham</a:t>
            </a:r>
            <a:endParaRPr lang="en-US" sz="3200" dirty="0">
              <a:solidFill>
                <a:srgbClr val="61A644"/>
              </a:solidFill>
              <a:latin typeface="Gotham-Bold"/>
              <a:cs typeface="Gotham-Bol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96903" y="379379"/>
            <a:ext cx="3044180" cy="2633829"/>
            <a:chOff x="5307719" y="4252283"/>
            <a:chExt cx="2328495" cy="1853129"/>
          </a:xfrm>
        </p:grpSpPr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5307719" y="4252283"/>
              <a:ext cx="2328495" cy="1853129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 flipV="1">
              <a:off x="5389124" y="4305281"/>
              <a:ext cx="2247090" cy="1800131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019507" y="4286153"/>
            <a:ext cx="6680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Gotham-Bold"/>
                <a:cs typeface="Gotham-Bold"/>
              </a:rPr>
              <a:t>Bio-Pesticides</a:t>
            </a:r>
            <a:endParaRPr lang="en-US" sz="1600" dirty="0">
              <a:solidFill>
                <a:schemeClr val="bg1"/>
              </a:solidFill>
              <a:latin typeface="Gotham-Bold"/>
              <a:cs typeface="Gotham-Bold"/>
            </a:endParaRPr>
          </a:p>
        </p:txBody>
      </p:sp>
    </p:spTree>
    <p:extLst>
      <p:ext uri="{BB962C8B-B14F-4D97-AF65-F5344CB8AC3E}">
        <p14:creationId xmlns:p14="http://schemas.microsoft.com/office/powerpoint/2010/main" val="186562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28674752_64ccb1e68b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57460"/>
            <a:ext cx="12192000" cy="394308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186" y="1789425"/>
            <a:ext cx="3729628" cy="2285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951" y="4536254"/>
            <a:ext cx="1136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B2314"/>
                </a:solidFill>
                <a:latin typeface="GothamMedium"/>
                <a:cs typeface="GothamMedium"/>
              </a:rPr>
              <a:t>Bio-pesticides will enable the growth of safe and sustainable agriculture</a:t>
            </a:r>
          </a:p>
        </p:txBody>
      </p:sp>
    </p:spTree>
    <p:extLst>
      <p:ext uri="{BB962C8B-B14F-4D97-AF65-F5344CB8AC3E}">
        <p14:creationId xmlns:p14="http://schemas.microsoft.com/office/powerpoint/2010/main" val="5005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659757" cy="1428600"/>
          </a:xfrm>
          <a:prstGeom prst="rect">
            <a:avLst/>
          </a:prstGeom>
          <a:solidFill>
            <a:srgbClr val="61A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334" y="235256"/>
            <a:ext cx="9857516" cy="9772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1A644"/>
                </a:solidFill>
              </a:rPr>
              <a:t>Results of </a:t>
            </a:r>
            <a:r>
              <a:rPr lang="en-US" dirty="0">
                <a:solidFill>
                  <a:srgbClr val="9B6536"/>
                </a:solidFill>
              </a:rPr>
              <a:t>BP</a:t>
            </a:r>
            <a:r>
              <a:rPr lang="en-US" dirty="0">
                <a:solidFill>
                  <a:srgbClr val="3B2314"/>
                </a:solidFill>
              </a:rPr>
              <a:t> </a:t>
            </a:r>
            <a:r>
              <a:rPr lang="en-US" dirty="0">
                <a:solidFill>
                  <a:srgbClr val="61A644"/>
                </a:solidFill>
              </a:rPr>
              <a:t>on Local Potatoes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046"/>
            <a:ext cx="6263780" cy="5481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915" y="1417366"/>
            <a:ext cx="5957086" cy="5461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829" y="5778700"/>
            <a:ext cx="3839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Medium"/>
                <a:cs typeface="GothamMedium"/>
              </a:rPr>
              <a:t>UNTREATED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2635" y="5818727"/>
            <a:ext cx="2967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Medium"/>
                <a:cs typeface="GothamMedium"/>
              </a:rPr>
              <a:t>TREATED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5698" y="243352"/>
            <a:ext cx="1233138" cy="97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Medium"/>
                <a:ea typeface="+mj-ea"/>
                <a:cs typeface="GothamMedium"/>
              </a:defRPr>
            </a:lvl1pPr>
          </a:lstStyle>
          <a:p>
            <a:pPr algn="ctr"/>
            <a:r>
              <a:rPr lang="en-US" sz="2000" dirty="0">
                <a:solidFill>
                  <a:srgbClr val="FFFFFF"/>
                </a:solidFill>
              </a:rPr>
              <a:t>Variety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395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918"/>
            <a:ext cx="6292645" cy="5444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16371"/>
          <a:stretch/>
        </p:blipFill>
        <p:spPr>
          <a:xfrm rot="5400000">
            <a:off x="6503392" y="1169396"/>
            <a:ext cx="5436508" cy="59407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659757" cy="1428600"/>
          </a:xfrm>
          <a:prstGeom prst="rect">
            <a:avLst/>
          </a:prstGeom>
          <a:solidFill>
            <a:srgbClr val="61A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334" y="235256"/>
            <a:ext cx="9857516" cy="9772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1A644"/>
                </a:solidFill>
              </a:rPr>
              <a:t>Results of </a:t>
            </a:r>
            <a:r>
              <a:rPr lang="en-US" dirty="0">
                <a:solidFill>
                  <a:srgbClr val="9B6536"/>
                </a:solidFill>
              </a:rPr>
              <a:t>BP</a:t>
            </a:r>
            <a:r>
              <a:rPr lang="en-US" dirty="0">
                <a:solidFill>
                  <a:srgbClr val="3B2314"/>
                </a:solidFill>
              </a:rPr>
              <a:t> </a:t>
            </a:r>
            <a:r>
              <a:rPr lang="en-US" dirty="0">
                <a:solidFill>
                  <a:srgbClr val="61A644"/>
                </a:solidFill>
              </a:rPr>
              <a:t>on Local Potatoes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1829" y="5778700"/>
            <a:ext cx="3839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Medium"/>
                <a:cs typeface="GothamMedium"/>
              </a:rPr>
              <a:t>UNTREATED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2635" y="5818727"/>
            <a:ext cx="2967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Medium"/>
                <a:cs typeface="GothamMedium"/>
              </a:rPr>
              <a:t>TREATED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5698" y="243352"/>
            <a:ext cx="1233138" cy="977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Medium"/>
                <a:ea typeface="+mj-ea"/>
                <a:cs typeface="GothamMedium"/>
              </a:defRPr>
            </a:lvl1pPr>
          </a:lstStyle>
          <a:p>
            <a:pPr algn="ctr"/>
            <a:r>
              <a:rPr lang="en-US" sz="2000" dirty="0">
                <a:solidFill>
                  <a:srgbClr val="FFFFFF"/>
                </a:solidFill>
              </a:rPr>
              <a:t>Variety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67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8626" y="6100212"/>
            <a:ext cx="11646939" cy="42227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61A644"/>
                </a:solidFill>
              </a:rPr>
              <a:t>Future of Africa Requires Food Independence and Sustainable Agriculture</a:t>
            </a:r>
          </a:p>
        </p:txBody>
      </p:sp>
      <p:pic>
        <p:nvPicPr>
          <p:cNvPr id="10244" name="Picture 4" descr="Image result for Africa pop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12" y="214045"/>
            <a:ext cx="5524500" cy="5353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Africa pop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0" y="379209"/>
            <a:ext cx="5255290" cy="5147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1552" y="2600100"/>
            <a:ext cx="3735534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GothamMedium"/>
                <a:cs typeface="GothamMedium"/>
              </a:rPr>
              <a:t>1.216 Billion in 2016</a:t>
            </a:r>
          </a:p>
        </p:txBody>
      </p:sp>
    </p:spTree>
    <p:extLst>
      <p:ext uri="{BB962C8B-B14F-4D97-AF65-F5344CB8AC3E}">
        <p14:creationId xmlns:p14="http://schemas.microsoft.com/office/powerpoint/2010/main" val="300900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088"/>
          <a:stretch/>
        </p:blipFill>
        <p:spPr>
          <a:xfrm>
            <a:off x="5117927" y="3682584"/>
            <a:ext cx="3656726" cy="3287251"/>
          </a:xfrm>
          <a:prstGeom prst="rect">
            <a:avLst/>
          </a:prstGeom>
        </p:spPr>
      </p:pic>
      <p:pic>
        <p:nvPicPr>
          <p:cNvPr id="12312" name="Picture 2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6119"/>
            <a:ext cx="5643175" cy="2104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Potatos"/>
          <p:cNvSpPr>
            <a:spLocks noChangeAspect="1" noChangeArrowheads="1"/>
          </p:cNvSpPr>
          <p:nvPr/>
        </p:nvSpPr>
        <p:spPr bwMode="auto">
          <a:xfrm>
            <a:off x="2162175" y="795338"/>
            <a:ext cx="7867650" cy="5267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298" name="Picture 10" descr="Image result for sweet po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1531" cy="2525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 result for cassa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1916"/>
            <a:ext cx="3781360" cy="2522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Image result for mai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68" y="2447413"/>
            <a:ext cx="3500632" cy="2335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Image result for mango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6" name="Picture 18" descr="Image result for mang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32" y="0"/>
            <a:ext cx="3471767" cy="2450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33" y="4750992"/>
            <a:ext cx="3471767" cy="2168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2712" t="14247" r="10476" b="10941"/>
          <a:stretch/>
        </p:blipFill>
        <p:spPr>
          <a:xfrm>
            <a:off x="3763731" y="-1"/>
            <a:ext cx="4982468" cy="3713105"/>
          </a:xfrm>
          <a:prstGeom prst="rect">
            <a:avLst/>
          </a:prstGeom>
        </p:spPr>
      </p:pic>
      <p:pic>
        <p:nvPicPr>
          <p:cNvPr id="12308" name="Picture 20" descr="Image result for grap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51358" y="4107516"/>
            <a:ext cx="3261375" cy="2448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61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520993"/>
            <a:ext cx="12192000" cy="3337006"/>
          </a:xfrm>
          <a:prstGeom prst="rect">
            <a:avLst/>
          </a:prstGeom>
          <a:solidFill>
            <a:srgbClr val="61A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4221" y="408562"/>
            <a:ext cx="11528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61A644"/>
                </a:solidFill>
                <a:latin typeface="Gotham-Bold"/>
                <a:cs typeface="Gotham-Bold"/>
              </a:rPr>
              <a:t>Biopesticides</a:t>
            </a:r>
            <a:r>
              <a:rPr lang="en-US" sz="2800" dirty="0">
                <a:solidFill>
                  <a:srgbClr val="61A644"/>
                </a:solidFill>
                <a:latin typeface="Gotham-Bold"/>
                <a:cs typeface="Gotham-Bold"/>
              </a:rPr>
              <a:t> is what Africa needs as it develops its agriculture!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6167" y="4717923"/>
            <a:ext cx="10676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-Bold"/>
                <a:cs typeface="Gotham-Bold"/>
              </a:rPr>
              <a:t>Enable safe and sustainable food supply!!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7597" y="2330398"/>
            <a:ext cx="9801340" cy="132343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2000" dirty="0">
                <a:solidFill>
                  <a:srgbClr val="3B2314"/>
                </a:solidFill>
                <a:latin typeface="GothamBook"/>
                <a:cs typeface="GothamBook"/>
              </a:rPr>
              <a:t>Pre-planting</a:t>
            </a:r>
          </a:p>
          <a:p>
            <a:pPr algn="ctr"/>
            <a:endParaRPr lang="en-US" sz="2000" dirty="0">
              <a:solidFill>
                <a:srgbClr val="3B2314"/>
              </a:solidFill>
              <a:latin typeface="GothamBook"/>
              <a:cs typeface="GothamBook"/>
            </a:endParaRPr>
          </a:p>
          <a:p>
            <a:pPr marL="285750" indent="-285750" algn="ctr">
              <a:buFontTx/>
              <a:buChar char="-"/>
            </a:pPr>
            <a:endParaRPr lang="en-US" sz="2000" dirty="0">
              <a:solidFill>
                <a:srgbClr val="3B2314"/>
              </a:solidFill>
              <a:latin typeface="GothamBook"/>
              <a:cs typeface="GothamBook"/>
            </a:endParaRPr>
          </a:p>
          <a:p>
            <a:pPr marL="285750" indent="-285750" algn="ctr">
              <a:buFontTx/>
              <a:buChar char="-"/>
            </a:pPr>
            <a:endParaRPr lang="en-US" sz="2000" dirty="0">
              <a:solidFill>
                <a:srgbClr val="3B2314"/>
              </a:solidFill>
              <a:latin typeface="GothamBook"/>
              <a:cs typeface="GothamBook"/>
            </a:endParaRPr>
          </a:p>
          <a:p>
            <a:pPr marL="285750" indent="-285750" algn="ctr">
              <a:buFontTx/>
              <a:buChar char="-"/>
            </a:pPr>
            <a:r>
              <a:rPr lang="en-US" sz="2000" dirty="0">
                <a:solidFill>
                  <a:srgbClr val="3B2314"/>
                </a:solidFill>
                <a:latin typeface="GothamBook"/>
                <a:cs typeface="GothamBook"/>
              </a:rPr>
              <a:t>In the field</a:t>
            </a:r>
          </a:p>
          <a:p>
            <a:pPr marL="285750" indent="-285750" algn="ctr">
              <a:buFontTx/>
              <a:buChar char="-"/>
            </a:pPr>
            <a:endParaRPr lang="en-US" sz="2000" dirty="0">
              <a:solidFill>
                <a:srgbClr val="3B2314"/>
              </a:solidFill>
              <a:latin typeface="GothamBook"/>
              <a:cs typeface="GothamBook"/>
            </a:endParaRPr>
          </a:p>
          <a:p>
            <a:pPr marL="285750" indent="-285750" algn="ctr">
              <a:buFontTx/>
              <a:buChar char="-"/>
            </a:pPr>
            <a:endParaRPr lang="en-US" sz="2000" dirty="0">
              <a:solidFill>
                <a:srgbClr val="3B2314"/>
              </a:solidFill>
              <a:latin typeface="GothamBook"/>
              <a:cs typeface="GothamBook"/>
            </a:endParaRPr>
          </a:p>
          <a:p>
            <a:pPr marL="285750" indent="-285750" algn="ctr">
              <a:buFontTx/>
              <a:buChar char="-"/>
            </a:pPr>
            <a:endParaRPr lang="en-US" sz="2000" dirty="0">
              <a:solidFill>
                <a:srgbClr val="3B2314"/>
              </a:solidFill>
              <a:latin typeface="GothamBook"/>
              <a:cs typeface="GothamBook"/>
            </a:endParaRPr>
          </a:p>
          <a:p>
            <a:pPr marL="285750" indent="-285750" algn="ctr">
              <a:buFontTx/>
              <a:buChar char="-"/>
            </a:pPr>
            <a:r>
              <a:rPr lang="en-US" sz="2000" dirty="0">
                <a:solidFill>
                  <a:srgbClr val="3B2314"/>
                </a:solidFill>
                <a:latin typeface="GothamBook"/>
                <a:cs typeface="GothamBook"/>
              </a:rPr>
              <a:t>Post harvest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8325" y="1740760"/>
            <a:ext cx="87589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B6536"/>
                </a:solidFill>
                <a:latin typeface="Gotham-Bold"/>
                <a:cs typeface="Gotham-Bold"/>
              </a:rPr>
              <a:t>Bio pesticides for</a:t>
            </a:r>
          </a:p>
          <a:p>
            <a:pPr marL="285750" indent="-285750" algn="ctr">
              <a:buFontTx/>
              <a:buChar char="-"/>
            </a:pPr>
            <a:endParaRPr lang="en-US" sz="2000" dirty="0">
              <a:solidFill>
                <a:srgbClr val="9B6536"/>
              </a:solidFill>
              <a:latin typeface="Gotham-Bold"/>
              <a:cs typeface="Gotham-Bold"/>
            </a:endParaRPr>
          </a:p>
          <a:p>
            <a:pPr marL="285750" indent="-285750" algn="ctr">
              <a:buFontTx/>
              <a:buChar char="-"/>
            </a:pPr>
            <a:endParaRPr lang="en-US" sz="2000" dirty="0">
              <a:solidFill>
                <a:srgbClr val="9B6536"/>
              </a:solidFill>
              <a:latin typeface="Gotham-Bold"/>
              <a:cs typeface="Gotham-Bold"/>
            </a:endParaRPr>
          </a:p>
        </p:txBody>
      </p:sp>
    </p:spTree>
    <p:extLst>
      <p:ext uri="{BB962C8B-B14F-4D97-AF65-F5344CB8AC3E}">
        <p14:creationId xmlns:p14="http://schemas.microsoft.com/office/powerpoint/2010/main" val="34783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30" y="-116732"/>
            <a:ext cx="12229030" cy="69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819" y="577210"/>
            <a:ext cx="1044925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solidFill>
                  <a:schemeClr val="bg1"/>
                </a:solidFill>
                <a:latin typeface="Gotham-Bold"/>
                <a:cs typeface="Gotham-Bold"/>
              </a:rPr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30542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6155" y="0"/>
            <a:ext cx="6115845" cy="6858000"/>
          </a:xfrm>
          <a:prstGeom prst="rect">
            <a:avLst/>
          </a:prstGeom>
          <a:solidFill>
            <a:srgbClr val="3B23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30" t="3092" r="8017" b="2364"/>
          <a:stretch/>
        </p:blipFill>
        <p:spPr>
          <a:xfrm>
            <a:off x="7735912" y="410276"/>
            <a:ext cx="2995504" cy="6037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3" y="1991381"/>
            <a:ext cx="4778566" cy="2875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83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6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027" y="-115439"/>
            <a:ext cx="1195877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solidFill>
                  <a:schemeClr val="bg1"/>
                </a:solidFill>
                <a:latin typeface="Gotham-Bold"/>
                <a:cs typeface="Gotham-Bold"/>
              </a:rPr>
              <a:t>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64022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otham-Bold"/>
                <a:cs typeface="Gotham-Bold"/>
              </a:rPr>
              <a:t>Potato industry in Kenya</a:t>
            </a:r>
          </a:p>
        </p:txBody>
      </p:sp>
    </p:spTree>
    <p:extLst>
      <p:ext uri="{BB962C8B-B14F-4D97-AF65-F5344CB8AC3E}">
        <p14:creationId xmlns:p14="http://schemas.microsoft.com/office/powerpoint/2010/main" val="19211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696760" y="0"/>
            <a:ext cx="5495240" cy="6858000"/>
          </a:xfrm>
          <a:prstGeom prst="rect">
            <a:avLst/>
          </a:prstGeom>
          <a:solidFill>
            <a:srgbClr val="61A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02224" y="2220205"/>
            <a:ext cx="31727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otham-Bold"/>
                <a:cs typeface="Gotham-Bold"/>
              </a:rPr>
              <a:t>GROWING CONSUMPTION</a:t>
            </a:r>
          </a:p>
          <a:p>
            <a:endParaRPr lang="en-US" sz="2800" dirty="0">
              <a:solidFill>
                <a:schemeClr val="bg1"/>
              </a:solidFill>
              <a:latin typeface="Gotham-Bold"/>
              <a:cs typeface="Gotham-Bold"/>
            </a:endParaRPr>
          </a:p>
          <a:p>
            <a:endParaRPr lang="en-US" sz="2800" dirty="0">
              <a:solidFill>
                <a:schemeClr val="bg1"/>
              </a:solidFill>
              <a:latin typeface="Gotham-Bold"/>
              <a:cs typeface="Gotham-Bold"/>
            </a:endParaRPr>
          </a:p>
          <a:p>
            <a:r>
              <a:rPr lang="en-US" sz="2800" dirty="0">
                <a:solidFill>
                  <a:schemeClr val="bg1"/>
                </a:solidFill>
                <a:latin typeface="Gotham-Bold"/>
                <a:cs typeface="Gotham-Bold"/>
              </a:rPr>
              <a:t>NOT ENOUGH SUPPLY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3650" y="156554"/>
            <a:ext cx="10515600" cy="773011"/>
          </a:xfrm>
        </p:spPr>
        <p:txBody>
          <a:bodyPr/>
          <a:lstStyle/>
          <a:p>
            <a:r>
              <a:rPr lang="en-US" dirty="0">
                <a:solidFill>
                  <a:srgbClr val="61A644"/>
                </a:solidFill>
              </a:rPr>
              <a:t>Potato Industry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9156" y="1571045"/>
            <a:ext cx="7702307" cy="4927695"/>
            <a:chOff x="174724" y="1138136"/>
            <a:chExt cx="7702307" cy="4927695"/>
          </a:xfrm>
        </p:grpSpPr>
        <p:pic>
          <p:nvPicPr>
            <p:cNvPr id="5126" name="Picture 6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719" y="1138136"/>
              <a:ext cx="5196312" cy="39007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74724" y="2655281"/>
              <a:ext cx="1814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1A644"/>
                  </a:solidFill>
                  <a:latin typeface="GothamBook"/>
                  <a:cs typeface="GothamBook"/>
                </a:rPr>
                <a:t>Food Services</a:t>
              </a:r>
            </a:p>
          </p:txBody>
        </p:sp>
        <p:cxnSp>
          <p:nvCxnSpPr>
            <p:cNvPr id="8" name="Straight Arrow Connector 7"/>
            <p:cNvCxnSpPr>
              <a:cxnSpLocks/>
            </p:cNvCxnSpPr>
            <p:nvPr/>
          </p:nvCxnSpPr>
          <p:spPr>
            <a:xfrm>
              <a:off x="1643972" y="3088532"/>
              <a:ext cx="1867710" cy="879465"/>
            </a:xfrm>
            <a:prstGeom prst="straightConnector1">
              <a:avLst/>
            </a:prstGeom>
            <a:ln w="57150" cmpd="sng">
              <a:solidFill>
                <a:srgbClr val="3B231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  <a:stCxn id="16" idx="0"/>
            </p:cNvCxnSpPr>
            <p:nvPr/>
          </p:nvCxnSpPr>
          <p:spPr>
            <a:xfrm flipV="1">
              <a:off x="1987492" y="4412791"/>
              <a:ext cx="1714038" cy="1164884"/>
            </a:xfrm>
            <a:prstGeom prst="straightConnector1">
              <a:avLst/>
            </a:prstGeom>
            <a:ln w="57150" cmpd="sng">
              <a:solidFill>
                <a:srgbClr val="3B231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  <a:stCxn id="14" idx="3"/>
            </p:cNvCxnSpPr>
            <p:nvPr/>
          </p:nvCxnSpPr>
          <p:spPr>
            <a:xfrm>
              <a:off x="1899309" y="4216934"/>
              <a:ext cx="1612373" cy="0"/>
            </a:xfrm>
            <a:prstGeom prst="straightConnector1">
              <a:avLst/>
            </a:prstGeom>
            <a:ln w="57150" cmpd="sng">
              <a:solidFill>
                <a:srgbClr val="3B231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61917" y="4032268"/>
              <a:ext cx="1437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1A644"/>
                  </a:solidFill>
                  <a:latin typeface="GothamBook"/>
                  <a:cs typeface="GothamBook"/>
                </a:rPr>
                <a:t>Processors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34467" y="5577675"/>
              <a:ext cx="130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1A644"/>
                  </a:solidFill>
                  <a:latin typeface="GothamBook"/>
                  <a:cs typeface="GothamBook"/>
                </a:rPr>
                <a:t>Exporters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66806" y="5696499"/>
              <a:ext cx="1448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1A644"/>
                  </a:solidFill>
                  <a:latin typeface="GothamBook"/>
                  <a:cs typeface="GothamBook"/>
                </a:rPr>
                <a:t>Institutions</a:t>
              </a:r>
            </a:p>
          </p:txBody>
        </p:sp>
        <p:cxnSp>
          <p:nvCxnSpPr>
            <p:cNvPr id="22" name="Straight Arrow Connector 21"/>
            <p:cNvCxnSpPr>
              <a:cxnSpLocks/>
              <a:stCxn id="21" idx="0"/>
            </p:cNvCxnSpPr>
            <p:nvPr/>
          </p:nvCxnSpPr>
          <p:spPr>
            <a:xfrm flipH="1" flipV="1">
              <a:off x="3861881" y="4699359"/>
              <a:ext cx="429290" cy="997140"/>
            </a:xfrm>
            <a:prstGeom prst="straightConnector1">
              <a:avLst/>
            </a:prstGeom>
            <a:ln w="57150" cmpd="sng">
              <a:solidFill>
                <a:srgbClr val="3B231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572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430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1A644"/>
                </a:solidFill>
              </a:rPr>
              <a:t>Supply Chain</a:t>
            </a:r>
          </a:p>
        </p:txBody>
      </p:sp>
      <p:pic>
        <p:nvPicPr>
          <p:cNvPr id="3" name="Picture 2" descr="Agrimery_Graph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3" y="1399953"/>
            <a:ext cx="11095117" cy="51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1443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Medium"/>
                <a:ea typeface="+mj-ea"/>
                <a:cs typeface="GothamMedium"/>
              </a:defRPr>
            </a:lvl1pPr>
          </a:lstStyle>
          <a:p>
            <a:pPr algn="ctr"/>
            <a:r>
              <a:rPr lang="en-US" dirty="0">
                <a:solidFill>
                  <a:srgbClr val="61A644"/>
                </a:solidFill>
              </a:rPr>
              <a:t>Pricing</a:t>
            </a:r>
          </a:p>
        </p:txBody>
      </p:sp>
      <p:pic>
        <p:nvPicPr>
          <p:cNvPr id="7" name="Picture 6" descr="Agrimery_Graphs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35" y="1340139"/>
            <a:ext cx="9334330" cy="49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6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878243" cy="6858000"/>
          </a:xfrm>
          <a:prstGeom prst="rect">
            <a:avLst/>
          </a:prstGeom>
          <a:solidFill>
            <a:srgbClr val="3B2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067" y="2679985"/>
            <a:ext cx="3680332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PROBLEM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46370" y="2774664"/>
            <a:ext cx="6415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Medium"/>
                <a:ea typeface="+mj-ea"/>
                <a:cs typeface="GothamMedium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Lack of good storage of freshly-harvested produce</a:t>
            </a:r>
          </a:p>
        </p:txBody>
      </p:sp>
    </p:spTree>
    <p:extLst>
      <p:ext uri="{BB962C8B-B14F-4D97-AF65-F5344CB8AC3E}">
        <p14:creationId xmlns:p14="http://schemas.microsoft.com/office/powerpoint/2010/main" val="21435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794" y="924550"/>
            <a:ext cx="9370412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1A644"/>
                </a:solidFill>
              </a:rPr>
              <a:t>Develop holistic storage solutions for potatoes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499" y="3285913"/>
            <a:ext cx="10809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B2314"/>
                </a:solidFill>
                <a:latin typeface="GothamBook"/>
                <a:cs typeface="GothamBook"/>
              </a:rPr>
              <a:t>For subsistence farming communities and must control</a:t>
            </a:r>
          </a:p>
          <a:p>
            <a:pPr algn="ctr"/>
            <a:endParaRPr lang="en-US" sz="2800" dirty="0">
              <a:solidFill>
                <a:srgbClr val="3B2314"/>
              </a:solidFill>
              <a:latin typeface="GothamBook"/>
              <a:cs typeface="GothamBook"/>
            </a:endParaRPr>
          </a:p>
          <a:p>
            <a:pPr marL="285750" indent="-285750" algn="ctr">
              <a:buFontTx/>
              <a:buChar char="-"/>
            </a:pPr>
            <a:r>
              <a:rPr lang="en-US" sz="2800" dirty="0">
                <a:solidFill>
                  <a:srgbClr val="3B2314"/>
                </a:solidFill>
                <a:latin typeface="GothamBook"/>
                <a:cs typeface="GothamBook"/>
              </a:rPr>
              <a:t>Sprout</a:t>
            </a:r>
          </a:p>
          <a:p>
            <a:pPr marL="285750" indent="-285750" algn="ctr">
              <a:buFontTx/>
              <a:buChar char="-"/>
            </a:pPr>
            <a:r>
              <a:rPr lang="en-US" sz="2800" dirty="0">
                <a:solidFill>
                  <a:srgbClr val="3B2314"/>
                </a:solidFill>
                <a:latin typeface="GothamBook"/>
                <a:cs typeface="GothamBook"/>
              </a:rPr>
              <a:t>Disease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7835" y="678223"/>
            <a:ext cx="9776330" cy="1818216"/>
          </a:xfrm>
          <a:prstGeom prst="rect">
            <a:avLst/>
          </a:prstGeom>
          <a:noFill/>
          <a:ln w="57150" cmpd="sng">
            <a:solidFill>
              <a:srgbClr val="61A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0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480</Words>
  <Application>Microsoft Macintosh PowerPoint</Application>
  <PresentationFormat>Widescreen</PresentationFormat>
  <Paragraphs>103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Gotham-Bold</vt:lpstr>
      <vt:lpstr>GothamBook</vt:lpstr>
      <vt:lpstr>GothamMedium</vt:lpstr>
      <vt:lpstr>Arial</vt:lpstr>
      <vt:lpstr>Office Theme</vt:lpstr>
      <vt:lpstr>A “GREEN” SUBSAHARAN-AFRICA – STRATEGIES FOR SAFER, FRESHER, AND SUSTAINABLE FOOD SUPPLY</vt:lpstr>
      <vt:lpstr>PowerPoint Presentation</vt:lpstr>
      <vt:lpstr>PowerPoint Presentation</vt:lpstr>
      <vt:lpstr>PowerPoint Presentation</vt:lpstr>
      <vt:lpstr>Potato Industry</vt:lpstr>
      <vt:lpstr>Supply Chain</vt:lpstr>
      <vt:lpstr>PowerPoint Presentation</vt:lpstr>
      <vt:lpstr>PROBLEM</vt:lpstr>
      <vt:lpstr>Develop holistic storage solutions for potatoes</vt:lpstr>
      <vt:lpstr>Chemical Considerations</vt:lpstr>
      <vt:lpstr>PowerPoint Presentation</vt:lpstr>
      <vt:lpstr>PowerPoint Presentation</vt:lpstr>
      <vt:lpstr>PowerPoint Presentation</vt:lpstr>
      <vt:lpstr>Results of BP on Local Potatoes</vt:lpstr>
      <vt:lpstr>Results of BP on Local Potatoes</vt:lpstr>
      <vt:lpstr>Future of Africa Requires Food Independence and Sustainable Agriculture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“Green” Subsaharan-Africa – Strategies for Safer, Fresher, and Sustainable Food Supply</dc:title>
  <dc:creator>E B</dc:creator>
  <cp:lastModifiedBy>Keith Jones</cp:lastModifiedBy>
  <cp:revision>64</cp:revision>
  <dcterms:created xsi:type="dcterms:W3CDTF">2017-02-25T22:23:36Z</dcterms:created>
  <dcterms:modified xsi:type="dcterms:W3CDTF">2017-03-19T10:35:20Z</dcterms:modified>
</cp:coreProperties>
</file>