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6" r:id="rId2"/>
    <p:sldMasterId id="2147483794" r:id="rId3"/>
  </p:sldMasterIdLst>
  <p:notesMasterIdLst>
    <p:notesMasterId r:id="rId16"/>
  </p:notesMasterIdLst>
  <p:handoutMasterIdLst>
    <p:handoutMasterId r:id="rId17"/>
  </p:handoutMasterIdLst>
  <p:sldIdLst>
    <p:sldId id="349" r:id="rId4"/>
    <p:sldId id="357" r:id="rId5"/>
    <p:sldId id="358" r:id="rId6"/>
    <p:sldId id="360" r:id="rId7"/>
    <p:sldId id="361" r:id="rId8"/>
    <p:sldId id="329" r:id="rId9"/>
    <p:sldId id="362" r:id="rId10"/>
    <p:sldId id="363" r:id="rId11"/>
    <p:sldId id="364" r:id="rId12"/>
    <p:sldId id="365" r:id="rId13"/>
    <p:sldId id="366" r:id="rId14"/>
    <p:sldId id="320"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99"/>
    <a:srgbClr val="00CC66"/>
    <a:srgbClr val="FFFFFF"/>
    <a:srgbClr val="339966"/>
    <a:srgbClr val="0099FF"/>
    <a:srgbClr val="1260DE"/>
    <a:srgbClr val="FF0000"/>
    <a:srgbClr val="036936"/>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0198" autoAdjust="0"/>
  </p:normalViewPr>
  <p:slideViewPr>
    <p:cSldViewPr snapToGrid="0" snapToObjects="1">
      <p:cViewPr>
        <p:scale>
          <a:sx n="70" d="100"/>
          <a:sy n="70" d="100"/>
        </p:scale>
        <p:origin x="-1980"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1" d="100"/>
          <a:sy n="71" d="100"/>
        </p:scale>
        <p:origin x="-27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EEDA795-6AE2-452D-9B4B-D30229D83DB6}" type="datetimeFigureOut">
              <a:rPr lang="en-US" altLang="en-US"/>
              <a:pPr/>
              <a:t>2/24/2017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DD382F0-D177-49A1-A043-E22F9713514B}" type="slidenum">
              <a:rPr lang="en-US" altLang="en-US"/>
              <a:pPr/>
              <a:t>‹#›</a:t>
            </a:fld>
            <a:endParaRPr lang="en-US" altLang="en-US"/>
          </a:p>
        </p:txBody>
      </p:sp>
    </p:spTree>
    <p:extLst>
      <p:ext uri="{BB962C8B-B14F-4D97-AF65-F5344CB8AC3E}">
        <p14:creationId xmlns:p14="http://schemas.microsoft.com/office/powerpoint/2010/main" val="3997738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AA88143-52D0-48BE-87C1-335AAC723E83}" type="datetimeFigureOut">
              <a:rPr lang="en-US" altLang="en-US"/>
              <a:pPr/>
              <a:t>2/24/2017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90358D1-DA32-4D83-B206-A6DFC2DA4944}" type="slidenum">
              <a:rPr lang="en-US" altLang="en-US"/>
              <a:pPr/>
              <a:t>‹#›</a:t>
            </a:fld>
            <a:endParaRPr lang="en-US" altLang="en-US"/>
          </a:p>
        </p:txBody>
      </p:sp>
    </p:spTree>
    <p:extLst>
      <p:ext uri="{BB962C8B-B14F-4D97-AF65-F5344CB8AC3E}">
        <p14:creationId xmlns:p14="http://schemas.microsoft.com/office/powerpoint/2010/main" val="418743024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sz="1050" dirty="0" smtClean="0"/>
              <a:t>Public</a:t>
            </a:r>
            <a:r>
              <a:rPr lang="en-US" sz="1050" baseline="0" dirty="0" smtClean="0"/>
              <a:t> Health may mean different things to different people, but essentially</a:t>
            </a:r>
          </a:p>
          <a:p>
            <a:endParaRPr lang="en-US" sz="1050" baseline="0" dirty="0" smtClean="0"/>
          </a:p>
          <a:p>
            <a:r>
              <a:rPr lang="en-US" sz="1600" dirty="0" smtClean="0"/>
              <a:t>Public Health programs designed to protect and improve the health of a community or </a:t>
            </a:r>
            <a:r>
              <a:rPr lang="en-US" sz="1600" i="1" dirty="0" smtClean="0"/>
              <a:t>population</a:t>
            </a:r>
          </a:p>
          <a:p>
            <a:endParaRPr lang="en-US" sz="1600" dirty="0" smtClean="0"/>
          </a:p>
          <a:p>
            <a:r>
              <a:rPr lang="en-US" sz="1600" dirty="0" smtClean="0"/>
              <a:t>Clinical Medicine focuses on interventions that improve the health of  </a:t>
            </a:r>
            <a:r>
              <a:rPr lang="en-US" sz="1600" i="1" dirty="0" smtClean="0"/>
              <a:t>individuals</a:t>
            </a:r>
          </a:p>
          <a:p>
            <a:pPr marL="177800" lvl="1" indent="0">
              <a:buNone/>
            </a:pPr>
            <a:endParaRPr lang="en-US" sz="1600" i="1" dirty="0" smtClean="0"/>
          </a:p>
          <a:p>
            <a:r>
              <a:rPr lang="en-US" sz="1600" dirty="0" smtClean="0"/>
              <a:t>Public Health initiatives account for an estimated 85% of the increase in life expectancy experienced in the 20</a:t>
            </a:r>
            <a:r>
              <a:rPr lang="en-US" sz="1600" baseline="30000" dirty="0" smtClean="0"/>
              <a:t>th</a:t>
            </a:r>
            <a:r>
              <a:rPr lang="en-US" sz="1600" dirty="0" smtClean="0"/>
              <a:t> Century</a:t>
            </a:r>
          </a:p>
          <a:p>
            <a:endParaRPr lang="en-US" sz="1600" dirty="0" smtClean="0"/>
          </a:p>
          <a:p>
            <a:r>
              <a:rPr lang="en-US" sz="1600" dirty="0" smtClean="0"/>
              <a:t>Ke</a:t>
            </a:r>
            <a:r>
              <a:rPr lang="en-US" sz="1600" baseline="0" dirty="0" smtClean="0"/>
              <a:t>y PH programs credited with improving human the quality and length of life….</a:t>
            </a:r>
            <a:endParaRPr lang="en-US" sz="1600" dirty="0" smtClean="0"/>
          </a:p>
          <a:p>
            <a:endParaRPr lang="en-US" sz="1050" dirty="0"/>
          </a:p>
        </p:txBody>
      </p:sp>
      <p:sp>
        <p:nvSpPr>
          <p:cNvPr id="4" name="Slide Number Placeholder 3"/>
          <p:cNvSpPr>
            <a:spLocks noGrp="1"/>
          </p:cNvSpPr>
          <p:nvPr>
            <p:ph type="sldNum" sz="quarter" idx="10"/>
          </p:nvPr>
        </p:nvSpPr>
        <p:spPr/>
        <p:txBody>
          <a:bodyPr/>
          <a:lstStyle/>
          <a:p>
            <a:fld id="{E90358D1-DA32-4D83-B206-A6DFC2DA4944}" type="slidenum">
              <a:rPr lang="en-US" altLang="en-US" smtClean="0"/>
              <a:pPr/>
              <a:t>2</a:t>
            </a:fld>
            <a:endParaRPr lang="en-US" altLang="en-US" dirty="0"/>
          </a:p>
        </p:txBody>
      </p:sp>
    </p:spTree>
    <p:extLst>
      <p:ext uri="{BB962C8B-B14F-4D97-AF65-F5344CB8AC3E}">
        <p14:creationId xmlns:p14="http://schemas.microsoft.com/office/powerpoint/2010/main" val="39686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6E106-8BB8-4C7C-A7C9-03301CA506E5}" type="slidenum">
              <a:rPr lang="en-US" smtClean="0"/>
              <a:t>5</a:t>
            </a:fld>
            <a:endParaRPr lang="en-US"/>
          </a:p>
        </p:txBody>
      </p:sp>
    </p:spTree>
    <p:extLst>
      <p:ext uri="{BB962C8B-B14F-4D97-AF65-F5344CB8AC3E}">
        <p14:creationId xmlns:p14="http://schemas.microsoft.com/office/powerpoint/2010/main" val="187848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pitchFamily="34" charset="0"/>
              </a:defRPr>
            </a:lvl1pPr>
            <a:lvl2pPr marL="729057" indent="-280406" defTabSz="914437" eaLnBrk="0" hangingPunct="0">
              <a:defRPr>
                <a:solidFill>
                  <a:schemeClr val="tx1"/>
                </a:solidFill>
                <a:latin typeface="Arial" pitchFamily="34" charset="0"/>
              </a:defRPr>
            </a:lvl2pPr>
            <a:lvl3pPr marL="1121626" indent="-224325" defTabSz="914437" eaLnBrk="0" hangingPunct="0">
              <a:defRPr>
                <a:solidFill>
                  <a:schemeClr val="tx1"/>
                </a:solidFill>
                <a:latin typeface="Arial" pitchFamily="34" charset="0"/>
              </a:defRPr>
            </a:lvl3pPr>
            <a:lvl4pPr marL="1570276" indent="-224325" defTabSz="914437" eaLnBrk="0" hangingPunct="0">
              <a:defRPr>
                <a:solidFill>
                  <a:schemeClr val="tx1"/>
                </a:solidFill>
                <a:latin typeface="Arial" pitchFamily="34" charset="0"/>
              </a:defRPr>
            </a:lvl4pPr>
            <a:lvl5pPr marL="2018927" indent="-224325" defTabSz="914437" eaLnBrk="0" hangingPunct="0">
              <a:defRPr>
                <a:solidFill>
                  <a:schemeClr val="tx1"/>
                </a:solidFill>
                <a:latin typeface="Arial" pitchFamily="34" charset="0"/>
              </a:defRPr>
            </a:lvl5pPr>
            <a:lvl6pPr marL="2467577" indent="-224325" defTabSz="914437" eaLnBrk="0" fontAlgn="base" hangingPunct="0">
              <a:spcBef>
                <a:spcPct val="0"/>
              </a:spcBef>
              <a:spcAft>
                <a:spcPct val="0"/>
              </a:spcAft>
              <a:defRPr>
                <a:solidFill>
                  <a:schemeClr val="tx1"/>
                </a:solidFill>
                <a:latin typeface="Arial" pitchFamily="34" charset="0"/>
              </a:defRPr>
            </a:lvl6pPr>
            <a:lvl7pPr marL="2916227" indent="-224325" defTabSz="914437" eaLnBrk="0" fontAlgn="base" hangingPunct="0">
              <a:spcBef>
                <a:spcPct val="0"/>
              </a:spcBef>
              <a:spcAft>
                <a:spcPct val="0"/>
              </a:spcAft>
              <a:defRPr>
                <a:solidFill>
                  <a:schemeClr val="tx1"/>
                </a:solidFill>
                <a:latin typeface="Arial" pitchFamily="34" charset="0"/>
              </a:defRPr>
            </a:lvl7pPr>
            <a:lvl8pPr marL="3364878" indent="-224325" defTabSz="914437" eaLnBrk="0" fontAlgn="base" hangingPunct="0">
              <a:spcBef>
                <a:spcPct val="0"/>
              </a:spcBef>
              <a:spcAft>
                <a:spcPct val="0"/>
              </a:spcAft>
              <a:defRPr>
                <a:solidFill>
                  <a:schemeClr val="tx1"/>
                </a:solidFill>
                <a:latin typeface="Arial" pitchFamily="34" charset="0"/>
              </a:defRPr>
            </a:lvl8pPr>
            <a:lvl9pPr marL="3813528" indent="-224325" defTabSz="914437" eaLnBrk="0" fontAlgn="base" hangingPunct="0">
              <a:spcBef>
                <a:spcPct val="0"/>
              </a:spcBef>
              <a:spcAft>
                <a:spcPct val="0"/>
              </a:spcAft>
              <a:defRPr>
                <a:solidFill>
                  <a:schemeClr val="tx1"/>
                </a:solidFill>
                <a:latin typeface="Arial" pitchFamily="34" charset="0"/>
              </a:defRPr>
            </a:lvl9pPr>
          </a:lstStyle>
          <a:p>
            <a:pPr eaLnBrk="1" hangingPunct="1"/>
            <a:fld id="{594FD652-8993-444D-AC8B-F3C97CA9B15E}" type="slidenum">
              <a:rPr lang="en-US" smtClean="0"/>
              <a:pPr eaLnBrk="1" hangingPunct="1"/>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smtClean="0">
                <a:latin typeface="Arial" pitchFamily="34" charset="0"/>
              </a:rPr>
              <a:t>1984…the registration of VectoBac in the US.  Little did we know that this product would become the cornerstone of one of the most successful public health programs in the world.  This statue plaque says:</a:t>
            </a:r>
          </a:p>
          <a:p>
            <a:pPr eaLnBrk="1" hangingPunct="1"/>
            <a:endParaRPr lang="en-US" dirty="0" smtClean="0">
              <a:latin typeface="Arial" pitchFamily="34" charset="0"/>
            </a:endParaRPr>
          </a:p>
          <a:p>
            <a:pPr eaLnBrk="1" hangingPunct="1"/>
            <a:r>
              <a:rPr lang="en-US" i="1" dirty="0" smtClean="0">
                <a:latin typeface="Arial" pitchFamily="34" charset="0"/>
              </a:rPr>
              <a:t>This distressing scene of a child leading an adult blinded by river blindness – a curse on poor communities “at the end of the road” – was common in large areas especially in Africa.</a:t>
            </a:r>
          </a:p>
          <a:p>
            <a:pPr eaLnBrk="1" hangingPunct="1"/>
            <a:r>
              <a:rPr lang="en-US" i="1" dirty="0" smtClean="0">
                <a:latin typeface="Arial" pitchFamily="34" charset="0"/>
              </a:rPr>
              <a:t>The </a:t>
            </a:r>
            <a:r>
              <a:rPr lang="en-US" i="1" dirty="0" err="1" smtClean="0">
                <a:latin typeface="Arial" pitchFamily="34" charset="0"/>
              </a:rPr>
              <a:t>Onchocerciasis</a:t>
            </a:r>
            <a:r>
              <a:rPr lang="en-US" i="1" dirty="0" smtClean="0">
                <a:latin typeface="Arial" pitchFamily="34" charset="0"/>
              </a:rPr>
              <a:t> Control </a:t>
            </a:r>
            <a:r>
              <a:rPr lang="en-US" i="1" dirty="0" err="1" smtClean="0">
                <a:latin typeface="Arial" pitchFamily="34" charset="0"/>
              </a:rPr>
              <a:t>Programme</a:t>
            </a:r>
            <a:r>
              <a:rPr lang="en-US" i="1" dirty="0" smtClean="0">
                <a:latin typeface="Arial" pitchFamily="34" charset="0"/>
              </a:rPr>
              <a:t> in West Africa, the African </a:t>
            </a:r>
            <a:r>
              <a:rPr lang="en-US" i="1" dirty="0" err="1" smtClean="0">
                <a:latin typeface="Arial" pitchFamily="34" charset="0"/>
              </a:rPr>
              <a:t>Programme</a:t>
            </a:r>
            <a:r>
              <a:rPr lang="en-US" i="1" dirty="0" smtClean="0">
                <a:latin typeface="Arial" pitchFamily="34" charset="0"/>
              </a:rPr>
              <a:t> for </a:t>
            </a:r>
            <a:r>
              <a:rPr lang="en-US" i="1" dirty="0" err="1" smtClean="0">
                <a:latin typeface="Arial" pitchFamily="34" charset="0"/>
              </a:rPr>
              <a:t>Onchocerciasis</a:t>
            </a:r>
            <a:r>
              <a:rPr lang="en-US" i="1" dirty="0" smtClean="0">
                <a:latin typeface="Arial" pitchFamily="34" charset="0"/>
              </a:rPr>
              <a:t> Control and the </a:t>
            </a:r>
            <a:r>
              <a:rPr lang="en-US" i="1" dirty="0" err="1" smtClean="0">
                <a:latin typeface="Arial" pitchFamily="34" charset="0"/>
              </a:rPr>
              <a:t>Onchocerciasis</a:t>
            </a:r>
            <a:r>
              <a:rPr lang="en-US" i="1" dirty="0" smtClean="0">
                <a:latin typeface="Arial" pitchFamily="34" charset="0"/>
              </a:rPr>
              <a:t> Elimination Program for the Americas have through an outstanding partnership, rid humanity of this debilitating disease there by alleviating poverty.</a:t>
            </a:r>
          </a:p>
          <a:p>
            <a:pPr eaLnBrk="1" hangingPunct="1"/>
            <a:r>
              <a:rPr lang="en-US" i="1" dirty="0" smtClean="0">
                <a:latin typeface="Arial" pitchFamily="34" charset="0"/>
              </a:rPr>
              <a:t>This statue stands as a testimony to the accomplishment of a unique public health </a:t>
            </a:r>
            <a:r>
              <a:rPr lang="en-US" i="1" dirty="0" err="1" smtClean="0">
                <a:latin typeface="Arial" pitchFamily="34" charset="0"/>
              </a:rPr>
              <a:t>endeavour</a:t>
            </a:r>
            <a:r>
              <a:rPr lang="en-US" i="1" dirty="0" smtClean="0">
                <a:latin typeface="Arial" pitchFamily="34" charset="0"/>
              </a:rPr>
              <a:t> promoting at the same time socioeconomic development.</a:t>
            </a:r>
          </a:p>
          <a:p>
            <a:pPr eaLnBrk="1" hangingPunct="1"/>
            <a:r>
              <a:rPr lang="en-US" i="1" dirty="0" smtClean="0">
                <a:latin typeface="Arial" pitchFamily="34" charset="0"/>
              </a:rPr>
              <a:t>The statue was unveiled by Dr. </a:t>
            </a:r>
            <a:r>
              <a:rPr lang="en-US" i="1" dirty="0" err="1" smtClean="0">
                <a:latin typeface="Arial" pitchFamily="34" charset="0"/>
              </a:rPr>
              <a:t>Gro</a:t>
            </a:r>
            <a:r>
              <a:rPr lang="en-US" i="1" dirty="0" smtClean="0">
                <a:latin typeface="Arial" pitchFamily="34" charset="0"/>
              </a:rPr>
              <a:t> Harlem </a:t>
            </a:r>
            <a:r>
              <a:rPr lang="en-US" i="1" dirty="0" err="1" smtClean="0">
                <a:latin typeface="Arial" pitchFamily="34" charset="0"/>
              </a:rPr>
              <a:t>Brundiland</a:t>
            </a:r>
            <a:r>
              <a:rPr lang="en-US" i="1" dirty="0" smtClean="0">
                <a:latin typeface="Arial" pitchFamily="34" charset="0"/>
              </a:rPr>
              <a:t>, Director General of the World Health Organization, on 6 October 1999 on the occasion of the 25th anniversary of the </a:t>
            </a:r>
            <a:r>
              <a:rPr lang="en-US" i="1" dirty="0" err="1" smtClean="0">
                <a:latin typeface="Arial" pitchFamily="34" charset="0"/>
              </a:rPr>
              <a:t>Onchocerciasis</a:t>
            </a:r>
            <a:r>
              <a:rPr lang="en-US" i="1" dirty="0" smtClean="0">
                <a:latin typeface="Arial" pitchFamily="34" charset="0"/>
              </a:rPr>
              <a:t> Control </a:t>
            </a:r>
            <a:r>
              <a:rPr lang="en-US" i="1" dirty="0" err="1" smtClean="0">
                <a:latin typeface="Arial" pitchFamily="34" charset="0"/>
              </a:rPr>
              <a:t>Programme</a:t>
            </a:r>
            <a:r>
              <a:rPr lang="en-US" i="1" dirty="0" smtClean="0">
                <a:latin typeface="Arial" pitchFamily="34" charset="0"/>
              </a:rPr>
              <a:t> in West Africa.</a:t>
            </a:r>
          </a:p>
          <a:p>
            <a:pPr eaLnBrk="1" hangingPunct="1"/>
            <a:r>
              <a:rPr lang="en-US" i="1" dirty="0" smtClean="0">
                <a:latin typeface="Arial" pitchFamily="34" charset="0"/>
              </a:rPr>
              <a:t>This statue was given to WHO and erected on the premises of its headquarters by the generous contributions of the Carter Center, Interchurch Medical Assistance Inc., </a:t>
            </a:r>
            <a:r>
              <a:rPr lang="en-US" i="1" dirty="0" err="1" smtClean="0">
                <a:latin typeface="Arial" pitchFamily="34" charset="0"/>
              </a:rPr>
              <a:t>Interconex</a:t>
            </a:r>
            <a:r>
              <a:rPr lang="en-US" i="1" dirty="0" smtClean="0">
                <a:latin typeface="Arial" pitchFamily="34" charset="0"/>
              </a:rPr>
              <a:t> Inc. (International Moving and Shipping), the International Eye Foundation, the </a:t>
            </a:r>
            <a:r>
              <a:rPr lang="en-US" i="1" dirty="0" err="1" smtClean="0">
                <a:latin typeface="Arial" pitchFamily="34" charset="0"/>
              </a:rPr>
              <a:t>Organisation</a:t>
            </a:r>
            <a:r>
              <a:rPr lang="en-US" i="1" dirty="0" smtClean="0">
                <a:latin typeface="Arial" pitchFamily="34" charset="0"/>
              </a:rPr>
              <a:t> pour la Prevention de la Cecile, Merck &amp; Co. Inc., the </a:t>
            </a:r>
            <a:r>
              <a:rPr lang="en-US" i="1" dirty="0" err="1" smtClean="0">
                <a:latin typeface="Arial" pitchFamily="34" charset="0"/>
              </a:rPr>
              <a:t>Mectizan</a:t>
            </a:r>
            <a:r>
              <a:rPr lang="en-US" i="1" dirty="0" smtClean="0">
                <a:latin typeface="Arial" pitchFamily="34" charset="0"/>
              </a:rPr>
              <a:t> Donation Program, Rebecca &amp; John </a:t>
            </a:r>
            <a:r>
              <a:rPr lang="en-US" i="1" dirty="0" err="1" smtClean="0">
                <a:latin typeface="Arial" pitchFamily="34" charset="0"/>
              </a:rPr>
              <a:t>Moores</a:t>
            </a:r>
            <a:r>
              <a:rPr lang="en-US" i="1" dirty="0" smtClean="0">
                <a:latin typeface="Arial" pitchFamily="34" charset="0"/>
              </a:rPr>
              <a:t>, Sight Savers International and the World Bank.</a:t>
            </a:r>
          </a:p>
          <a:p>
            <a:pPr eaLnBrk="1" hangingPunct="1"/>
            <a:endParaRPr lang="en-US" i="1" dirty="0" smtClean="0">
              <a:latin typeface="Arial" pitchFamily="34" charset="0"/>
            </a:endParaRPr>
          </a:p>
          <a:p>
            <a:pPr eaLnBrk="1" hangingPunct="1"/>
            <a:r>
              <a:rPr lang="en-US" sz="1200" b="1" dirty="0" smtClean="0">
                <a:solidFill>
                  <a:srgbClr val="0000FF"/>
                </a:solidFill>
                <a:effectLst>
                  <a:outerShdw blurRad="38100" dist="38100" dir="2700000" algn="tl">
                    <a:srgbClr val="C0C0C0"/>
                  </a:outerShdw>
                </a:effectLst>
                <a:latin typeface="Calibri Light" pitchFamily="34" charset="0"/>
                <a:sym typeface="Wingdings" pitchFamily="2" charset="2"/>
              </a:rPr>
              <a:t>The  only  Bti  product reviewed,  with  safety  &amp; toxicity  evaluated  by  WHO</a:t>
            </a:r>
            <a:endParaRPr lang="en-US" i="1" dirty="0" smtClean="0">
              <a:latin typeface="Arial" pitchFamily="34" charset="0"/>
            </a:endParaRPr>
          </a:p>
          <a:p>
            <a:pPr eaLnBrk="1" hangingPunct="1"/>
            <a:r>
              <a:rPr lang="en-US" dirty="0" smtClean="0">
                <a:latin typeface="Arial" pitchFamily="34" charset="0"/>
              </a:rPr>
              <a:t>The </a:t>
            </a:r>
            <a:r>
              <a:rPr lang="en-US" dirty="0" err="1" smtClean="0">
                <a:latin typeface="Arial" pitchFamily="34" charset="0"/>
              </a:rPr>
              <a:t>impelementation</a:t>
            </a:r>
            <a:r>
              <a:rPr lang="en-US" dirty="0" smtClean="0">
                <a:latin typeface="Arial" pitchFamily="34" charset="0"/>
              </a:rPr>
              <a:t> of VectoBac into this WHO program spearheaded by the then unknown Abbott </a:t>
            </a:r>
            <a:r>
              <a:rPr lang="en-US" dirty="0" err="1" smtClean="0">
                <a:latin typeface="Arial" pitchFamily="34" charset="0"/>
              </a:rPr>
              <a:t>finnacial</a:t>
            </a:r>
            <a:r>
              <a:rPr lang="en-US" dirty="0" smtClean="0">
                <a:latin typeface="Arial" pitchFamily="34" charset="0"/>
              </a:rPr>
              <a:t> analyst, outgoing, brash young gentlemen from West Africa to secure a 3 year contract…the largest of its kind in the 1980s.  The implementation of VectoBac marked the beginning of a long road to create a </a:t>
            </a:r>
            <a:r>
              <a:rPr lang="en-US" dirty="0" err="1" smtClean="0">
                <a:latin typeface="Arial" pitchFamily="34" charset="0"/>
              </a:rPr>
              <a:t>larvicidng</a:t>
            </a:r>
            <a:r>
              <a:rPr lang="en-US" dirty="0" smtClean="0">
                <a:latin typeface="Arial" pitchFamily="34" charset="0"/>
              </a:rPr>
              <a:t> market for </a:t>
            </a:r>
            <a:r>
              <a:rPr lang="en-US" dirty="0" err="1" smtClean="0">
                <a:latin typeface="Arial" pitchFamily="34" charset="0"/>
              </a:rPr>
              <a:t>biorationals</a:t>
            </a:r>
            <a:r>
              <a:rPr lang="en-US" dirty="0" smtClean="0">
                <a:latin typeface="Arial" pitchFamily="34" charset="0"/>
              </a:rPr>
              <a:t> for public health pest control.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3DE51-13B3-454C-9B62-79F18A2AD783}" type="slidenum">
              <a:rPr lang="en-US" smtClean="0"/>
              <a:t>10</a:t>
            </a:fld>
            <a:endParaRPr lang="en-US" dirty="0"/>
          </a:p>
        </p:txBody>
      </p:sp>
    </p:spTree>
    <p:extLst>
      <p:ext uri="{BB962C8B-B14F-4D97-AF65-F5344CB8AC3E}">
        <p14:creationId xmlns:p14="http://schemas.microsoft.com/office/powerpoint/2010/main" val="250230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7" descr="Valent-BioSciences-Logo_PMS348.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734050" y="1028700"/>
            <a:ext cx="29987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77" y="1030288"/>
            <a:ext cx="548624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7480" y="2515116"/>
            <a:ext cx="5651500" cy="1206500"/>
          </a:xfrm>
        </p:spPr>
        <p:txBody>
          <a:bodyPr anchor="b" anchorCtr="0"/>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427480" y="3848616"/>
            <a:ext cx="5651500" cy="330200"/>
          </a:xfrm>
        </p:spPr>
        <p:txBody>
          <a:bodyPr/>
          <a:lstStyle>
            <a:lvl1pPr marL="0" indent="0" algn="l">
              <a:buNone/>
              <a:defRPr sz="1600" cap="all">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5371174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500" y="1676400"/>
            <a:ext cx="3683000"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1"/>
            <a:ext cx="3695700"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64BAFF46-653C-4B31-95E7-491164B2191A}" type="datetime4">
              <a:rPr lang="en-US" altLang="en-US" smtClean="0"/>
              <a:t>February 24, 2017</a:t>
            </a:fld>
            <a:endParaRPr lang="en-US" altLang="en-US"/>
          </a:p>
        </p:txBody>
      </p:sp>
      <p:sp>
        <p:nvSpPr>
          <p:cNvPr id="6" name="Slide Number Placeholder 5"/>
          <p:cNvSpPr>
            <a:spLocks noGrp="1"/>
          </p:cNvSpPr>
          <p:nvPr>
            <p:ph type="sldNum" sz="quarter" idx="11"/>
          </p:nvPr>
        </p:nvSpPr>
        <p:spPr/>
        <p:txBody>
          <a:bodyPr/>
          <a:lstStyle>
            <a:lvl1pPr>
              <a:defRPr/>
            </a:lvl1pPr>
          </a:lstStyle>
          <a:p>
            <a:fld id="{2942B666-1876-4D59-8F59-5E8D895082F7}" type="slidenum">
              <a:rPr lang="en-US" altLang="en-US"/>
              <a:pPr/>
              <a:t>‹#›</a:t>
            </a:fld>
            <a:endParaRPr lang="en-US" altLang="en-US"/>
          </a:p>
        </p:txBody>
      </p:sp>
    </p:spTree>
    <p:extLst>
      <p:ext uri="{BB962C8B-B14F-4D97-AF65-F5344CB8AC3E}">
        <p14:creationId xmlns:p14="http://schemas.microsoft.com/office/powerpoint/2010/main" val="4166092943"/>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5500" y="1587500"/>
            <a:ext cx="3683000" cy="635000"/>
          </a:xfrm>
        </p:spPr>
        <p:txBody>
          <a:bodyPr anchor="b">
            <a:normAutofit/>
          </a:bodyPr>
          <a:lstStyle>
            <a:lvl1pPr marL="0" indent="0">
              <a:buNone/>
              <a:defRPr sz="1600" b="1" cap="all" spc="0">
                <a:solidFill>
                  <a:srgbClr val="0369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25500" y="2286000"/>
            <a:ext cx="3683000" cy="381000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5500" y="1587500"/>
            <a:ext cx="3683000" cy="635000"/>
          </a:xfrm>
        </p:spPr>
        <p:txBody>
          <a:bodyPr anchor="b">
            <a:normAutofit/>
          </a:bodyPr>
          <a:lstStyle>
            <a:lvl1pPr marL="0" indent="0">
              <a:buNone/>
              <a:defRPr sz="1600" b="1" i="0" cap="all" spc="0">
                <a:solidFill>
                  <a:srgbClr val="0369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86001"/>
            <a:ext cx="3673475" cy="381000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fld id="{CE3B3858-AC3D-4B63-8741-5D0E8DBF9D75}" type="datetime4">
              <a:rPr lang="en-US" altLang="en-US" smtClean="0"/>
              <a:t>February 24, 2017</a:t>
            </a:fld>
            <a:endParaRPr lang="en-US" altLang="en-US"/>
          </a:p>
        </p:txBody>
      </p:sp>
      <p:sp>
        <p:nvSpPr>
          <p:cNvPr id="8" name="Slide Number Placeholder 5"/>
          <p:cNvSpPr>
            <a:spLocks noGrp="1"/>
          </p:cNvSpPr>
          <p:nvPr>
            <p:ph type="sldNum" sz="quarter" idx="11"/>
          </p:nvPr>
        </p:nvSpPr>
        <p:spPr/>
        <p:txBody>
          <a:bodyPr/>
          <a:lstStyle>
            <a:lvl1pPr>
              <a:defRPr/>
            </a:lvl1pPr>
          </a:lstStyle>
          <a:p>
            <a:fld id="{8F8C6A81-4FF0-4735-999A-C19C9D2926B2}" type="slidenum">
              <a:rPr lang="en-US" altLang="en-US"/>
              <a:pPr/>
              <a:t>‹#›</a:t>
            </a:fld>
            <a:endParaRPr lang="en-US" altLang="en-US"/>
          </a:p>
        </p:txBody>
      </p:sp>
    </p:spTree>
    <p:extLst>
      <p:ext uri="{BB962C8B-B14F-4D97-AF65-F5344CB8AC3E}">
        <p14:creationId xmlns:p14="http://schemas.microsoft.com/office/powerpoint/2010/main" val="177892183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FCC24F9-ACF7-4684-9BDA-D940502B652D}" type="datetime4">
              <a:rPr lang="en-US" altLang="en-US" smtClean="0"/>
              <a:t>February 24, 2017</a:t>
            </a:fld>
            <a:endParaRPr lang="en-US" altLang="en-US"/>
          </a:p>
        </p:txBody>
      </p:sp>
      <p:sp>
        <p:nvSpPr>
          <p:cNvPr id="4" name="Slide Number Placeholder 5"/>
          <p:cNvSpPr>
            <a:spLocks noGrp="1"/>
          </p:cNvSpPr>
          <p:nvPr>
            <p:ph type="sldNum" sz="quarter" idx="11"/>
          </p:nvPr>
        </p:nvSpPr>
        <p:spPr/>
        <p:txBody>
          <a:bodyPr/>
          <a:lstStyle>
            <a:lvl1pPr>
              <a:defRPr/>
            </a:lvl1pPr>
          </a:lstStyle>
          <a:p>
            <a:fld id="{C0954346-A2A1-4F48-9E78-2AD276E6DAED}" type="slidenum">
              <a:rPr lang="en-US" altLang="en-US"/>
              <a:pPr/>
              <a:t>‹#›</a:t>
            </a:fld>
            <a:endParaRPr lang="en-US" altLang="en-US"/>
          </a:p>
        </p:txBody>
      </p:sp>
    </p:spTree>
    <p:extLst>
      <p:ext uri="{BB962C8B-B14F-4D97-AF65-F5344CB8AC3E}">
        <p14:creationId xmlns:p14="http://schemas.microsoft.com/office/powerpoint/2010/main" val="285143586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D6159F-8113-4ECE-AA3A-BC269BE120D1}" type="datetime4">
              <a:rPr lang="en-US" altLang="en-US" smtClean="0"/>
              <a:t>February 24, 2017</a:t>
            </a:fld>
            <a:endParaRPr lang="en-US" altLang="en-US"/>
          </a:p>
        </p:txBody>
      </p:sp>
      <p:sp>
        <p:nvSpPr>
          <p:cNvPr id="3" name="Slide Number Placeholder 5"/>
          <p:cNvSpPr>
            <a:spLocks noGrp="1"/>
          </p:cNvSpPr>
          <p:nvPr>
            <p:ph type="sldNum" sz="quarter" idx="11"/>
          </p:nvPr>
        </p:nvSpPr>
        <p:spPr/>
        <p:txBody>
          <a:bodyPr/>
          <a:lstStyle>
            <a:lvl1pPr>
              <a:defRPr/>
            </a:lvl1pPr>
          </a:lstStyle>
          <a:p>
            <a:fld id="{EDBC90A2-8262-4BDF-8F88-6ED8D92E55C9}" type="slidenum">
              <a:rPr lang="en-US" altLang="en-US"/>
              <a:pPr/>
              <a:t>‹#›</a:t>
            </a:fld>
            <a:endParaRPr lang="en-US" altLang="en-US"/>
          </a:p>
        </p:txBody>
      </p:sp>
    </p:spTree>
    <p:extLst>
      <p:ext uri="{BB962C8B-B14F-4D97-AF65-F5344CB8AC3E}">
        <p14:creationId xmlns:p14="http://schemas.microsoft.com/office/powerpoint/2010/main" val="1200343099"/>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839FC9F-CCAD-4E7B-9668-0E2A537CA1B9}" type="datetime4">
              <a:rPr lang="en-US" altLang="en-US" smtClean="0"/>
              <a:t>February 24, 2017</a:t>
            </a:fld>
            <a:endParaRPr lang="en-US" altLang="en-US"/>
          </a:p>
        </p:txBody>
      </p:sp>
      <p:sp>
        <p:nvSpPr>
          <p:cNvPr id="4" name="Slide Number Placeholder 3"/>
          <p:cNvSpPr>
            <a:spLocks noGrp="1"/>
          </p:cNvSpPr>
          <p:nvPr>
            <p:ph type="sldNum" sz="quarter" idx="11"/>
          </p:nvPr>
        </p:nvSpPr>
        <p:spPr/>
        <p:txBody>
          <a:bodyPr/>
          <a:lstStyle>
            <a:lvl1pPr>
              <a:defRPr/>
            </a:lvl1pPr>
          </a:lstStyle>
          <a:p>
            <a:fld id="{A58CB720-B61A-49FC-A739-74680C99BF57}" type="slidenum">
              <a:rPr lang="en-US" altLang="en-US"/>
              <a:pPr/>
              <a:t>‹#›</a:t>
            </a:fld>
            <a:endParaRPr lang="en-US" altLang="en-US"/>
          </a:p>
        </p:txBody>
      </p:sp>
    </p:spTree>
    <p:extLst>
      <p:ext uri="{BB962C8B-B14F-4D97-AF65-F5344CB8AC3E}">
        <p14:creationId xmlns:p14="http://schemas.microsoft.com/office/powerpoint/2010/main" val="311920736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7" descr="Valent-BioSciences-Logo_PMS348.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734050" y="1028700"/>
            <a:ext cx="29987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VBC_Forestry_Title.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1028700"/>
            <a:ext cx="5486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7480" y="2515116"/>
            <a:ext cx="5651500" cy="1206500"/>
          </a:xfrm>
        </p:spPr>
        <p:txBody>
          <a:bodyPr anchor="b" anchorCtr="0"/>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427480" y="3848616"/>
            <a:ext cx="5651500" cy="330200"/>
          </a:xfrm>
        </p:spPr>
        <p:txBody>
          <a:bodyPr/>
          <a:lstStyle>
            <a:lvl1pPr marL="0" indent="0" algn="l">
              <a:buNone/>
              <a:defRPr cap="all">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4406059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778705" y="6497815"/>
            <a:ext cx="1842258" cy="369332"/>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r>
              <a:rPr lang="en-US" altLang="en-US" smtClean="0"/>
              <a:t>VBC Media Day  - Osage, IA June 2014</a:t>
            </a:r>
            <a:endParaRPr lang="en-US" altLang="en-US" dirty="0"/>
          </a:p>
        </p:txBody>
      </p:sp>
      <p:sp>
        <p:nvSpPr>
          <p:cNvPr id="7" name="Slide Number Placeholder 5"/>
          <p:cNvSpPr>
            <a:spLocks noGrp="1"/>
          </p:cNvSpPr>
          <p:nvPr>
            <p:ph type="sldNum" sz="quarter" idx="11"/>
          </p:nvPr>
        </p:nvSpPr>
        <p:spPr>
          <a:xfrm>
            <a:off x="496005" y="650575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B4A42C95-9C1B-481A-A024-A6DF7EA328D6}" type="slidenum">
              <a:rPr lang="en-US" altLang="en-US"/>
              <a:pPr/>
              <a:t>‹#›</a:t>
            </a:fld>
            <a:endParaRPr lang="en-US" altLang="en-US" dirty="0"/>
          </a:p>
        </p:txBody>
      </p:sp>
    </p:spTree>
    <p:extLst>
      <p:ext uri="{BB962C8B-B14F-4D97-AF65-F5344CB8AC3E}">
        <p14:creationId xmlns:p14="http://schemas.microsoft.com/office/powerpoint/2010/main" val="228108808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500" y="1676400"/>
            <a:ext cx="3683000" cy="4191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1"/>
            <a:ext cx="3695700" cy="4191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778705" y="6497815"/>
            <a:ext cx="1842258" cy="369332"/>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r>
              <a:rPr lang="en-US" altLang="en-US" smtClean="0"/>
              <a:t>VBC Media Day  - Osage, IA June 2014</a:t>
            </a:r>
            <a:endParaRPr lang="en-US" altLang="en-US" dirty="0"/>
          </a:p>
        </p:txBody>
      </p:sp>
      <p:sp>
        <p:nvSpPr>
          <p:cNvPr id="8" name="Slide Number Placeholder 5"/>
          <p:cNvSpPr>
            <a:spLocks noGrp="1"/>
          </p:cNvSpPr>
          <p:nvPr>
            <p:ph type="sldNum" sz="quarter" idx="11"/>
          </p:nvPr>
        </p:nvSpPr>
        <p:spPr>
          <a:xfrm>
            <a:off x="496005" y="650575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B4A42C95-9C1B-481A-A024-A6DF7EA328D6}" type="slidenum">
              <a:rPr lang="en-US" altLang="en-US"/>
              <a:pPr/>
              <a:t>‹#›</a:t>
            </a:fld>
            <a:endParaRPr lang="en-US" altLang="en-US" dirty="0"/>
          </a:p>
        </p:txBody>
      </p:sp>
    </p:spTree>
    <p:extLst>
      <p:ext uri="{BB962C8B-B14F-4D97-AF65-F5344CB8AC3E}">
        <p14:creationId xmlns:p14="http://schemas.microsoft.com/office/powerpoint/2010/main" val="354881682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5500" y="1587500"/>
            <a:ext cx="3683000" cy="635000"/>
          </a:xfrm>
        </p:spPr>
        <p:txBody>
          <a:bodyPr anchor="b">
            <a:normAutofit/>
          </a:bodyPr>
          <a:lstStyle>
            <a:lvl1pPr marL="0" indent="0">
              <a:buNone/>
              <a:defRPr sz="1400" b="0" cap="all" spc="4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5500" y="2286000"/>
            <a:ext cx="3683000" cy="3810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0" y="1587500"/>
            <a:ext cx="3683000" cy="635000"/>
          </a:xfrm>
        </p:spPr>
        <p:txBody>
          <a:bodyPr anchor="b">
            <a:normAutofit/>
          </a:bodyPr>
          <a:lstStyle>
            <a:lvl1pPr marL="0" indent="0">
              <a:buNone/>
              <a:defRPr sz="1400" b="0" i="0" cap="all" spc="4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1"/>
            <a:ext cx="3673475" cy="3810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778705" y="6497815"/>
            <a:ext cx="1842258" cy="369332"/>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r>
              <a:rPr lang="en-US" altLang="en-US" smtClean="0"/>
              <a:t>VBC Media Day  - Osage, IA June 2014</a:t>
            </a:r>
            <a:endParaRPr lang="en-US" altLang="en-US" dirty="0"/>
          </a:p>
        </p:txBody>
      </p:sp>
      <p:sp>
        <p:nvSpPr>
          <p:cNvPr id="10" name="Slide Number Placeholder 5"/>
          <p:cNvSpPr>
            <a:spLocks noGrp="1"/>
          </p:cNvSpPr>
          <p:nvPr>
            <p:ph type="sldNum" sz="quarter" idx="11"/>
          </p:nvPr>
        </p:nvSpPr>
        <p:spPr>
          <a:xfrm>
            <a:off x="496005" y="650575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B4A42C95-9C1B-481A-A024-A6DF7EA328D6}" type="slidenum">
              <a:rPr lang="en-US" altLang="en-US"/>
              <a:pPr/>
              <a:t>‹#›</a:t>
            </a:fld>
            <a:endParaRPr lang="en-US" altLang="en-US" dirty="0"/>
          </a:p>
        </p:txBody>
      </p:sp>
    </p:spTree>
    <p:extLst>
      <p:ext uri="{BB962C8B-B14F-4D97-AF65-F5344CB8AC3E}">
        <p14:creationId xmlns:p14="http://schemas.microsoft.com/office/powerpoint/2010/main" val="75531896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778705" y="6497815"/>
            <a:ext cx="1842258" cy="369332"/>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r>
              <a:rPr lang="en-US" altLang="en-US" smtClean="0"/>
              <a:t>VBC Media Day  - Osage, IA June 2014</a:t>
            </a:r>
            <a:endParaRPr lang="en-US" altLang="en-US" dirty="0"/>
          </a:p>
        </p:txBody>
      </p:sp>
      <p:sp>
        <p:nvSpPr>
          <p:cNvPr id="6" name="Slide Number Placeholder 5"/>
          <p:cNvSpPr>
            <a:spLocks noGrp="1"/>
          </p:cNvSpPr>
          <p:nvPr>
            <p:ph type="sldNum" sz="quarter" idx="11"/>
          </p:nvPr>
        </p:nvSpPr>
        <p:spPr>
          <a:xfrm>
            <a:off x="496005" y="650575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B4A42C95-9C1B-481A-A024-A6DF7EA328D6}" type="slidenum">
              <a:rPr lang="en-US" altLang="en-US"/>
              <a:pPr/>
              <a:t>‹#›</a:t>
            </a:fld>
            <a:endParaRPr lang="en-US" altLang="en-US" dirty="0"/>
          </a:p>
        </p:txBody>
      </p:sp>
    </p:spTree>
    <p:extLst>
      <p:ext uri="{BB962C8B-B14F-4D97-AF65-F5344CB8AC3E}">
        <p14:creationId xmlns:p14="http://schemas.microsoft.com/office/powerpoint/2010/main" val="357039341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5CB5F2E-4C83-4A8E-97BE-D10A4C741CBF}" type="datetime4">
              <a:rPr lang="en-US" altLang="en-US" smtClean="0"/>
              <a:t>February 24, 2017</a:t>
            </a:fld>
            <a:endParaRPr lang="en-US" altLang="en-US"/>
          </a:p>
        </p:txBody>
      </p:sp>
      <p:sp>
        <p:nvSpPr>
          <p:cNvPr id="5" name="Slide Number Placeholder 5"/>
          <p:cNvSpPr>
            <a:spLocks noGrp="1"/>
          </p:cNvSpPr>
          <p:nvPr>
            <p:ph type="sldNum" sz="quarter" idx="11"/>
          </p:nvPr>
        </p:nvSpPr>
        <p:spPr/>
        <p:txBody>
          <a:bodyPr/>
          <a:lstStyle>
            <a:lvl1pPr>
              <a:defRPr/>
            </a:lvl1pPr>
          </a:lstStyle>
          <a:p>
            <a:fld id="{4BAE2478-2F42-41DA-BF1A-76BFF74569CB}" type="slidenum">
              <a:rPr lang="en-US" altLang="en-US"/>
              <a:pPr/>
              <a:t>‹#›</a:t>
            </a:fld>
            <a:endParaRPr lang="en-US" altLang="en-US"/>
          </a:p>
        </p:txBody>
      </p:sp>
    </p:spTree>
    <p:extLst>
      <p:ext uri="{BB962C8B-B14F-4D97-AF65-F5344CB8AC3E}">
        <p14:creationId xmlns:p14="http://schemas.microsoft.com/office/powerpoint/2010/main" val="409045680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8705" y="6497815"/>
            <a:ext cx="1842258" cy="369332"/>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r>
              <a:rPr lang="en-US" altLang="en-US" smtClean="0"/>
              <a:t>VBC Media Day  - Osage, IA June 2014</a:t>
            </a:r>
            <a:endParaRPr lang="en-US" altLang="en-US" dirty="0"/>
          </a:p>
        </p:txBody>
      </p:sp>
      <p:sp>
        <p:nvSpPr>
          <p:cNvPr id="5" name="Slide Number Placeholder 5"/>
          <p:cNvSpPr>
            <a:spLocks noGrp="1"/>
          </p:cNvSpPr>
          <p:nvPr>
            <p:ph type="sldNum" sz="quarter" idx="11"/>
          </p:nvPr>
        </p:nvSpPr>
        <p:spPr>
          <a:xfrm>
            <a:off x="496005" y="650575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B4A42C95-9C1B-481A-A024-A6DF7EA328D6}" type="slidenum">
              <a:rPr lang="en-US" altLang="en-US"/>
              <a:pPr/>
              <a:t>‹#›</a:t>
            </a:fld>
            <a:endParaRPr lang="en-US" altLang="en-US" dirty="0"/>
          </a:p>
        </p:txBody>
      </p:sp>
    </p:spTree>
    <p:extLst>
      <p:ext uri="{BB962C8B-B14F-4D97-AF65-F5344CB8AC3E}">
        <p14:creationId xmlns:p14="http://schemas.microsoft.com/office/powerpoint/2010/main" val="35516542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778705" y="6497815"/>
            <a:ext cx="1842258" cy="369332"/>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r>
              <a:rPr lang="en-US" altLang="en-US" smtClean="0"/>
              <a:t>VBC Media Day  - Osage, IA June 2014</a:t>
            </a:r>
            <a:endParaRPr lang="en-US" altLang="en-US" dirty="0"/>
          </a:p>
        </p:txBody>
      </p:sp>
      <p:sp>
        <p:nvSpPr>
          <p:cNvPr id="6" name="Slide Number Placeholder 5"/>
          <p:cNvSpPr>
            <a:spLocks noGrp="1"/>
          </p:cNvSpPr>
          <p:nvPr>
            <p:ph type="sldNum" sz="quarter" idx="11"/>
          </p:nvPr>
        </p:nvSpPr>
        <p:spPr>
          <a:xfrm>
            <a:off x="496005" y="650575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B4A42C95-9C1B-481A-A024-A6DF7EA328D6}" type="slidenum">
              <a:rPr lang="en-US" altLang="en-US"/>
              <a:pPr/>
              <a:t>‹#›</a:t>
            </a:fld>
            <a:endParaRPr lang="en-US" altLang="en-US" dirty="0"/>
          </a:p>
        </p:txBody>
      </p:sp>
    </p:spTree>
    <p:extLst>
      <p:ext uri="{BB962C8B-B14F-4D97-AF65-F5344CB8AC3E}">
        <p14:creationId xmlns:p14="http://schemas.microsoft.com/office/powerpoint/2010/main" val="41536556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500" y="1676400"/>
            <a:ext cx="3683000"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1"/>
            <a:ext cx="3695700" cy="41910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64BAFF46-653C-4B31-95E7-491164B2191A}" type="datetime4">
              <a:rPr lang="en-US" altLang="en-US" smtClean="0"/>
              <a:t>February 24, 2017</a:t>
            </a:fld>
            <a:endParaRPr lang="en-US" altLang="en-US"/>
          </a:p>
        </p:txBody>
      </p:sp>
      <p:sp>
        <p:nvSpPr>
          <p:cNvPr id="6" name="Slide Number Placeholder 5"/>
          <p:cNvSpPr>
            <a:spLocks noGrp="1"/>
          </p:cNvSpPr>
          <p:nvPr>
            <p:ph type="sldNum" sz="quarter" idx="11"/>
          </p:nvPr>
        </p:nvSpPr>
        <p:spPr/>
        <p:txBody>
          <a:bodyPr/>
          <a:lstStyle>
            <a:lvl1pPr>
              <a:defRPr/>
            </a:lvl1pPr>
          </a:lstStyle>
          <a:p>
            <a:fld id="{2942B666-1876-4D59-8F59-5E8D895082F7}" type="slidenum">
              <a:rPr lang="en-US" altLang="en-US"/>
              <a:pPr/>
              <a:t>‹#›</a:t>
            </a:fld>
            <a:endParaRPr lang="en-US" altLang="en-US"/>
          </a:p>
        </p:txBody>
      </p:sp>
    </p:spTree>
    <p:extLst>
      <p:ext uri="{BB962C8B-B14F-4D97-AF65-F5344CB8AC3E}">
        <p14:creationId xmlns:p14="http://schemas.microsoft.com/office/powerpoint/2010/main" val="1694646531"/>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5500" y="1587500"/>
            <a:ext cx="3683000" cy="635000"/>
          </a:xfrm>
        </p:spPr>
        <p:txBody>
          <a:bodyPr anchor="b">
            <a:normAutofit/>
          </a:bodyPr>
          <a:lstStyle>
            <a:lvl1pPr marL="0" indent="0">
              <a:buNone/>
              <a:defRPr sz="1600" b="1" cap="all" spc="0">
                <a:solidFill>
                  <a:srgbClr val="0369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5500" y="2286000"/>
            <a:ext cx="3683000" cy="381000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0" y="1587500"/>
            <a:ext cx="3683000" cy="635000"/>
          </a:xfrm>
        </p:spPr>
        <p:txBody>
          <a:bodyPr anchor="b">
            <a:normAutofit/>
          </a:bodyPr>
          <a:lstStyle>
            <a:lvl1pPr marL="0" indent="0">
              <a:buNone/>
              <a:defRPr sz="1600" b="1" i="0" cap="all" spc="0">
                <a:solidFill>
                  <a:srgbClr val="0369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1"/>
            <a:ext cx="3673475" cy="381000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CE3B3858-AC3D-4B63-8741-5D0E8DBF9D75}" type="datetime4">
              <a:rPr lang="en-US" altLang="en-US" smtClean="0"/>
              <a:t>February 24, 2017</a:t>
            </a:fld>
            <a:endParaRPr lang="en-US" altLang="en-US"/>
          </a:p>
        </p:txBody>
      </p:sp>
      <p:sp>
        <p:nvSpPr>
          <p:cNvPr id="8" name="Slide Number Placeholder 5"/>
          <p:cNvSpPr>
            <a:spLocks noGrp="1"/>
          </p:cNvSpPr>
          <p:nvPr>
            <p:ph type="sldNum" sz="quarter" idx="11"/>
          </p:nvPr>
        </p:nvSpPr>
        <p:spPr/>
        <p:txBody>
          <a:bodyPr/>
          <a:lstStyle>
            <a:lvl1pPr>
              <a:defRPr/>
            </a:lvl1pPr>
          </a:lstStyle>
          <a:p>
            <a:fld id="{8F8C6A81-4FF0-4735-999A-C19C9D2926B2}" type="slidenum">
              <a:rPr lang="en-US" altLang="en-US"/>
              <a:pPr/>
              <a:t>‹#›</a:t>
            </a:fld>
            <a:endParaRPr lang="en-US" altLang="en-US"/>
          </a:p>
        </p:txBody>
      </p:sp>
    </p:spTree>
    <p:extLst>
      <p:ext uri="{BB962C8B-B14F-4D97-AF65-F5344CB8AC3E}">
        <p14:creationId xmlns:p14="http://schemas.microsoft.com/office/powerpoint/2010/main" val="388059635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FCC24F9-ACF7-4684-9BDA-D940502B652D}" type="datetime4">
              <a:rPr lang="en-US" altLang="en-US" smtClean="0"/>
              <a:t>February 24, 2017</a:t>
            </a:fld>
            <a:endParaRPr lang="en-US" altLang="en-US"/>
          </a:p>
        </p:txBody>
      </p:sp>
      <p:sp>
        <p:nvSpPr>
          <p:cNvPr id="4" name="Slide Number Placeholder 5"/>
          <p:cNvSpPr>
            <a:spLocks noGrp="1"/>
          </p:cNvSpPr>
          <p:nvPr>
            <p:ph type="sldNum" sz="quarter" idx="11"/>
          </p:nvPr>
        </p:nvSpPr>
        <p:spPr/>
        <p:txBody>
          <a:bodyPr/>
          <a:lstStyle>
            <a:lvl1pPr>
              <a:defRPr/>
            </a:lvl1pPr>
          </a:lstStyle>
          <a:p>
            <a:fld id="{C0954346-A2A1-4F48-9E78-2AD276E6DAED}" type="slidenum">
              <a:rPr lang="en-US" altLang="en-US"/>
              <a:pPr/>
              <a:t>‹#›</a:t>
            </a:fld>
            <a:endParaRPr lang="en-US" altLang="en-US"/>
          </a:p>
        </p:txBody>
      </p:sp>
    </p:spTree>
    <p:extLst>
      <p:ext uri="{BB962C8B-B14F-4D97-AF65-F5344CB8AC3E}">
        <p14:creationId xmlns:p14="http://schemas.microsoft.com/office/powerpoint/2010/main" val="85314748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D6159F-8113-4ECE-AA3A-BC269BE120D1}" type="datetime4">
              <a:rPr lang="en-US" altLang="en-US" smtClean="0"/>
              <a:t>February 24, 2017</a:t>
            </a:fld>
            <a:endParaRPr lang="en-US" altLang="en-US"/>
          </a:p>
        </p:txBody>
      </p:sp>
      <p:sp>
        <p:nvSpPr>
          <p:cNvPr id="3" name="Slide Number Placeholder 5"/>
          <p:cNvSpPr>
            <a:spLocks noGrp="1"/>
          </p:cNvSpPr>
          <p:nvPr>
            <p:ph type="sldNum" sz="quarter" idx="11"/>
          </p:nvPr>
        </p:nvSpPr>
        <p:spPr/>
        <p:txBody>
          <a:bodyPr/>
          <a:lstStyle>
            <a:lvl1pPr>
              <a:defRPr/>
            </a:lvl1pPr>
          </a:lstStyle>
          <a:p>
            <a:fld id="{EDBC90A2-8262-4BDF-8F88-6ED8D92E55C9}" type="slidenum">
              <a:rPr lang="en-US" altLang="en-US"/>
              <a:pPr/>
              <a:t>‹#›</a:t>
            </a:fld>
            <a:endParaRPr lang="en-US" altLang="en-US"/>
          </a:p>
        </p:txBody>
      </p:sp>
    </p:spTree>
    <p:extLst>
      <p:ext uri="{BB962C8B-B14F-4D97-AF65-F5344CB8AC3E}">
        <p14:creationId xmlns:p14="http://schemas.microsoft.com/office/powerpoint/2010/main" val="2772035887"/>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839FC9F-CCAD-4E7B-9668-0E2A537CA1B9}" type="datetime4">
              <a:rPr lang="en-US" altLang="en-US" smtClean="0"/>
              <a:t>February 24, 2017</a:t>
            </a:fld>
            <a:endParaRPr lang="en-US" altLang="en-US"/>
          </a:p>
        </p:txBody>
      </p:sp>
      <p:sp>
        <p:nvSpPr>
          <p:cNvPr id="4" name="Slide Number Placeholder 3"/>
          <p:cNvSpPr>
            <a:spLocks noGrp="1"/>
          </p:cNvSpPr>
          <p:nvPr>
            <p:ph type="sldNum" sz="quarter" idx="11"/>
          </p:nvPr>
        </p:nvSpPr>
        <p:spPr/>
        <p:txBody>
          <a:bodyPr/>
          <a:lstStyle>
            <a:lvl1pPr>
              <a:defRPr/>
            </a:lvl1pPr>
          </a:lstStyle>
          <a:p>
            <a:fld id="{A58CB720-B61A-49FC-A739-74680C99BF57}" type="slidenum">
              <a:rPr lang="en-US" altLang="en-US"/>
              <a:pPr/>
              <a:t>‹#›</a:t>
            </a:fld>
            <a:endParaRPr lang="en-US" altLang="en-US"/>
          </a:p>
        </p:txBody>
      </p:sp>
    </p:spTree>
    <p:extLst>
      <p:ext uri="{BB962C8B-B14F-4D97-AF65-F5344CB8AC3E}">
        <p14:creationId xmlns:p14="http://schemas.microsoft.com/office/powerpoint/2010/main" val="355239688"/>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7" descr="Valent-BioSciences-Logo_PMS348.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734050" y="1028700"/>
            <a:ext cx="29987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77" y="1030288"/>
            <a:ext cx="5486245" cy="87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7480" y="2515116"/>
            <a:ext cx="5651500" cy="1206500"/>
          </a:xfrm>
        </p:spPr>
        <p:txBody>
          <a:bodyPr anchor="b" anchorCtr="0"/>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427480" y="3848616"/>
            <a:ext cx="5651500" cy="330200"/>
          </a:xfrm>
        </p:spPr>
        <p:txBody>
          <a:bodyPr/>
          <a:lstStyle>
            <a:lvl1pPr marL="0" indent="0" algn="l">
              <a:buNone/>
              <a:defRPr sz="1600" cap="all">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5068838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5CB5F2E-4C83-4A8E-97BE-D10A4C741CBF}" type="datetime4">
              <a:rPr lang="en-US" altLang="en-US" smtClean="0"/>
              <a:t>February 24, 2017</a:t>
            </a:fld>
            <a:endParaRPr lang="en-US" altLang="en-US"/>
          </a:p>
        </p:txBody>
      </p:sp>
      <p:sp>
        <p:nvSpPr>
          <p:cNvPr id="5" name="Slide Number Placeholder 5"/>
          <p:cNvSpPr>
            <a:spLocks noGrp="1"/>
          </p:cNvSpPr>
          <p:nvPr>
            <p:ph type="sldNum" sz="quarter" idx="11"/>
          </p:nvPr>
        </p:nvSpPr>
        <p:spPr/>
        <p:txBody>
          <a:bodyPr/>
          <a:lstStyle>
            <a:lvl1pPr>
              <a:defRPr/>
            </a:lvl1pPr>
          </a:lstStyle>
          <a:p>
            <a:fld id="{4BAE2478-2F42-41DA-BF1A-76BFF74569CB}" type="slidenum">
              <a:rPr lang="en-US" altLang="en-US"/>
              <a:pPr/>
              <a:t>‹#›</a:t>
            </a:fld>
            <a:endParaRPr lang="en-US" altLang="en-US"/>
          </a:p>
        </p:txBody>
      </p:sp>
    </p:spTree>
    <p:extLst>
      <p:ext uri="{BB962C8B-B14F-4D97-AF65-F5344CB8AC3E}">
        <p14:creationId xmlns:p14="http://schemas.microsoft.com/office/powerpoint/2010/main" val="52167321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7.jpe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https://gallery.mailchimp.com/5c031f6e9c9688a0bce9adef4/images/Valent_Header_D.jpg" TargetMode="Externa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9.jpe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0" y="914400"/>
            <a:ext cx="7518400" cy="558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825500" y="1676400"/>
            <a:ext cx="7518400" cy="414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pic>
        <p:nvPicPr>
          <p:cNvPr id="1028"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3175" y="337527"/>
            <a:ext cx="9137650" cy="32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p:cNvSpPr>
            <a:spLocks noGrp="1"/>
          </p:cNvSpPr>
          <p:nvPr>
            <p:ph type="dt" sz="half" idx="2"/>
          </p:nvPr>
        </p:nvSpPr>
        <p:spPr>
          <a:xfrm>
            <a:off x="1069975" y="6532563"/>
            <a:ext cx="2133600"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381B5015-B125-4337-9BF2-B0E0649D3C0F}" type="datetime4">
              <a:rPr lang="en-US" altLang="en-US" smtClean="0"/>
              <a:t>February 24, 2017</a:t>
            </a:fld>
            <a:endParaRPr lang="en-US" altLang="en-US"/>
          </a:p>
        </p:txBody>
      </p:sp>
      <p:sp>
        <p:nvSpPr>
          <p:cNvPr id="15" name="Slide Number Placeholder 5"/>
          <p:cNvSpPr>
            <a:spLocks noGrp="1"/>
          </p:cNvSpPr>
          <p:nvPr>
            <p:ph type="sldNum" sz="quarter" idx="4"/>
          </p:nvPr>
        </p:nvSpPr>
        <p:spPr>
          <a:xfrm>
            <a:off x="749300" y="6532563"/>
            <a:ext cx="381000"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902D03A5-02F3-4B00-8923-D69972116CA4}" type="slidenum">
              <a:rPr lang="en-US" altLang="en-US"/>
              <a:pPr/>
              <a:t>‹#›</a:t>
            </a:fld>
            <a:endParaRPr lang="en-US" altLang="en-US"/>
          </a:p>
        </p:txBody>
      </p:sp>
      <p:pic>
        <p:nvPicPr>
          <p:cNvPr id="1031" name="Picture 15" descr="Valent BioSciences Logo_cmyk.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9238" y="6269038"/>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p:cNvSpPr>
            <a:spLocks noGrp="1"/>
          </p:cNvSpPr>
          <p:nvPr/>
        </p:nvSpPr>
        <p:spPr>
          <a:xfrm>
            <a:off x="1907742" y="6222362"/>
            <a:ext cx="2731506" cy="19367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b="1" dirty="0">
                <a:solidFill>
                  <a:schemeClr val="accent1"/>
                </a:solidFill>
              </a:rPr>
              <a:t>CONFIDENTIAL – </a:t>
            </a:r>
            <a:r>
              <a:rPr lang="en-US" sz="900" b="1" dirty="0" smtClean="0">
                <a:solidFill>
                  <a:schemeClr val="accent1"/>
                </a:solidFill>
              </a:rPr>
              <a:t>INTERNAL</a:t>
            </a:r>
            <a:r>
              <a:rPr lang="en-US" sz="900" b="1" baseline="0" dirty="0" smtClean="0">
                <a:solidFill>
                  <a:schemeClr val="accent1"/>
                </a:solidFill>
              </a:rPr>
              <a:t> </a:t>
            </a:r>
            <a:r>
              <a:rPr lang="en-US" sz="900" b="1" dirty="0" smtClean="0">
                <a:solidFill>
                  <a:schemeClr val="accent1"/>
                </a:solidFill>
              </a:rPr>
              <a:t>USE</a:t>
            </a:r>
            <a:r>
              <a:rPr lang="en-US" sz="900" b="1" baseline="0" dirty="0" smtClean="0">
                <a:solidFill>
                  <a:schemeClr val="accent1"/>
                </a:solidFill>
              </a:rPr>
              <a:t> </a:t>
            </a:r>
            <a:r>
              <a:rPr lang="en-US" sz="900" b="1" dirty="0" smtClean="0">
                <a:solidFill>
                  <a:schemeClr val="accent1"/>
                </a:solidFill>
              </a:rPr>
              <a:t>ONLY</a:t>
            </a:r>
            <a:endParaRPr lang="en-US" sz="900" b="1"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84" r:id="rId1"/>
    <p:sldLayoutId id="2147483779" r:id="rId2"/>
    <p:sldLayoutId id="2147483780" r:id="rId3"/>
    <p:sldLayoutId id="2147483781" r:id="rId4"/>
    <p:sldLayoutId id="2147483782" r:id="rId5"/>
    <p:sldLayoutId id="2147483783" r:id="rId6"/>
    <p:sldLayoutId id="2147483785" r:id="rId7"/>
  </p:sldLayoutIdLst>
  <p:transition spd="med">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2400" b="1" kern="1200" cap="all">
          <a:solidFill>
            <a:srgbClr val="404040"/>
          </a:solidFill>
          <a:latin typeface="+mj-lt"/>
          <a:ea typeface="ＭＳ Ｐゴシック" pitchFamily="34" charset="-128"/>
          <a:cs typeface="+mj-cs"/>
        </a:defRPr>
      </a:lvl1pPr>
      <a:lvl2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2pPr>
      <a:lvl3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3pPr>
      <a:lvl4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4pPr>
      <a:lvl5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9pPr>
    </p:titleStyle>
    <p:bodyStyle>
      <a:lvl1pPr marL="177800" indent="-177800"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1pPr>
      <a:lvl2pPr marL="357188" indent="-179388"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2pPr>
      <a:lvl3pPr marL="534988" indent="-177800"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3pPr>
      <a:lvl4pPr marL="712788" indent="-177800"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4pPr>
      <a:lvl5pPr marL="901700" indent="-188913"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0" y="914400"/>
            <a:ext cx="7518400" cy="558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825500" y="1676400"/>
            <a:ext cx="7518400" cy="414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8"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3187" y="337527"/>
            <a:ext cx="9137626" cy="32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p:cNvSpPr>
            <a:spLocks noGrp="1"/>
          </p:cNvSpPr>
          <p:nvPr>
            <p:ph type="dt" sz="half" idx="2"/>
          </p:nvPr>
        </p:nvSpPr>
        <p:spPr>
          <a:xfrm>
            <a:off x="1069975" y="6532563"/>
            <a:ext cx="2133600"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381B5015-B125-4337-9BF2-B0E0649D3C0F}" type="datetime4">
              <a:rPr lang="en-US" altLang="en-US" smtClean="0"/>
              <a:t>February 24, 2017</a:t>
            </a:fld>
            <a:endParaRPr lang="en-US" altLang="en-US"/>
          </a:p>
        </p:txBody>
      </p:sp>
      <p:sp>
        <p:nvSpPr>
          <p:cNvPr id="15" name="Slide Number Placeholder 5"/>
          <p:cNvSpPr>
            <a:spLocks noGrp="1"/>
          </p:cNvSpPr>
          <p:nvPr>
            <p:ph type="sldNum" sz="quarter" idx="4"/>
          </p:nvPr>
        </p:nvSpPr>
        <p:spPr>
          <a:xfrm>
            <a:off x="749300" y="6532563"/>
            <a:ext cx="381000"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902D03A5-02F3-4B00-8923-D69972116CA4}" type="slidenum">
              <a:rPr lang="en-US" altLang="en-US"/>
              <a:pPr/>
              <a:t>‹#›</a:t>
            </a:fld>
            <a:endParaRPr lang="en-US" altLang="en-US"/>
          </a:p>
        </p:txBody>
      </p:sp>
      <p:pic>
        <p:nvPicPr>
          <p:cNvPr id="1031" name="Picture 15" descr="Valent BioSciences Logo_cmyk.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9238" y="6269038"/>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p:cNvSpPr>
            <a:spLocks noGrp="1"/>
          </p:cNvSpPr>
          <p:nvPr/>
        </p:nvSpPr>
        <p:spPr>
          <a:xfrm>
            <a:off x="1907742" y="6222362"/>
            <a:ext cx="2731506" cy="19367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b="1" dirty="0">
                <a:solidFill>
                  <a:schemeClr val="accent1"/>
                </a:solidFill>
              </a:rPr>
              <a:t>CONFIDENTIAL – </a:t>
            </a:r>
            <a:r>
              <a:rPr lang="en-US" sz="900" b="1" dirty="0" smtClean="0">
                <a:solidFill>
                  <a:schemeClr val="accent1"/>
                </a:solidFill>
              </a:rPr>
              <a:t>INTERNAL</a:t>
            </a:r>
            <a:r>
              <a:rPr lang="en-US" sz="900" b="1" baseline="0" dirty="0" smtClean="0">
                <a:solidFill>
                  <a:schemeClr val="accent1"/>
                </a:solidFill>
              </a:rPr>
              <a:t> </a:t>
            </a:r>
            <a:r>
              <a:rPr lang="en-US" sz="900" b="1" dirty="0" smtClean="0">
                <a:solidFill>
                  <a:schemeClr val="accent1"/>
                </a:solidFill>
              </a:rPr>
              <a:t>USE</a:t>
            </a:r>
            <a:r>
              <a:rPr lang="en-US" sz="900" b="1" baseline="0" dirty="0" smtClean="0">
                <a:solidFill>
                  <a:schemeClr val="accent1"/>
                </a:solidFill>
              </a:rPr>
              <a:t> </a:t>
            </a:r>
            <a:r>
              <a:rPr lang="en-US" sz="900" b="1" dirty="0" smtClean="0">
                <a:solidFill>
                  <a:schemeClr val="accent1"/>
                </a:solidFill>
              </a:rPr>
              <a:t>ONLY</a:t>
            </a:r>
            <a:endParaRPr lang="en-US" sz="900" b="1" dirty="0">
              <a:solidFill>
                <a:schemeClr val="accent1"/>
              </a:solidFill>
            </a:endParaRPr>
          </a:p>
        </p:txBody>
      </p:sp>
    </p:spTree>
    <p:extLst>
      <p:ext uri="{BB962C8B-B14F-4D97-AF65-F5344CB8AC3E}">
        <p14:creationId xmlns:p14="http://schemas.microsoft.com/office/powerpoint/2010/main" val="724470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Lst>
  <p:transition spd="med">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2400" b="1" kern="1200" cap="all">
          <a:solidFill>
            <a:srgbClr val="404040"/>
          </a:solidFill>
          <a:latin typeface="+mj-lt"/>
          <a:ea typeface="ＭＳ Ｐゴシック" pitchFamily="34" charset="-128"/>
          <a:cs typeface="+mj-cs"/>
        </a:defRPr>
      </a:lvl1pPr>
      <a:lvl2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2pPr>
      <a:lvl3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3pPr>
      <a:lvl4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4pPr>
      <a:lvl5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9pPr>
    </p:titleStyle>
    <p:bodyStyle>
      <a:lvl1pPr marL="177800" indent="-177800"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1pPr>
      <a:lvl2pPr marL="357188" indent="-179388"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2pPr>
      <a:lvl3pPr marL="534988" indent="-177800"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3pPr>
      <a:lvl4pPr marL="712788" indent="-177800"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4pPr>
      <a:lvl5pPr marL="901700" indent="-188913" algn="l" defTabSz="457200" rtl="0" eaLnBrk="1" fontAlgn="base" hangingPunct="1">
        <a:spcBef>
          <a:spcPct val="20000"/>
        </a:spcBef>
        <a:spcAft>
          <a:spcPct val="0"/>
        </a:spcAft>
        <a:buClr>
          <a:srgbClr val="5F9A78"/>
        </a:buClr>
        <a:buSzPct val="85000"/>
        <a:buFont typeface="Wingdings" panose="05000000000000000000" pitchFamily="2" charset="2"/>
        <a:buChar char="§"/>
        <a:defRPr sz="24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0" y="914400"/>
            <a:ext cx="7518400" cy="558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9219" name="Text Placeholder 2"/>
          <p:cNvSpPr>
            <a:spLocks noGrp="1"/>
          </p:cNvSpPr>
          <p:nvPr>
            <p:ph type="body" idx="1"/>
          </p:nvPr>
        </p:nvSpPr>
        <p:spPr bwMode="auto">
          <a:xfrm>
            <a:off x="825500" y="1676400"/>
            <a:ext cx="7518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a:pPr>
            <a:r>
              <a:rPr kumimoji="0" lang="en-US" altLang="en-US" sz="2400" b="0" i="0" u="none" strike="noStrike" kern="1200" cap="none" spc="0" normalizeH="0" baseline="0" noProof="0" smtClean="0">
                <a:ln>
                  <a:noFill/>
                </a:ln>
                <a:solidFill>
                  <a:srgbClr val="404040"/>
                </a:solidFill>
                <a:effectLst/>
                <a:uLnTx/>
                <a:uFillTx/>
                <a:latin typeface="+mn-lt"/>
                <a:ea typeface="ＭＳ Ｐゴシック" pitchFamily="34" charset="-128"/>
              </a:rPr>
              <a:t>Click to edit Master text styles</a:t>
            </a:r>
          </a:p>
          <a:p>
            <a:pPr marL="177800" marR="0" lvl="1"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a:pPr>
            <a:r>
              <a:rPr kumimoji="0" lang="en-US" altLang="en-US" sz="2400" b="0" i="0" u="none" strike="noStrike" kern="1200" cap="none" spc="0" normalizeH="0" baseline="0" noProof="0" smtClean="0">
                <a:ln>
                  <a:noFill/>
                </a:ln>
                <a:solidFill>
                  <a:srgbClr val="404040"/>
                </a:solidFill>
                <a:effectLst/>
                <a:uLnTx/>
                <a:uFillTx/>
                <a:latin typeface="+mn-lt"/>
                <a:ea typeface="ＭＳ Ｐゴシック" pitchFamily="34" charset="-128"/>
              </a:rPr>
              <a:t>Second level</a:t>
            </a:r>
          </a:p>
          <a:p>
            <a:pPr marL="177800" marR="0" lvl="2"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a:pPr>
            <a:r>
              <a:rPr kumimoji="0" lang="en-US" altLang="en-US" sz="2400" b="0" i="0" u="none" strike="noStrike" kern="1200" cap="none" spc="0" normalizeH="0" baseline="0" noProof="0" smtClean="0">
                <a:ln>
                  <a:noFill/>
                </a:ln>
                <a:solidFill>
                  <a:srgbClr val="404040"/>
                </a:solidFill>
                <a:effectLst/>
                <a:uLnTx/>
                <a:uFillTx/>
                <a:latin typeface="+mn-lt"/>
                <a:ea typeface="ＭＳ Ｐゴシック" pitchFamily="34" charset="-128"/>
              </a:rPr>
              <a:t>Third level</a:t>
            </a:r>
          </a:p>
          <a:p>
            <a:pPr marL="177800" marR="0" lvl="3"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a:pPr>
            <a:r>
              <a:rPr kumimoji="0" lang="en-US" altLang="en-US" sz="2400" b="0" i="0" u="none" strike="noStrike" kern="1200" cap="none" spc="0" normalizeH="0" baseline="0" noProof="0" smtClean="0">
                <a:ln>
                  <a:noFill/>
                </a:ln>
                <a:solidFill>
                  <a:srgbClr val="404040"/>
                </a:solidFill>
                <a:effectLst/>
                <a:uLnTx/>
                <a:uFillTx/>
                <a:latin typeface="+mn-lt"/>
                <a:ea typeface="ＭＳ Ｐゴシック" pitchFamily="34" charset="-128"/>
              </a:rPr>
              <a:t>Fourth level</a:t>
            </a:r>
          </a:p>
          <a:p>
            <a:pPr marL="177800" marR="0" lvl="4"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a:pPr>
            <a:r>
              <a:rPr kumimoji="0" lang="en-US" altLang="en-US" sz="2400" b="0" i="0" u="none" strike="noStrike" kern="1200" cap="none" spc="0" normalizeH="0" baseline="0" noProof="0" smtClean="0">
                <a:ln>
                  <a:noFill/>
                </a:ln>
                <a:solidFill>
                  <a:srgbClr val="404040"/>
                </a:solidFill>
                <a:effectLst/>
                <a:uLnTx/>
                <a:uFillTx/>
                <a:latin typeface="+mn-lt"/>
                <a:ea typeface="ＭＳ Ｐゴシック" pitchFamily="34" charset="-128"/>
              </a:rPr>
              <a:t>Fifth level</a:t>
            </a:r>
            <a:endParaRPr kumimoji="0" lang="en-US" altLang="en-US" sz="2400" b="0" i="0" u="none" strike="noStrike" kern="1200" cap="none" spc="0" normalizeH="0" baseline="0" noProof="0" dirty="0" smtClean="0">
              <a:ln>
                <a:noFill/>
              </a:ln>
              <a:solidFill>
                <a:srgbClr val="404040"/>
              </a:solidFill>
              <a:effectLst/>
              <a:uLnTx/>
              <a:uFillTx/>
              <a:latin typeface="+mn-lt"/>
              <a:ea typeface="ＭＳ Ｐゴシック" pitchFamily="34" charset="-128"/>
            </a:endParaRPr>
          </a:p>
        </p:txBody>
      </p:sp>
      <p:pic>
        <p:nvPicPr>
          <p:cNvPr id="9220" name="Picture 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206375"/>
            <a:ext cx="9144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7" descr="Valent BioSciences Logo_cmyk.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9238" y="6269038"/>
            <a:ext cx="1568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nvSpPr>
        <p:spPr>
          <a:xfrm>
            <a:off x="1907742" y="6222362"/>
            <a:ext cx="2731506" cy="19367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900" b="1" dirty="0">
                <a:solidFill>
                  <a:srgbClr val="036936"/>
                </a:solidFill>
              </a:rPr>
              <a:t>CONFIDENTIAL – </a:t>
            </a:r>
            <a:r>
              <a:rPr lang="en-US" sz="900" b="1" dirty="0" smtClean="0">
                <a:solidFill>
                  <a:srgbClr val="036936"/>
                </a:solidFill>
              </a:rPr>
              <a:t>INTERNAL USE ONLY</a:t>
            </a:r>
            <a:endParaRPr lang="en-US" sz="900" b="1" dirty="0">
              <a:solidFill>
                <a:srgbClr val="036936"/>
              </a:solidFill>
            </a:endParaRPr>
          </a:p>
        </p:txBody>
      </p:sp>
      <p:pic>
        <p:nvPicPr>
          <p:cNvPr id="9" name="Picture 8" descr="https://gallery.mailchimp.com/5c031f6e9c9688a0bce9adef4/images/Valent_Header_D.jpg"/>
          <p:cNvPicPr/>
          <p:nvPr userDrawn="1"/>
        </p:nvPicPr>
        <p:blipFill>
          <a:blip r:link="rId12">
            <a:extLst>
              <a:ext uri="{28A0092B-C50C-407E-A947-70E740481C1C}">
                <a14:useLocalDpi xmlns:a14="http://schemas.microsoft.com/office/drawing/2010/main" val="0"/>
              </a:ext>
            </a:extLst>
          </a:blip>
          <a:srcRect/>
          <a:stretch>
            <a:fillRect/>
          </a:stretch>
        </p:blipFill>
        <p:spPr bwMode="auto">
          <a:xfrm>
            <a:off x="7885216" y="29655"/>
            <a:ext cx="1257170" cy="504106"/>
          </a:xfrm>
          <a:prstGeom prst="rect">
            <a:avLst/>
          </a:prstGeom>
          <a:noFill/>
        </p:spPr>
      </p:pic>
      <p:sp>
        <p:nvSpPr>
          <p:cNvPr id="10" name="Date Placeholder 3"/>
          <p:cNvSpPr>
            <a:spLocks noGrp="1"/>
          </p:cNvSpPr>
          <p:nvPr>
            <p:ph type="dt" sz="half" idx="2"/>
          </p:nvPr>
        </p:nvSpPr>
        <p:spPr>
          <a:xfrm>
            <a:off x="778705" y="6497815"/>
            <a:ext cx="1842258" cy="369332"/>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r>
              <a:rPr lang="en-US" altLang="en-US" smtClean="0"/>
              <a:t>VBC Media Day  - Osage, IA June 2014</a:t>
            </a:r>
            <a:endParaRPr lang="en-US" altLang="en-US" dirty="0"/>
          </a:p>
        </p:txBody>
      </p:sp>
      <p:sp>
        <p:nvSpPr>
          <p:cNvPr id="11" name="Slide Number Placeholder 5"/>
          <p:cNvSpPr>
            <a:spLocks noGrp="1"/>
          </p:cNvSpPr>
          <p:nvPr>
            <p:ph type="sldNum" sz="quarter" idx="4"/>
          </p:nvPr>
        </p:nvSpPr>
        <p:spPr>
          <a:xfrm>
            <a:off x="496005" y="650575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36936"/>
                </a:solidFill>
              </a:defRPr>
            </a:lvl1pPr>
          </a:lstStyle>
          <a:p>
            <a:fld id="{B4A42C95-9C1B-481A-A024-A6DF7EA328D6}" type="slidenum">
              <a:rPr lang="en-US" altLang="en-US"/>
              <a:pPr/>
              <a:t>‹#›</a:t>
            </a:fld>
            <a:endParaRPr lang="en-US" altLang="en-US" dirty="0"/>
          </a:p>
        </p:txBody>
      </p:sp>
    </p:spTree>
    <p:extLst>
      <p:ext uri="{BB962C8B-B14F-4D97-AF65-F5344CB8AC3E}">
        <p14:creationId xmlns:p14="http://schemas.microsoft.com/office/powerpoint/2010/main" val="401437622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Lst>
  <p:transition spd="med">
    <p:fade/>
  </p:transition>
  <p:hf hdr="0"/>
  <p:txStyles>
    <p:titleStyle>
      <a:lvl1pPr algn="l" defTabSz="457200" rtl="0" eaLnBrk="1" fontAlgn="base" hangingPunct="1">
        <a:spcBef>
          <a:spcPct val="0"/>
        </a:spcBef>
        <a:spcAft>
          <a:spcPct val="0"/>
        </a:spcAft>
        <a:defRPr sz="2400" b="1" kern="1200" cap="all">
          <a:solidFill>
            <a:srgbClr val="404040"/>
          </a:solidFill>
          <a:latin typeface="+mj-lt"/>
          <a:ea typeface="ＭＳ Ｐゴシック" pitchFamily="34" charset="-128"/>
          <a:cs typeface="+mj-cs"/>
        </a:defRPr>
      </a:lvl1pPr>
      <a:lvl2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2pPr>
      <a:lvl3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3pPr>
      <a:lvl4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4pPr>
      <a:lvl5pPr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400" b="1">
          <a:solidFill>
            <a:srgbClr val="404040"/>
          </a:solidFill>
          <a:latin typeface="Arial" pitchFamily="34" charset="0"/>
          <a:ea typeface="ＭＳ Ｐゴシック" pitchFamily="34" charset="-128"/>
        </a:defRPr>
      </a:lvl9pPr>
    </p:titleStyle>
    <p:bodyStyle>
      <a:lvl1pPr marL="177800" marR="0"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sz="1600" kern="1200">
          <a:solidFill>
            <a:srgbClr val="404040"/>
          </a:solidFill>
          <a:latin typeface="+mn-lt"/>
          <a:ea typeface="ＭＳ Ｐゴシック" pitchFamily="34" charset="-128"/>
          <a:cs typeface="+mn-cs"/>
        </a:defRPr>
      </a:lvl1pPr>
      <a:lvl2pPr marL="357188" marR="0" indent="-179388"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sz="1600" kern="1200">
          <a:solidFill>
            <a:srgbClr val="404040"/>
          </a:solidFill>
          <a:latin typeface="+mn-lt"/>
          <a:ea typeface="ＭＳ Ｐゴシック" pitchFamily="34" charset="-128"/>
          <a:cs typeface="+mn-cs"/>
        </a:defRPr>
      </a:lvl2pPr>
      <a:lvl3pPr marL="534988" marR="0"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sz="1600" kern="1200">
          <a:solidFill>
            <a:srgbClr val="404040"/>
          </a:solidFill>
          <a:latin typeface="+mn-lt"/>
          <a:ea typeface="ＭＳ Ｐゴシック" pitchFamily="34" charset="-128"/>
          <a:cs typeface="+mn-cs"/>
        </a:defRPr>
      </a:lvl3pPr>
      <a:lvl4pPr marL="712788" marR="0" indent="-177800"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sz="1600" kern="1200">
          <a:solidFill>
            <a:srgbClr val="404040"/>
          </a:solidFill>
          <a:latin typeface="+mn-lt"/>
          <a:ea typeface="ＭＳ Ｐゴシック" pitchFamily="34" charset="-128"/>
          <a:cs typeface="+mn-cs"/>
        </a:defRPr>
      </a:lvl4pPr>
      <a:lvl5pPr marL="901700" marR="0" indent="-188913" algn="l" defTabSz="457200" rtl="0" eaLnBrk="1" fontAlgn="base" latinLnBrk="0" hangingPunct="1">
        <a:lnSpc>
          <a:spcPct val="100000"/>
        </a:lnSpc>
        <a:spcBef>
          <a:spcPct val="20000"/>
        </a:spcBef>
        <a:spcAft>
          <a:spcPct val="0"/>
        </a:spcAft>
        <a:buClr>
          <a:srgbClr val="5F9A78"/>
        </a:buClr>
        <a:buSzPct val="85000"/>
        <a:buFont typeface="Arial" panose="020B0604020202020204" pitchFamily="34" charset="0"/>
        <a:buChar char="•"/>
        <a:tabLst/>
        <a:defRPr sz="16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691" y="1288568"/>
            <a:ext cx="8584442" cy="1795818"/>
          </a:xfrm>
        </p:spPr>
        <p:txBody>
          <a:bodyPr/>
          <a:lstStyle/>
          <a:p>
            <a:r>
              <a:rPr lang="en-US" sz="3000" dirty="0" smtClean="0"/>
              <a:t>Biopesticides: Global health issues</a:t>
            </a:r>
            <a:endParaRPr lang="en-US" sz="3000" dirty="0"/>
          </a:p>
        </p:txBody>
      </p:sp>
      <p:sp>
        <p:nvSpPr>
          <p:cNvPr id="3" name="Subtitle 2"/>
          <p:cNvSpPr>
            <a:spLocks noGrp="1"/>
          </p:cNvSpPr>
          <p:nvPr>
            <p:ph type="subTitle" idx="1"/>
          </p:nvPr>
        </p:nvSpPr>
        <p:spPr>
          <a:xfrm>
            <a:off x="622248" y="4271704"/>
            <a:ext cx="5651500" cy="330200"/>
          </a:xfrm>
        </p:spPr>
        <p:txBody>
          <a:bodyPr/>
          <a:lstStyle/>
          <a:p>
            <a:r>
              <a:rPr lang="en-US" dirty="0" smtClean="0"/>
              <a:t>Steve Krause, PhD</a:t>
            </a:r>
          </a:p>
          <a:p>
            <a:r>
              <a:rPr lang="en-US" dirty="0" smtClean="0"/>
              <a:t>Director, Global Public Health</a:t>
            </a:r>
          </a:p>
          <a:p>
            <a:r>
              <a:rPr lang="en-US" dirty="0" smtClean="0"/>
              <a:t>Valent BioSciences Corporation</a:t>
            </a:r>
            <a:endParaRPr lang="en-US" dirty="0"/>
          </a:p>
        </p:txBody>
      </p:sp>
    </p:spTree>
    <p:extLst>
      <p:ext uri="{BB962C8B-B14F-4D97-AF65-F5344CB8AC3E}">
        <p14:creationId xmlns:p14="http://schemas.microsoft.com/office/powerpoint/2010/main" val="76121605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PPP and Zika control today</a:t>
            </a:r>
            <a:br>
              <a:rPr lang="en-US" dirty="0"/>
            </a:br>
            <a:r>
              <a:rPr lang="en-US" sz="1100" dirty="0"/>
              <a:t>(Miami-Herald newspaper, 15Aug2016)</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5876925" cy="466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74379" y="5805004"/>
            <a:ext cx="5149743" cy="553998"/>
          </a:xfrm>
          <a:prstGeom prst="rect">
            <a:avLst/>
          </a:prstGeom>
          <a:solidFill>
            <a:schemeClr val="bg1"/>
          </a:solidFill>
          <a:ln w="28575">
            <a:solidFill>
              <a:srgbClr val="FFFF00"/>
            </a:solidFill>
          </a:ln>
        </p:spPr>
        <p:txBody>
          <a:bodyPr wrap="none" rtlCol="0">
            <a:spAutoFit/>
          </a:bodyPr>
          <a:lstStyle/>
          <a:p>
            <a:r>
              <a:rPr lang="en-US" dirty="0" smtClean="0"/>
              <a:t>FL Governor declares Wynwood “zika-free zone”</a:t>
            </a:r>
          </a:p>
          <a:p>
            <a:r>
              <a:rPr lang="en-US" sz="1100" b="1" dirty="0"/>
              <a:t>Miami-Herald newspaper, </a:t>
            </a:r>
            <a:r>
              <a:rPr lang="en-US" sz="1100" b="1" dirty="0" smtClean="0"/>
              <a:t>19 Sept 2016</a:t>
            </a:r>
            <a:endParaRPr lang="en-US" sz="1100" b="1" dirty="0"/>
          </a:p>
        </p:txBody>
      </p:sp>
    </p:spTree>
    <p:extLst>
      <p:ext uri="{BB962C8B-B14F-4D97-AF65-F5344CB8AC3E}">
        <p14:creationId xmlns:p14="http://schemas.microsoft.com/office/powerpoint/2010/main" val="1367178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6850"/>
            <a:ext cx="871537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9556" y="909935"/>
            <a:ext cx="8624888" cy="830997"/>
          </a:xfrm>
          <a:prstGeom prst="rect">
            <a:avLst/>
          </a:prstGeom>
          <a:solidFill>
            <a:schemeClr val="bg1">
              <a:lumMod val="95000"/>
            </a:schemeClr>
          </a:solidFill>
          <a:ln>
            <a:solidFill>
              <a:srgbClr val="FF0000"/>
            </a:solidFill>
          </a:ln>
        </p:spPr>
        <p:txBody>
          <a:bodyPr wrap="square" rtlCol="0">
            <a:spAutoFit/>
          </a:bodyPr>
          <a:lstStyle/>
          <a:p>
            <a:pPr algn="ctr"/>
            <a:r>
              <a:rPr lang="en-US" sz="2400" b="1" dirty="0" smtClean="0">
                <a:solidFill>
                  <a:srgbClr val="FF0000"/>
                </a:solidFill>
              </a:rPr>
              <a:t>How </a:t>
            </a:r>
            <a:r>
              <a:rPr lang="en-US" sz="2400" b="1" dirty="0" smtClean="0">
                <a:solidFill>
                  <a:srgbClr val="990099"/>
                </a:solidFill>
              </a:rPr>
              <a:t>BTI (VectoBac) </a:t>
            </a:r>
            <a:r>
              <a:rPr lang="en-US" sz="2400" b="1" dirty="0" smtClean="0">
                <a:solidFill>
                  <a:srgbClr val="FF0000"/>
                </a:solidFill>
              </a:rPr>
              <a:t>helped stop Zika transmission </a:t>
            </a:r>
            <a:endParaRPr lang="en-US" sz="2400" b="1" dirty="0" smtClean="0">
              <a:solidFill>
                <a:srgbClr val="FF0000"/>
              </a:solidFill>
            </a:endParaRPr>
          </a:p>
          <a:p>
            <a:pPr algn="ctr"/>
            <a:r>
              <a:rPr lang="en-US" sz="2400" b="1" dirty="0" smtClean="0">
                <a:solidFill>
                  <a:srgbClr val="FF0000"/>
                </a:solidFill>
              </a:rPr>
              <a:t>in </a:t>
            </a:r>
            <a:r>
              <a:rPr lang="en-US" sz="2400" b="1" dirty="0" smtClean="0">
                <a:solidFill>
                  <a:srgbClr val="FF0000"/>
                </a:solidFill>
              </a:rPr>
              <a:t>Florida 2016</a:t>
            </a:r>
            <a:endParaRPr lang="en-US" sz="2400" b="1" dirty="0">
              <a:solidFill>
                <a:srgbClr val="FF0000"/>
              </a:solidFill>
            </a:endParaRPr>
          </a:p>
        </p:txBody>
      </p:sp>
    </p:spTree>
    <p:extLst>
      <p:ext uri="{BB962C8B-B14F-4D97-AF65-F5344CB8AC3E}">
        <p14:creationId xmlns:p14="http://schemas.microsoft.com/office/powerpoint/2010/main" val="375371508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9" descr="C:\Documents and Settings\pdech\My Documents\2005\WORKPLAN\US Commercial Dev\101-0181_IMG_2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1676" y="2943936"/>
            <a:ext cx="2613868" cy="1696303"/>
          </a:xfrm>
          <a:prstGeom prst="rect">
            <a:avLst/>
          </a:prstGeom>
          <a:noFill/>
          <a:ln w="38100">
            <a:no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51207" y="4640239"/>
            <a:ext cx="4204337" cy="2217761"/>
            <a:chOff x="5046135" y="4830514"/>
            <a:chExt cx="3899445" cy="2000512"/>
          </a:xfrm>
        </p:grpSpPr>
        <p:pic>
          <p:nvPicPr>
            <p:cNvPr id="13314"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6135" y="4830514"/>
              <a:ext cx="3899445" cy="2000512"/>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8"/>
            <p:cNvSpPr txBox="1">
              <a:spLocks noChangeArrowheads="1"/>
            </p:cNvSpPr>
            <p:nvPr/>
          </p:nvSpPr>
          <p:spPr bwMode="auto">
            <a:xfrm>
              <a:off x="5097050" y="6450882"/>
              <a:ext cx="3797614" cy="369332"/>
            </a:xfrm>
            <a:prstGeom prst="rect">
              <a:avLst/>
            </a:prstGeom>
            <a:solidFill>
              <a:srgbClr val="FFFFFF">
                <a:alpha val="69804"/>
              </a:srgbClr>
            </a:solidFill>
            <a:ln>
              <a:noFill/>
            </a:ln>
            <a:effectLs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r" eaLnBrk="0" fontAlgn="base" hangingPunct="0">
                <a:spcBef>
                  <a:spcPct val="0"/>
                </a:spcBef>
                <a:spcAft>
                  <a:spcPct val="0"/>
                </a:spcAft>
                <a:defRPr sz="2800">
                  <a:solidFill>
                    <a:schemeClr val="tx1"/>
                  </a:solidFill>
                  <a:latin typeface="Times New Roman" pitchFamily="18" charset="0"/>
                </a:defRPr>
              </a:lvl6pPr>
              <a:lvl7pPr marL="2971800" indent="-228600" algn="r" eaLnBrk="0" fontAlgn="base" hangingPunct="0">
                <a:spcBef>
                  <a:spcPct val="0"/>
                </a:spcBef>
                <a:spcAft>
                  <a:spcPct val="0"/>
                </a:spcAft>
                <a:defRPr sz="2800">
                  <a:solidFill>
                    <a:schemeClr val="tx1"/>
                  </a:solidFill>
                  <a:latin typeface="Times New Roman" pitchFamily="18" charset="0"/>
                </a:defRPr>
              </a:lvl7pPr>
              <a:lvl8pPr marL="3429000" indent="-228600" algn="r" eaLnBrk="0" fontAlgn="base" hangingPunct="0">
                <a:spcBef>
                  <a:spcPct val="0"/>
                </a:spcBef>
                <a:spcAft>
                  <a:spcPct val="0"/>
                </a:spcAft>
                <a:defRPr sz="2800">
                  <a:solidFill>
                    <a:schemeClr val="tx1"/>
                  </a:solidFill>
                  <a:latin typeface="Times New Roman" pitchFamily="18" charset="0"/>
                </a:defRPr>
              </a:lvl8pPr>
              <a:lvl9pPr marL="3886200" indent="-228600" algn="r"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1800" b="1" dirty="0" smtClean="0">
                  <a:latin typeface="+mn-lt"/>
                  <a:cs typeface="Times New Roman" pitchFamily="18" charset="0"/>
                </a:rPr>
                <a:t>Aerial Spray </a:t>
              </a:r>
              <a:r>
                <a:rPr lang="en-US" sz="1800" b="1" dirty="0">
                  <a:latin typeface="+mn-lt"/>
                  <a:cs typeface="Times New Roman" pitchFamily="18" charset="0"/>
                </a:rPr>
                <a:t>B</a:t>
              </a:r>
              <a:r>
                <a:rPr lang="en-US" sz="1800" b="1" dirty="0" smtClean="0">
                  <a:latin typeface="+mn-lt"/>
                  <a:cs typeface="Times New Roman" pitchFamily="18" charset="0"/>
                </a:rPr>
                <a:t>lock – Key West</a:t>
              </a:r>
              <a:endParaRPr lang="en-US" sz="1800" b="1" dirty="0">
                <a:latin typeface="+mn-lt"/>
                <a:cs typeface="Times New Roman" pitchFamily="18" charset="0"/>
              </a:endParaRPr>
            </a:p>
          </p:txBody>
        </p:sp>
      </p:grpSp>
      <p:grpSp>
        <p:nvGrpSpPr>
          <p:cNvPr id="2" name="Group 1"/>
          <p:cNvGrpSpPr/>
          <p:nvPr/>
        </p:nvGrpSpPr>
        <p:grpSpPr>
          <a:xfrm>
            <a:off x="4287561" y="1268480"/>
            <a:ext cx="4370184" cy="2376030"/>
            <a:chOff x="4710862" y="484758"/>
            <a:chExt cx="4433138" cy="1990725"/>
          </a:xfrm>
        </p:grpSpPr>
        <p:pic>
          <p:nvPicPr>
            <p:cNvPr id="12" name="Picture 11" descr="A:\MVC-016F.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0862" y="484758"/>
              <a:ext cx="2205037"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A:\MVC-003F.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65938" y="484758"/>
              <a:ext cx="2278062" cy="1990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63773" y="3683305"/>
            <a:ext cx="4387433" cy="2575947"/>
            <a:chOff x="336037" y="3603720"/>
            <a:chExt cx="3798273" cy="2584592"/>
          </a:xfrm>
        </p:grpSpPr>
        <p:pic>
          <p:nvPicPr>
            <p:cNvPr id="22" name="Picture 2" descr="N:\Alexander 0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6037" y="3603720"/>
              <a:ext cx="3798273" cy="255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336037" y="5774921"/>
              <a:ext cx="3798273" cy="413391"/>
            </a:xfrm>
            <a:prstGeom prst="rect">
              <a:avLst/>
            </a:prstGeom>
            <a:solidFill>
              <a:srgbClr val="FFFFFF">
                <a:alpha val="69804"/>
              </a:srgbClr>
            </a:solidFill>
            <a:ln>
              <a:noFill/>
            </a:ln>
            <a:effectLs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r" eaLnBrk="0" fontAlgn="base" hangingPunct="0">
                <a:spcBef>
                  <a:spcPct val="0"/>
                </a:spcBef>
                <a:spcAft>
                  <a:spcPct val="0"/>
                </a:spcAft>
                <a:defRPr sz="2800">
                  <a:solidFill>
                    <a:schemeClr val="tx1"/>
                  </a:solidFill>
                  <a:latin typeface="Times New Roman" pitchFamily="18" charset="0"/>
                </a:defRPr>
              </a:lvl6pPr>
              <a:lvl7pPr marL="2971800" indent="-228600" algn="r" eaLnBrk="0" fontAlgn="base" hangingPunct="0">
                <a:spcBef>
                  <a:spcPct val="0"/>
                </a:spcBef>
                <a:spcAft>
                  <a:spcPct val="0"/>
                </a:spcAft>
                <a:defRPr sz="2800">
                  <a:solidFill>
                    <a:schemeClr val="tx1"/>
                  </a:solidFill>
                  <a:latin typeface="Times New Roman" pitchFamily="18" charset="0"/>
                </a:defRPr>
              </a:lvl7pPr>
              <a:lvl8pPr marL="3429000" indent="-228600" algn="r" eaLnBrk="0" fontAlgn="base" hangingPunct="0">
                <a:spcBef>
                  <a:spcPct val="0"/>
                </a:spcBef>
                <a:spcAft>
                  <a:spcPct val="0"/>
                </a:spcAft>
                <a:defRPr sz="2800">
                  <a:solidFill>
                    <a:schemeClr val="tx1"/>
                  </a:solidFill>
                  <a:latin typeface="Times New Roman" pitchFamily="18" charset="0"/>
                </a:defRPr>
              </a:lvl8pPr>
              <a:lvl9pPr marL="3886200" indent="-228600" algn="r" eaLnBrk="0" fontAlgn="base" hangingPunct="0">
                <a:spcBef>
                  <a:spcPct val="0"/>
                </a:spcBef>
                <a:spcAft>
                  <a:spcPct val="0"/>
                </a:spcAft>
                <a:defRPr sz="2800">
                  <a:solidFill>
                    <a:schemeClr val="tx1"/>
                  </a:solidFill>
                  <a:latin typeface="Times New Roman" pitchFamily="18" charset="0"/>
                </a:defRPr>
              </a:lvl9pPr>
            </a:lstStyle>
            <a:p>
              <a:pPr algn="ctr" eaLnBrk="1" hangingPunct="1"/>
              <a:endParaRPr lang="en-US" sz="1800" b="1" dirty="0">
                <a:latin typeface="+mn-lt"/>
                <a:cs typeface="Times New Roman" pitchFamily="18" charset="0"/>
              </a:endParaRPr>
            </a:p>
          </p:txBody>
        </p:sp>
      </p:grpSp>
      <p:grpSp>
        <p:nvGrpSpPr>
          <p:cNvPr id="4" name="Group 3"/>
          <p:cNvGrpSpPr/>
          <p:nvPr/>
        </p:nvGrpSpPr>
        <p:grpSpPr>
          <a:xfrm>
            <a:off x="307046" y="816734"/>
            <a:ext cx="3980515" cy="2827776"/>
            <a:chOff x="336037" y="943597"/>
            <a:chExt cx="3798274" cy="2551176"/>
          </a:xfrm>
        </p:grpSpPr>
        <p:pic>
          <p:nvPicPr>
            <p:cNvPr id="14" name="Picture 11" descr="DSCN00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6037" y="943597"/>
              <a:ext cx="3798274" cy="25511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8"/>
            <p:cNvSpPr txBox="1">
              <a:spLocks noChangeArrowheads="1"/>
            </p:cNvSpPr>
            <p:nvPr/>
          </p:nvSpPr>
          <p:spPr bwMode="auto">
            <a:xfrm>
              <a:off x="643621" y="3089240"/>
              <a:ext cx="3297965" cy="387710"/>
            </a:xfrm>
            <a:prstGeom prst="rect">
              <a:avLst/>
            </a:prstGeom>
            <a:solidFill>
              <a:srgbClr val="FFFFFF">
                <a:alpha val="69804"/>
              </a:srgbClr>
            </a:solidFill>
            <a:ln>
              <a:noFill/>
            </a:ln>
            <a:effectLs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r" eaLnBrk="0" fontAlgn="base" hangingPunct="0">
                <a:spcBef>
                  <a:spcPct val="0"/>
                </a:spcBef>
                <a:spcAft>
                  <a:spcPct val="0"/>
                </a:spcAft>
                <a:defRPr sz="2800">
                  <a:solidFill>
                    <a:schemeClr val="tx1"/>
                  </a:solidFill>
                  <a:latin typeface="Times New Roman" pitchFamily="18" charset="0"/>
                </a:defRPr>
              </a:lvl6pPr>
              <a:lvl7pPr marL="2971800" indent="-228600" algn="r" eaLnBrk="0" fontAlgn="base" hangingPunct="0">
                <a:spcBef>
                  <a:spcPct val="0"/>
                </a:spcBef>
                <a:spcAft>
                  <a:spcPct val="0"/>
                </a:spcAft>
                <a:defRPr sz="2800">
                  <a:solidFill>
                    <a:schemeClr val="tx1"/>
                  </a:solidFill>
                  <a:latin typeface="Times New Roman" pitchFamily="18" charset="0"/>
                </a:defRPr>
              </a:lvl7pPr>
              <a:lvl8pPr marL="3429000" indent="-228600" algn="r" eaLnBrk="0" fontAlgn="base" hangingPunct="0">
                <a:spcBef>
                  <a:spcPct val="0"/>
                </a:spcBef>
                <a:spcAft>
                  <a:spcPct val="0"/>
                </a:spcAft>
                <a:defRPr sz="2800">
                  <a:solidFill>
                    <a:schemeClr val="tx1"/>
                  </a:solidFill>
                  <a:latin typeface="Times New Roman" pitchFamily="18" charset="0"/>
                </a:defRPr>
              </a:lvl8pPr>
              <a:lvl9pPr marL="3886200" indent="-228600" algn="r"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1800" b="1" dirty="0" smtClean="0">
                  <a:latin typeface="+mn-lt"/>
                  <a:cs typeface="Times New Roman" pitchFamily="18" charset="0"/>
                </a:rPr>
                <a:t>Black fly river treatments</a:t>
              </a:r>
              <a:endParaRPr lang="en-US" sz="1800" b="1" dirty="0">
                <a:latin typeface="+mn-lt"/>
                <a:cs typeface="Times New Roman" pitchFamily="18" charset="0"/>
              </a:endParaRPr>
            </a:p>
          </p:txBody>
        </p:sp>
      </p:grpSp>
      <p:sp>
        <p:nvSpPr>
          <p:cNvPr id="6" name="Title 5"/>
          <p:cNvSpPr>
            <a:spLocks noGrp="1"/>
          </p:cNvSpPr>
          <p:nvPr>
            <p:ph type="title"/>
          </p:nvPr>
        </p:nvSpPr>
        <p:spPr>
          <a:xfrm>
            <a:off x="798204" y="641440"/>
            <a:ext cx="7518400" cy="558800"/>
          </a:xfrm>
        </p:spPr>
        <p:txBody>
          <a:bodyPr/>
          <a:lstStyle/>
          <a:p>
            <a:pPr algn="ctr"/>
            <a:r>
              <a:rPr lang="en-US" dirty="0" smtClean="0"/>
              <a:t>operational use of </a:t>
            </a:r>
            <a:r>
              <a:rPr lang="en-US" dirty="0" err="1" smtClean="0">
                <a:solidFill>
                  <a:srgbClr val="0066FF"/>
                </a:solidFill>
              </a:rPr>
              <a:t>bti</a:t>
            </a:r>
            <a:r>
              <a:rPr lang="en-US" dirty="0" smtClean="0">
                <a:solidFill>
                  <a:srgbClr val="0066FF"/>
                </a:solidFill>
              </a:rPr>
              <a:t> </a:t>
            </a:r>
            <a:endParaRPr lang="en-US" dirty="0">
              <a:solidFill>
                <a:srgbClr val="0066FF"/>
              </a:solidFill>
            </a:endParaRPr>
          </a:p>
        </p:txBody>
      </p:sp>
      <p:sp>
        <p:nvSpPr>
          <p:cNvPr id="20" name="Text Box 8"/>
          <p:cNvSpPr txBox="1">
            <a:spLocks noChangeArrowheads="1"/>
          </p:cNvSpPr>
          <p:nvPr/>
        </p:nvSpPr>
        <p:spPr bwMode="auto">
          <a:xfrm>
            <a:off x="163773" y="5801752"/>
            <a:ext cx="1772809" cy="369332"/>
          </a:xfrm>
          <a:prstGeom prst="rect">
            <a:avLst/>
          </a:prstGeom>
          <a:solidFill>
            <a:srgbClr val="FFFFFF">
              <a:alpha val="69804"/>
            </a:srgbClr>
          </a:solidFill>
          <a:ln>
            <a:noFill/>
          </a:ln>
          <a:effectLs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r" eaLnBrk="0" fontAlgn="base" hangingPunct="0">
              <a:spcBef>
                <a:spcPct val="0"/>
              </a:spcBef>
              <a:spcAft>
                <a:spcPct val="0"/>
              </a:spcAft>
              <a:defRPr sz="2800">
                <a:solidFill>
                  <a:schemeClr val="tx1"/>
                </a:solidFill>
                <a:latin typeface="Times New Roman" pitchFamily="18" charset="0"/>
              </a:defRPr>
            </a:lvl6pPr>
            <a:lvl7pPr marL="2971800" indent="-228600" algn="r" eaLnBrk="0" fontAlgn="base" hangingPunct="0">
              <a:spcBef>
                <a:spcPct val="0"/>
              </a:spcBef>
              <a:spcAft>
                <a:spcPct val="0"/>
              </a:spcAft>
              <a:defRPr sz="2800">
                <a:solidFill>
                  <a:schemeClr val="tx1"/>
                </a:solidFill>
                <a:latin typeface="Times New Roman" pitchFamily="18" charset="0"/>
              </a:defRPr>
            </a:lvl7pPr>
            <a:lvl8pPr marL="3429000" indent="-228600" algn="r" eaLnBrk="0" fontAlgn="base" hangingPunct="0">
              <a:spcBef>
                <a:spcPct val="0"/>
              </a:spcBef>
              <a:spcAft>
                <a:spcPct val="0"/>
              </a:spcAft>
              <a:defRPr sz="2800">
                <a:solidFill>
                  <a:schemeClr val="tx1"/>
                </a:solidFill>
                <a:latin typeface="Times New Roman" pitchFamily="18" charset="0"/>
              </a:defRPr>
            </a:lvl8pPr>
            <a:lvl9pPr marL="3886200" indent="-228600" algn="r"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1800" b="1" dirty="0" smtClean="0">
                <a:latin typeface="+mn-lt"/>
                <a:cs typeface="Times New Roman" pitchFamily="18" charset="0"/>
              </a:rPr>
              <a:t>Wildlife refuge</a:t>
            </a:r>
            <a:endParaRPr lang="en-US" sz="1800" b="1" dirty="0">
              <a:latin typeface="+mn-lt"/>
              <a:cs typeface="Times New Roman" pitchFamily="18" charset="0"/>
            </a:endParaRPr>
          </a:p>
        </p:txBody>
      </p:sp>
    </p:spTree>
    <p:extLst>
      <p:ext uri="{BB962C8B-B14F-4D97-AF65-F5344CB8AC3E}">
        <p14:creationId xmlns:p14="http://schemas.microsoft.com/office/powerpoint/2010/main" val="87543023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635000"/>
            <a:ext cx="7518400" cy="558800"/>
          </a:xfrm>
        </p:spPr>
        <p:txBody>
          <a:bodyPr/>
          <a:lstStyle/>
          <a:p>
            <a:r>
              <a:rPr lang="en-US" dirty="0" smtClean="0"/>
              <a:t>What is public health?</a:t>
            </a:r>
            <a:endParaRPr lang="en-US" dirty="0"/>
          </a:p>
        </p:txBody>
      </p:sp>
      <p:sp>
        <p:nvSpPr>
          <p:cNvPr id="3" name="Content Placeholder 2"/>
          <p:cNvSpPr>
            <a:spLocks noGrp="1"/>
          </p:cNvSpPr>
          <p:nvPr>
            <p:ph idx="1"/>
          </p:nvPr>
        </p:nvSpPr>
        <p:spPr>
          <a:xfrm>
            <a:off x="1001735" y="1243705"/>
            <a:ext cx="7518400" cy="4149634"/>
          </a:xfrm>
        </p:spPr>
        <p:txBody>
          <a:bodyPr/>
          <a:lstStyle/>
          <a:p>
            <a:r>
              <a:rPr lang="en-US" sz="1800" dirty="0" smtClean="0"/>
              <a:t>An organized program for </a:t>
            </a:r>
            <a:r>
              <a:rPr lang="en-US" sz="1800" u="sng" dirty="0" smtClean="0"/>
              <a:t>population</a:t>
            </a:r>
            <a:r>
              <a:rPr lang="en-US" sz="1800" dirty="0" smtClean="0"/>
              <a:t> benefit</a:t>
            </a:r>
          </a:p>
          <a:p>
            <a:pPr lvl="1"/>
            <a:r>
              <a:rPr lang="en-US" sz="1800" dirty="0" smtClean="0"/>
              <a:t>“Art and Science of preventing disease and prolonging life” (1923)</a:t>
            </a:r>
          </a:p>
          <a:p>
            <a:pPr lvl="1"/>
            <a:r>
              <a:rPr lang="en-US" sz="1800" dirty="0" smtClean="0"/>
              <a:t>Improve life expectancy and quality</a:t>
            </a:r>
          </a:p>
          <a:p>
            <a:pPr lvl="1"/>
            <a:r>
              <a:rPr lang="en-US" sz="1800" dirty="0" smtClean="0"/>
              <a:t>PH </a:t>
            </a:r>
            <a:r>
              <a:rPr lang="en-US" sz="1800" dirty="0"/>
              <a:t>is a B2G market; procurement processes </a:t>
            </a:r>
            <a:endParaRPr lang="en-US" sz="1800" dirty="0" smtClean="0"/>
          </a:p>
          <a:p>
            <a:pPr marL="177800" lvl="1" indent="0">
              <a:buNone/>
            </a:pPr>
            <a:r>
              <a:rPr lang="en-US" sz="1800" dirty="0"/>
              <a:t>v</a:t>
            </a:r>
            <a:r>
              <a:rPr lang="en-US" sz="1800" dirty="0" smtClean="0"/>
              <a:t>ary </a:t>
            </a:r>
            <a:r>
              <a:rPr lang="en-US" sz="1800" dirty="0"/>
              <a:t>widely among </a:t>
            </a:r>
            <a:r>
              <a:rPr lang="en-US" sz="1800" dirty="0" smtClean="0"/>
              <a:t>governments/donors</a:t>
            </a:r>
          </a:p>
          <a:p>
            <a:pPr marL="0" indent="0">
              <a:buNone/>
            </a:pPr>
            <a:endParaRPr lang="en-US" sz="1800" dirty="0" smtClean="0"/>
          </a:p>
          <a:p>
            <a:r>
              <a:rPr lang="en-US" sz="1800" dirty="0" smtClean="0"/>
              <a:t>Key PH programs</a:t>
            </a:r>
          </a:p>
          <a:p>
            <a:pPr lvl="1"/>
            <a:r>
              <a:rPr lang="en-US" sz="1800" dirty="0" smtClean="0"/>
              <a:t>Vaccination</a:t>
            </a:r>
          </a:p>
          <a:p>
            <a:pPr lvl="1"/>
            <a:r>
              <a:rPr lang="en-US" sz="1800" dirty="0"/>
              <a:t>Tobacco effects and </a:t>
            </a:r>
            <a:r>
              <a:rPr lang="en-US" sz="1800" dirty="0" smtClean="0"/>
              <a:t>awareness</a:t>
            </a:r>
          </a:p>
          <a:p>
            <a:pPr lvl="1"/>
            <a:r>
              <a:rPr lang="en-US" sz="1800" dirty="0" smtClean="0"/>
              <a:t>Food, water, motor vehicle safety</a:t>
            </a:r>
          </a:p>
          <a:p>
            <a:pPr lvl="1"/>
            <a:r>
              <a:rPr lang="en-US" sz="1800" dirty="0" smtClean="0"/>
              <a:t>Infectious disease management (biopesticides)</a:t>
            </a:r>
          </a:p>
          <a:p>
            <a:pPr lvl="1"/>
            <a:endParaRPr lang="en-US" sz="1800" dirty="0"/>
          </a:p>
          <a:p>
            <a:r>
              <a:rPr lang="en-US" sz="1800" b="1" dirty="0" smtClean="0"/>
              <a:t>Public Health is the “Baseline to prosperity”</a:t>
            </a:r>
          </a:p>
          <a:p>
            <a:pPr lvl="1"/>
            <a:r>
              <a:rPr lang="en-US" sz="1800" dirty="0" smtClean="0"/>
              <a:t>Public Health                   Education                     Economic Growth </a:t>
            </a:r>
          </a:p>
          <a:p>
            <a:pPr lvl="1"/>
            <a:endParaRPr lang="en-US" sz="1800" dirty="0"/>
          </a:p>
          <a:p>
            <a:endParaRPr lang="en-US" sz="1800" dirty="0"/>
          </a:p>
          <a:p>
            <a:endParaRPr lang="en-US" sz="1800" dirty="0" smtClean="0"/>
          </a:p>
          <a:p>
            <a:endParaRPr lang="en-US" sz="1800" dirty="0" smtClean="0"/>
          </a:p>
        </p:txBody>
      </p:sp>
      <p:grpSp>
        <p:nvGrpSpPr>
          <p:cNvPr id="14" name="Group 13"/>
          <p:cNvGrpSpPr/>
          <p:nvPr/>
        </p:nvGrpSpPr>
        <p:grpSpPr>
          <a:xfrm>
            <a:off x="2922897" y="5746662"/>
            <a:ext cx="3177652" cy="2277"/>
            <a:chOff x="2922897" y="5678422"/>
            <a:chExt cx="3177652" cy="2277"/>
          </a:xfrm>
        </p:grpSpPr>
        <p:cxnSp>
          <p:nvCxnSpPr>
            <p:cNvPr id="12" name="Straight Arrow Connector 11"/>
            <p:cNvCxnSpPr/>
            <p:nvPr/>
          </p:nvCxnSpPr>
          <p:spPr>
            <a:xfrm>
              <a:off x="5172526" y="5678422"/>
              <a:ext cx="928023" cy="2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22897" y="5680699"/>
              <a:ext cx="8438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781" y="2724785"/>
            <a:ext cx="20367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75325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vector of infectious disease?</a:t>
            </a:r>
            <a:endParaRPr lang="en-US" dirty="0"/>
          </a:p>
        </p:txBody>
      </p:sp>
      <p:sp>
        <p:nvSpPr>
          <p:cNvPr id="3" name="Content Placeholder 2"/>
          <p:cNvSpPr>
            <a:spLocks noGrp="1"/>
          </p:cNvSpPr>
          <p:nvPr>
            <p:ph idx="1"/>
          </p:nvPr>
        </p:nvSpPr>
        <p:spPr>
          <a:xfrm>
            <a:off x="825500" y="1594512"/>
            <a:ext cx="7518400" cy="4149634"/>
          </a:xfrm>
        </p:spPr>
        <p:txBody>
          <a:bodyPr/>
          <a:lstStyle/>
          <a:p>
            <a:pPr marL="0" indent="0">
              <a:buNone/>
            </a:pPr>
            <a:r>
              <a:rPr lang="en-US" sz="2200" dirty="0" smtClean="0"/>
              <a:t>Arthropods, primarily mosquitoes (Culicidae) and black flies (</a:t>
            </a:r>
            <a:r>
              <a:rPr lang="en-US" sz="2200" dirty="0" err="1" smtClean="0"/>
              <a:t>Simuliidae</a:t>
            </a:r>
            <a:r>
              <a:rPr lang="en-US" sz="2200" dirty="0" smtClean="0"/>
              <a:t>)</a:t>
            </a:r>
            <a:endParaRPr lang="en-US" sz="2200" dirty="0"/>
          </a:p>
          <a:p>
            <a:pPr lvl="1"/>
            <a:r>
              <a:rPr lang="en-US" sz="2200" dirty="0" smtClean="0"/>
              <a:t>Adult female transmits/vectors pathogen to humans while blood feeding = illness, disease</a:t>
            </a:r>
          </a:p>
          <a:p>
            <a:pPr lvl="1"/>
            <a:r>
              <a:rPr lang="en-US" sz="2200" dirty="0" smtClean="0"/>
              <a:t>Immature </a:t>
            </a:r>
            <a:r>
              <a:rPr lang="en-US" sz="2200" dirty="0" smtClean="0"/>
              <a:t>feeding stage (larval) is aquatic</a:t>
            </a:r>
          </a:p>
          <a:p>
            <a:pPr lvl="1"/>
            <a:r>
              <a:rPr lang="en-US" sz="2200" dirty="0" smtClean="0"/>
              <a:t>Adapted </a:t>
            </a:r>
            <a:r>
              <a:rPr lang="en-US" sz="2200" dirty="0" smtClean="0"/>
              <a:t>to human culture and habitats (global)</a:t>
            </a:r>
          </a:p>
          <a:p>
            <a:pPr lvl="1"/>
            <a:r>
              <a:rPr lang="en-US" sz="2200" dirty="0" smtClean="0"/>
              <a:t>Evolved </a:t>
            </a:r>
            <a:r>
              <a:rPr lang="en-US" sz="2200" dirty="0" smtClean="0"/>
              <a:t>resistance to multiple classes of </a:t>
            </a:r>
            <a:r>
              <a:rPr lang="en-US" sz="2200" dirty="0" smtClean="0"/>
              <a:t>insecticides</a:t>
            </a:r>
          </a:p>
          <a:p>
            <a:pPr lvl="1"/>
            <a:endParaRPr lang="en-US" sz="2200" dirty="0" smtClean="0"/>
          </a:p>
          <a:p>
            <a:pPr marL="0" indent="0">
              <a:buNone/>
            </a:pPr>
            <a:r>
              <a:rPr lang="en-US" sz="2200" dirty="0" smtClean="0"/>
              <a:t>Biopesticide </a:t>
            </a:r>
            <a:r>
              <a:rPr lang="en-US" sz="2200" i="1" dirty="0" smtClean="0">
                <a:solidFill>
                  <a:srgbClr val="0066FF"/>
                </a:solidFill>
              </a:rPr>
              <a:t>Bacillus thuringiensis </a:t>
            </a:r>
            <a:r>
              <a:rPr lang="en-US" sz="2200" dirty="0" smtClean="0">
                <a:solidFill>
                  <a:srgbClr val="0066FF"/>
                </a:solidFill>
              </a:rPr>
              <a:t>var i</a:t>
            </a:r>
            <a:r>
              <a:rPr lang="en-US" sz="2200" i="1" dirty="0" smtClean="0">
                <a:solidFill>
                  <a:srgbClr val="0066FF"/>
                </a:solidFill>
              </a:rPr>
              <a:t>sraelensis</a:t>
            </a:r>
            <a:r>
              <a:rPr lang="en-US" sz="2200" dirty="0" smtClean="0">
                <a:solidFill>
                  <a:srgbClr val="0066FF"/>
                </a:solidFill>
              </a:rPr>
              <a:t>  (BTI) </a:t>
            </a:r>
            <a:r>
              <a:rPr lang="en-US" sz="2200" dirty="0" smtClean="0"/>
              <a:t>has proven success in reducing infectious disease, and no evidence of resistance after 30+ years of use</a:t>
            </a:r>
          </a:p>
          <a:p>
            <a:endParaRPr lang="en-US" sz="2200" dirty="0"/>
          </a:p>
          <a:p>
            <a:endParaRPr lang="en-US" sz="2200" dirty="0" smtClean="0"/>
          </a:p>
        </p:txBody>
      </p:sp>
      <p:sp>
        <p:nvSpPr>
          <p:cNvPr id="5" name="Slide Number Placeholder 4"/>
          <p:cNvSpPr>
            <a:spLocks noGrp="1"/>
          </p:cNvSpPr>
          <p:nvPr>
            <p:ph type="sldNum" sz="quarter" idx="4294967295"/>
          </p:nvPr>
        </p:nvSpPr>
        <p:spPr>
          <a:xfrm>
            <a:off x="250825" y="6532563"/>
            <a:ext cx="396875" cy="230187"/>
          </a:xfrm>
          <a:prstGeom prst="rect">
            <a:avLst/>
          </a:prstGeom>
        </p:spPr>
        <p:txBody>
          <a:bodyPr/>
          <a:lstStyle/>
          <a:p>
            <a:fld id="{12093A23-26D2-469D-AE1B-D634F79B4CF2}" type="slidenum">
              <a:rPr lang="en-US" altLang="en-US" smtClean="0"/>
              <a:pPr/>
              <a:t>3</a:t>
            </a:fld>
            <a:endParaRPr lang="en-US" altLang="en-US" dirty="0"/>
          </a:p>
        </p:txBody>
      </p:sp>
    </p:spTree>
    <p:extLst>
      <p:ext uri="{BB962C8B-B14F-4D97-AF65-F5344CB8AC3E}">
        <p14:creationId xmlns:p14="http://schemas.microsoft.com/office/powerpoint/2010/main" val="39218647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209" y="917816"/>
            <a:ext cx="8229600" cy="1143000"/>
          </a:xfrm>
        </p:spPr>
        <p:txBody>
          <a:bodyPr>
            <a:normAutofit/>
          </a:bodyPr>
          <a:lstStyle/>
          <a:p>
            <a:pPr algn="ctr"/>
            <a:r>
              <a:rPr lang="en-US" sz="2800" dirty="0" smtClean="0"/>
              <a:t>Tyler Prize for </a:t>
            </a:r>
            <a:r>
              <a:rPr lang="en-US" sz="2800" dirty="0" smtClean="0"/>
              <a:t/>
            </a:r>
            <a:br>
              <a:rPr lang="en-US" sz="2800" dirty="0" smtClean="0"/>
            </a:br>
            <a:r>
              <a:rPr lang="en-US" sz="2800" dirty="0" smtClean="0"/>
              <a:t>Environmental </a:t>
            </a:r>
            <a:r>
              <a:rPr lang="en-US" sz="2800" dirty="0" smtClean="0"/>
              <a:t>Achievement</a:t>
            </a:r>
            <a:endParaRPr lang="en-US" sz="2800" dirty="0"/>
          </a:p>
        </p:txBody>
      </p:sp>
      <p:sp>
        <p:nvSpPr>
          <p:cNvPr id="3" name="Content Placeholder 2"/>
          <p:cNvSpPr>
            <a:spLocks noGrp="1"/>
          </p:cNvSpPr>
          <p:nvPr>
            <p:ph idx="1"/>
          </p:nvPr>
        </p:nvSpPr>
        <p:spPr>
          <a:xfrm>
            <a:off x="381000" y="2482760"/>
            <a:ext cx="8229600" cy="3459163"/>
          </a:xfrm>
        </p:spPr>
        <p:txBody>
          <a:bodyPr>
            <a:noAutofit/>
          </a:bodyPr>
          <a:lstStyle/>
          <a:p>
            <a:pPr marL="0" indent="0" fontAlgn="t">
              <a:buNone/>
            </a:pPr>
            <a:r>
              <a:rPr lang="en-US" sz="2000" dirty="0" smtClean="0"/>
              <a:t>The </a:t>
            </a:r>
            <a:r>
              <a:rPr lang="en-US" sz="2000" dirty="0" smtClean="0"/>
              <a:t>premier </a:t>
            </a:r>
            <a:r>
              <a:rPr lang="en-US" sz="2000" dirty="0"/>
              <a:t>award for environmental science, environmental health and energy conferring great benefit upon </a:t>
            </a:r>
            <a:r>
              <a:rPr lang="en-US" sz="2000" dirty="0" smtClean="0"/>
              <a:t>humanity.  </a:t>
            </a:r>
          </a:p>
          <a:p>
            <a:pPr lvl="1" fontAlgn="t"/>
            <a:r>
              <a:rPr lang="en-US" sz="2000" dirty="0" smtClean="0"/>
              <a:t>Tyler </a:t>
            </a:r>
            <a:r>
              <a:rPr lang="en-US" sz="2000" dirty="0"/>
              <a:t>Laureates receive a $200,000 annual prize and are presented a commemorative medallion at ceremonies in Los Angeles.</a:t>
            </a:r>
          </a:p>
          <a:p>
            <a:endParaRPr lang="en-US" sz="2000" dirty="0" smtClean="0"/>
          </a:p>
          <a:p>
            <a:pPr marL="0" indent="0">
              <a:buNone/>
            </a:pPr>
            <a:r>
              <a:rPr lang="en-US" sz="2000" b="1" u="sng" dirty="0" smtClean="0"/>
              <a:t>2003 Laureate: Dr </a:t>
            </a:r>
            <a:r>
              <a:rPr lang="en-US" sz="2000" b="1" u="sng" dirty="0" err="1" smtClean="0"/>
              <a:t>Yoel</a:t>
            </a:r>
            <a:r>
              <a:rPr lang="en-US" sz="2000" b="1" u="sng" dirty="0" smtClean="0"/>
              <a:t> </a:t>
            </a:r>
            <a:r>
              <a:rPr lang="en-US" sz="2000" b="1" u="sng" dirty="0" err="1" smtClean="0"/>
              <a:t>Margalith</a:t>
            </a:r>
            <a:endParaRPr lang="en-US" sz="2000" u="sng" dirty="0" smtClean="0"/>
          </a:p>
          <a:p>
            <a:pPr lvl="1"/>
            <a:r>
              <a:rPr lang="en-US" sz="2000" dirty="0" smtClean="0"/>
              <a:t>His </a:t>
            </a:r>
            <a:r>
              <a:rPr lang="en-US" sz="2000" dirty="0"/>
              <a:t>discovery in 1976 of the new microbial subspecies known as </a:t>
            </a:r>
            <a:r>
              <a:rPr lang="en-US" sz="2000" i="1" dirty="0">
                <a:solidFill>
                  <a:srgbClr val="0066FF"/>
                </a:solidFill>
              </a:rPr>
              <a:t>Bacillus thuringiensis israelensis</a:t>
            </a:r>
            <a:r>
              <a:rPr lang="en-US" sz="2000" dirty="0">
                <a:solidFill>
                  <a:srgbClr val="0066FF"/>
                </a:solidFill>
              </a:rPr>
              <a:t>(Bti), </a:t>
            </a:r>
            <a:r>
              <a:rPr lang="en-US" sz="2000" dirty="0"/>
              <a:t>which is lethal to most </a:t>
            </a:r>
            <a:r>
              <a:rPr lang="en-US" sz="2000" dirty="0" smtClean="0"/>
              <a:t>species </a:t>
            </a:r>
            <a:r>
              <a:rPr lang="en-US" sz="2000" dirty="0"/>
              <a:t>of </a:t>
            </a:r>
            <a:r>
              <a:rPr lang="en-US" sz="2000" dirty="0" smtClean="0"/>
              <a:t>mosquito and </a:t>
            </a:r>
            <a:r>
              <a:rPr lang="en-US" sz="2000" dirty="0"/>
              <a:t>black </a:t>
            </a:r>
            <a:r>
              <a:rPr lang="en-US" sz="2000" dirty="0" smtClean="0"/>
              <a:t>fly larvae, </a:t>
            </a:r>
            <a:r>
              <a:rPr lang="en-US" sz="2000" dirty="0"/>
              <a:t>has had an enormous effect on human health and on environmental </a:t>
            </a:r>
            <a:r>
              <a:rPr lang="en-US" sz="2000" dirty="0" smtClean="0"/>
              <a:t>quality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56" y="727888"/>
            <a:ext cx="17526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7637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65832"/>
            <a:ext cx="6477000" cy="1143000"/>
          </a:xfrm>
        </p:spPr>
        <p:txBody>
          <a:bodyPr>
            <a:noAutofit/>
          </a:bodyPr>
          <a:lstStyle/>
          <a:p>
            <a:pPr algn="l"/>
            <a:r>
              <a:rPr lang="en-US" sz="2800" dirty="0" smtClean="0">
                <a:solidFill>
                  <a:srgbClr val="0066FF"/>
                </a:solidFill>
              </a:rPr>
              <a:t>Bti</a:t>
            </a:r>
            <a:r>
              <a:rPr lang="en-US" sz="2800" dirty="0" smtClean="0"/>
              <a:t>: </a:t>
            </a:r>
            <a:r>
              <a:rPr lang="en-US" sz="2000" dirty="0" smtClean="0"/>
              <a:t/>
            </a:r>
            <a:br>
              <a:rPr lang="en-US" sz="2000" dirty="0" smtClean="0"/>
            </a:br>
            <a:r>
              <a:rPr lang="en-US" sz="2000" dirty="0" smtClean="0"/>
              <a:t>from discovery in 1976, </a:t>
            </a:r>
            <a:br>
              <a:rPr lang="en-US" sz="2000" dirty="0" smtClean="0"/>
            </a:br>
            <a:r>
              <a:rPr lang="en-US" sz="2000" dirty="0" smtClean="0"/>
              <a:t>to </a:t>
            </a:r>
            <a:r>
              <a:rPr lang="en-US" sz="2000" dirty="0" smtClean="0"/>
              <a:t>worldwide registrations,            </a:t>
            </a:r>
            <a:r>
              <a:rPr lang="en-US" sz="2000" dirty="0" smtClean="0"/>
              <a:t>,</a:t>
            </a:r>
            <a:br>
              <a:rPr lang="en-US" sz="2000" dirty="0" smtClean="0"/>
            </a:br>
            <a:r>
              <a:rPr lang="en-US" sz="2000" dirty="0" smtClean="0"/>
              <a:t>to </a:t>
            </a:r>
            <a:r>
              <a:rPr lang="en-US" sz="2000" dirty="0" smtClean="0"/>
              <a:t>proven control of Zika/Dengue vectors</a:t>
            </a:r>
            <a:r>
              <a:rPr lang="en-US" sz="2000" dirty="0"/>
              <a:t/>
            </a:r>
            <a:br>
              <a:rPr lang="en-US" sz="2000" dirty="0"/>
            </a:br>
            <a:endParaRPr lang="en-US" sz="2000" dirty="0"/>
          </a:p>
        </p:txBody>
      </p:sp>
      <p:sp>
        <p:nvSpPr>
          <p:cNvPr id="3" name="Content Placeholder 2"/>
          <p:cNvSpPr>
            <a:spLocks noGrp="1"/>
          </p:cNvSpPr>
          <p:nvPr>
            <p:ph idx="1"/>
          </p:nvPr>
        </p:nvSpPr>
        <p:spPr>
          <a:xfrm>
            <a:off x="381000" y="2551000"/>
            <a:ext cx="8229600" cy="3459163"/>
          </a:xfrm>
        </p:spPr>
        <p:txBody>
          <a:bodyPr>
            <a:noAutofit/>
          </a:bodyPr>
          <a:lstStyle/>
          <a:p>
            <a:pPr marL="0" indent="0">
              <a:buNone/>
            </a:pPr>
            <a:r>
              <a:rPr lang="en-US" sz="1800" dirty="0" smtClean="0"/>
              <a:t>Bti  </a:t>
            </a:r>
            <a:r>
              <a:rPr lang="en-US" sz="1800" dirty="0"/>
              <a:t>has had an enormous effect on human health and on environmental quality.</a:t>
            </a:r>
          </a:p>
          <a:p>
            <a:pPr lvl="1" fontAlgn="t"/>
            <a:r>
              <a:rPr lang="en-US" sz="1400" dirty="0" smtClean="0"/>
              <a:t>Naturally occurring </a:t>
            </a:r>
            <a:r>
              <a:rPr lang="en-US" sz="1400" dirty="0"/>
              <a:t>microbial </a:t>
            </a:r>
            <a:r>
              <a:rPr lang="en-US" sz="1400" dirty="0" smtClean="0"/>
              <a:t>agent</a:t>
            </a:r>
          </a:p>
          <a:p>
            <a:pPr lvl="1" fontAlgn="t"/>
            <a:r>
              <a:rPr lang="en-US" sz="1400" dirty="0" smtClean="0"/>
              <a:t>Specific lethality to the larvae of most </a:t>
            </a:r>
            <a:r>
              <a:rPr lang="en-US" sz="1400" dirty="0"/>
              <a:t>species of mosquitoes and black </a:t>
            </a:r>
            <a:r>
              <a:rPr lang="en-US" sz="1400" dirty="0" smtClean="0"/>
              <a:t>flies</a:t>
            </a:r>
          </a:p>
          <a:p>
            <a:pPr lvl="1" fontAlgn="t"/>
            <a:r>
              <a:rPr lang="en-US" sz="1400" dirty="0" smtClean="0"/>
              <a:t>This </a:t>
            </a:r>
            <a:r>
              <a:rPr lang="en-US" sz="1400" dirty="0"/>
              <a:t>natural enemy to the mosquito and black fly is often </a:t>
            </a:r>
            <a:r>
              <a:rPr lang="en-US" sz="1400" dirty="0" smtClean="0"/>
              <a:t>comparable in cost to chemical alternatives</a:t>
            </a:r>
          </a:p>
          <a:p>
            <a:pPr lvl="1" fontAlgn="t"/>
            <a:r>
              <a:rPr lang="en-US" sz="1400" dirty="0" smtClean="0"/>
              <a:t>No insecticide resistance after 32 years of use</a:t>
            </a:r>
          </a:p>
          <a:p>
            <a:pPr lvl="1" fontAlgn="t"/>
            <a:r>
              <a:rPr lang="en-US" sz="1400" dirty="0" smtClean="0"/>
              <a:t>Bti now used in over 40 countries worldwide against all mosquito vector species.</a:t>
            </a:r>
          </a:p>
          <a:p>
            <a:pPr marL="457200" lvl="1" indent="0" fontAlgn="t">
              <a:buNone/>
            </a:pPr>
            <a:endParaRPr lang="en-US" sz="1400" dirty="0" smtClean="0"/>
          </a:p>
          <a:p>
            <a:pPr marL="0" indent="0" fontAlgn="t">
              <a:buNone/>
            </a:pPr>
            <a:r>
              <a:rPr lang="en-US" sz="1800" dirty="0" smtClean="0"/>
              <a:t>Bti strain AM65-52 completed the WHO Pesticide Evaluation Scheme in 2007</a:t>
            </a:r>
          </a:p>
          <a:p>
            <a:pPr lvl="1" fontAlgn="t"/>
            <a:endParaRPr lang="en-US" sz="1400" dirty="0"/>
          </a:p>
          <a:p>
            <a:pPr marL="0" indent="0" fontAlgn="t">
              <a:buNone/>
            </a:pPr>
            <a:r>
              <a:rPr lang="en-US" sz="1800" dirty="0" smtClean="0"/>
              <a:t>Improved formulations and delivery systems  by ground and air provide for effective and economical control of container breeding mosquitoes to </a:t>
            </a:r>
            <a:r>
              <a:rPr lang="en-US" sz="1800" i="1" dirty="0" smtClean="0"/>
              <a:t>supplement </a:t>
            </a:r>
            <a:r>
              <a:rPr lang="en-US" sz="1800" dirty="0" smtClean="0"/>
              <a:t>integrated public health efforts.</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8832"/>
            <a:ext cx="17526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9873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descr="WHO River Blindess Statue_Front Vie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375" y="914399"/>
            <a:ext cx="4646261" cy="519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4830" y="5800298"/>
            <a:ext cx="992693" cy="54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72501" y="2027451"/>
            <a:ext cx="3985146" cy="558800"/>
          </a:xfrm>
        </p:spPr>
        <p:txBody>
          <a:bodyPr/>
          <a:lstStyle/>
          <a:p>
            <a:pPr algn="ctr"/>
            <a:r>
              <a:rPr lang="en-US" sz="2000" u="sng" dirty="0" smtClean="0"/>
              <a:t>Black fly transmission of River </a:t>
            </a:r>
            <a:r>
              <a:rPr lang="en-US" sz="2000" u="sng" dirty="0" smtClean="0"/>
              <a:t>blindness disease </a:t>
            </a:r>
            <a:br>
              <a:rPr lang="en-US" sz="2000" u="sng" dirty="0" smtClean="0"/>
            </a:br>
            <a:r>
              <a:rPr lang="en-US" sz="2000" u="sng" dirty="0" smtClean="0"/>
              <a:t/>
            </a:r>
            <a:br>
              <a:rPr lang="en-US" sz="2000" u="sng" dirty="0" smtClean="0"/>
            </a:br>
            <a:r>
              <a:rPr lang="en-US" sz="1800" dirty="0" smtClean="0"/>
              <a:t>world health organization headquarters, Geneva</a:t>
            </a:r>
            <a:endParaRPr lang="en-US" sz="1800" dirty="0"/>
          </a:p>
        </p:txBody>
      </p:sp>
    </p:spTree>
    <p:extLst>
      <p:ext uri="{BB962C8B-B14F-4D97-AF65-F5344CB8AC3E}">
        <p14:creationId xmlns:p14="http://schemas.microsoft.com/office/powerpoint/2010/main" val="118292051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838200"/>
            <a:ext cx="8243887" cy="761999"/>
          </a:xfrm>
        </p:spPr>
        <p:txBody>
          <a:bodyPr>
            <a:noAutofit/>
          </a:bodyPr>
          <a:lstStyle/>
          <a:p>
            <a:r>
              <a:rPr lang="en-US" sz="2000" dirty="0" smtClean="0"/>
              <a:t>Evidence that </a:t>
            </a:r>
            <a:r>
              <a:rPr lang="en-US" sz="2000" dirty="0" smtClean="0">
                <a:solidFill>
                  <a:srgbClr val="0066FF"/>
                </a:solidFill>
              </a:rPr>
              <a:t>Bti AM65-52 (VectoBac) </a:t>
            </a:r>
            <a:r>
              <a:rPr lang="en-US" sz="2000" dirty="0" smtClean="0"/>
              <a:t>biorational larvicides reduce the risk of human dengue disease </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8833355"/>
              </p:ext>
            </p:extLst>
          </p:nvPr>
        </p:nvGraphicFramePr>
        <p:xfrm>
          <a:off x="457200" y="1600200"/>
          <a:ext cx="8229600" cy="34747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2209800">
                  <a:extLst>
                    <a:ext uri="{9D8B030D-6E8A-4147-A177-3AD203B41FA5}">
                      <a16:colId xmlns:a16="http://schemas.microsoft.com/office/drawing/2014/main" xmlns="" val="20003"/>
                    </a:ext>
                  </a:extLst>
                </a:gridCol>
              </a:tblGrid>
              <a:tr h="370840">
                <a:tc>
                  <a:txBody>
                    <a:bodyPr/>
                    <a:lstStyle/>
                    <a:p>
                      <a:pPr marL="342900" indent="-342900">
                        <a:buFont typeface="+mj-lt"/>
                        <a:buAutoNum type="arabicPeriod"/>
                      </a:pPr>
                      <a:endParaRPr lang="en-US" dirty="0"/>
                    </a:p>
                  </a:txBody>
                  <a:tcPr>
                    <a:solidFill>
                      <a:schemeClr val="bg1"/>
                    </a:solidFill>
                  </a:tcPr>
                </a:tc>
                <a:tc>
                  <a:txBody>
                    <a:bodyPr/>
                    <a:lstStyle/>
                    <a:p>
                      <a:r>
                        <a:rPr lang="en-US" dirty="0"/>
                        <a:t>Primary</a:t>
                      </a:r>
                      <a:r>
                        <a:rPr lang="en-US" baseline="0" dirty="0"/>
                        <a:t> Habitat</a:t>
                      </a:r>
                      <a:endParaRPr lang="en-US" dirty="0"/>
                    </a:p>
                  </a:txBody>
                  <a:tcPr/>
                </a:tc>
                <a:tc>
                  <a:txBody>
                    <a:bodyPr/>
                    <a:lstStyle/>
                    <a:p>
                      <a:r>
                        <a:rPr lang="en-US" dirty="0"/>
                        <a:t>Application Method</a:t>
                      </a:r>
                    </a:p>
                  </a:txBody>
                  <a:tcPr/>
                </a:tc>
                <a:tc>
                  <a:txBody>
                    <a:bodyPr/>
                    <a:lstStyle/>
                    <a:p>
                      <a:pPr algn="ctr"/>
                      <a:r>
                        <a:rPr lang="en-US" dirty="0"/>
                        <a:t>Result</a:t>
                      </a:r>
                    </a:p>
                  </a:txBody>
                  <a:tcPr>
                    <a:solidFill>
                      <a:srgbClr val="FF0000"/>
                    </a:solidFill>
                  </a:tcPr>
                </a:tc>
                <a:extLst>
                  <a:ext uri="{0D108BD9-81ED-4DB2-BD59-A6C34878D82A}">
                    <a16:rowId xmlns:a16="http://schemas.microsoft.com/office/drawing/2014/main" xmlns="" val="10000"/>
                  </a:ext>
                </a:extLst>
              </a:tr>
              <a:tr h="19812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dirty="0"/>
                    </a:p>
                  </a:txBody>
                  <a:tcPr>
                    <a:solidFill>
                      <a:srgbClr val="FF0000"/>
                    </a:solidFill>
                  </a:tcPr>
                </a:tc>
                <a:extLst>
                  <a:ext uri="{0D108BD9-81ED-4DB2-BD59-A6C34878D82A}">
                    <a16:rowId xmlns:a16="http://schemas.microsoft.com/office/drawing/2014/main" xmlns="" val="10001"/>
                  </a:ext>
                </a:extLst>
              </a:tr>
              <a:tr h="370840">
                <a:tc>
                  <a:txBody>
                    <a:bodyPr/>
                    <a:lstStyle/>
                    <a:p>
                      <a:r>
                        <a:rPr lang="en-US" dirty="0"/>
                        <a:t>Malaysia</a:t>
                      </a:r>
                      <a:r>
                        <a:rPr lang="en-US" baseline="30000" dirty="0"/>
                        <a:t>1</a:t>
                      </a:r>
                      <a:endParaRPr lang="en-US" dirty="0"/>
                    </a:p>
                  </a:txBody>
                  <a:tcPr/>
                </a:tc>
                <a:tc>
                  <a:txBody>
                    <a:bodyPr/>
                    <a:lstStyle/>
                    <a:p>
                      <a:r>
                        <a:rPr lang="en-US" dirty="0"/>
                        <a:t>Urban, natural/man-made containers </a:t>
                      </a:r>
                    </a:p>
                  </a:txBody>
                  <a:tcPr/>
                </a:tc>
                <a:tc>
                  <a:txBody>
                    <a:bodyPr/>
                    <a:lstStyle/>
                    <a:p>
                      <a:r>
                        <a:rPr lang="en-US" dirty="0"/>
                        <a:t>Ground,</a:t>
                      </a:r>
                      <a:r>
                        <a:rPr lang="en-US" baseline="0" dirty="0"/>
                        <a:t> </a:t>
                      </a:r>
                      <a:r>
                        <a:rPr lang="en-US" baseline="0" dirty="0" smtClean="0"/>
                        <a:t>backpack spray</a:t>
                      </a:r>
                      <a:endParaRPr lang="en-US" baseline="0" dirty="0"/>
                    </a:p>
                  </a:txBody>
                  <a:tcPr/>
                </a:tc>
                <a:tc>
                  <a:txBody>
                    <a:bodyPr/>
                    <a:lstStyle/>
                    <a:p>
                      <a:pPr algn="ctr"/>
                      <a:r>
                        <a:rPr lang="en-US" dirty="0" smtClean="0"/>
                        <a:t>Dengue </a:t>
                      </a:r>
                      <a:r>
                        <a:rPr lang="en-US" dirty="0"/>
                        <a:t>cases reduced 93% </a:t>
                      </a:r>
                    </a:p>
                  </a:txBody>
                  <a:tcPr>
                    <a:solidFill>
                      <a:srgbClr val="FF0000"/>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Cambodia</a:t>
                      </a:r>
                      <a:r>
                        <a:rPr lang="en-US" baseline="30000" dirty="0"/>
                        <a:t>2</a:t>
                      </a:r>
                      <a:endParaRPr lang="en-US" dirty="0"/>
                    </a:p>
                    <a:p>
                      <a:endParaRPr lang="en-US" dirty="0"/>
                    </a:p>
                  </a:txBody>
                  <a:tcPr/>
                </a:tc>
                <a:tc>
                  <a:txBody>
                    <a:bodyPr/>
                    <a:lstStyle/>
                    <a:p>
                      <a:r>
                        <a:rPr lang="en-US" dirty="0" smtClean="0"/>
                        <a:t>Villages</a:t>
                      </a:r>
                      <a:r>
                        <a:rPr lang="en-US" baseline="0" dirty="0" smtClean="0"/>
                        <a:t> with in-use water jars</a:t>
                      </a:r>
                      <a:r>
                        <a:rPr lang="en-US" dirty="0" smtClean="0"/>
                        <a:t> (500 villages, </a:t>
                      </a:r>
                      <a:r>
                        <a:rPr lang="en-US" baseline="0" dirty="0" smtClean="0"/>
                        <a:t>1.5 M water jars treated)</a:t>
                      </a:r>
                      <a:endParaRPr lang="en-US" dirty="0"/>
                    </a:p>
                  </a:txBody>
                  <a:tcPr/>
                </a:tc>
                <a:tc>
                  <a:txBody>
                    <a:bodyPr/>
                    <a:lstStyle/>
                    <a:p>
                      <a:r>
                        <a:rPr lang="en-US" dirty="0"/>
                        <a:t>Ground, direct </a:t>
                      </a:r>
                    </a:p>
                    <a:p>
                      <a:r>
                        <a:rPr lang="en-US" dirty="0"/>
                        <a:t> </a:t>
                      </a:r>
                    </a:p>
                  </a:txBody>
                  <a:tcPr/>
                </a:tc>
                <a:tc>
                  <a:txBody>
                    <a:bodyPr/>
                    <a:lstStyle/>
                    <a:p>
                      <a:pPr algn="ctr"/>
                      <a:r>
                        <a:rPr lang="en-US" dirty="0" smtClean="0"/>
                        <a:t>Dengue </a:t>
                      </a:r>
                      <a:r>
                        <a:rPr lang="en-US" dirty="0"/>
                        <a:t>cases</a:t>
                      </a:r>
                      <a:r>
                        <a:rPr lang="en-US" baseline="0" dirty="0"/>
                        <a:t> reduced 43%</a:t>
                      </a:r>
                      <a:endParaRPr lang="en-US" dirty="0"/>
                    </a:p>
                  </a:txBody>
                  <a:tcPr>
                    <a:solidFill>
                      <a:srgbClr val="FF0000"/>
                    </a:solid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Florida</a:t>
                      </a:r>
                      <a:r>
                        <a:rPr lang="en-US" baseline="0" dirty="0"/>
                        <a:t> Keys</a:t>
                      </a:r>
                      <a:r>
                        <a:rPr lang="en-US" baseline="30000" dirty="0"/>
                        <a:t>3</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txBody>
                  <a:tcPr/>
                </a:tc>
                <a:tc>
                  <a:txBody>
                    <a:bodyPr/>
                    <a:lstStyle/>
                    <a:p>
                      <a:r>
                        <a:rPr lang="en-US" dirty="0"/>
                        <a:t>Urban, all </a:t>
                      </a:r>
                      <a:r>
                        <a:rPr lang="en-US" dirty="0" smtClean="0"/>
                        <a:t>containers, landscape coverage</a:t>
                      </a:r>
                      <a:endParaRPr lang="en-US" dirty="0"/>
                    </a:p>
                  </a:txBody>
                  <a:tcPr/>
                </a:tc>
                <a:tc>
                  <a:txBody>
                    <a:bodyPr/>
                    <a:lstStyle/>
                    <a:p>
                      <a:r>
                        <a:rPr lang="en-US" dirty="0"/>
                        <a:t>Aerial helicopter</a:t>
                      </a:r>
                    </a:p>
                  </a:txBody>
                  <a:tcPr/>
                </a:tc>
                <a:tc>
                  <a:txBody>
                    <a:bodyPr/>
                    <a:lstStyle/>
                    <a:p>
                      <a:pPr algn="ctr"/>
                      <a:r>
                        <a:rPr lang="en-US" dirty="0"/>
                        <a:t>No local transmission since 2010</a:t>
                      </a:r>
                    </a:p>
                  </a:txBody>
                  <a:tcPr>
                    <a:solidFill>
                      <a:srgbClr val="FF0000"/>
                    </a:solidFill>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381000" y="5182850"/>
            <a:ext cx="8153400" cy="1446550"/>
          </a:xfrm>
          <a:prstGeom prst="rect">
            <a:avLst/>
          </a:prstGeom>
          <a:noFill/>
        </p:spPr>
        <p:txBody>
          <a:bodyPr wrap="square" rtlCol="0">
            <a:spAutoFit/>
          </a:bodyPr>
          <a:lstStyle/>
          <a:p>
            <a:r>
              <a:rPr lang="en-US" sz="1100" baseline="30000" dirty="0"/>
              <a:t>1</a:t>
            </a:r>
            <a:r>
              <a:rPr lang="en-US" sz="1100" dirty="0"/>
              <a:t> Tan AWA, Loke SR, Benjamin S, Lee HL, Chooi KH, Sofian-Azirun M. (2012) Spray application of </a:t>
            </a:r>
            <a:r>
              <a:rPr lang="en-US" sz="1100" i="1" dirty="0"/>
              <a:t>Bacillus thuringiensis israelensis</a:t>
            </a:r>
            <a:r>
              <a:rPr lang="en-US" sz="1100" dirty="0"/>
              <a:t> (Bti strain AM65-52) against </a:t>
            </a:r>
            <a:r>
              <a:rPr lang="en-US" sz="1100" i="1" dirty="0"/>
              <a:t>Aedes aegypti</a:t>
            </a:r>
            <a:r>
              <a:rPr lang="en-US" sz="1100" dirty="0"/>
              <a:t> (L.) and </a:t>
            </a:r>
            <a:r>
              <a:rPr lang="en-US" sz="1100" i="1" dirty="0"/>
              <a:t>Ae albopictus</a:t>
            </a:r>
            <a:r>
              <a:rPr lang="en-US" sz="1100" dirty="0"/>
              <a:t> Skuse populations and impact on dengue transmission in a dengue endemic residential site in Malaysia. SE Asian Journal of Trop Med and Public Health 43: 296-310</a:t>
            </a:r>
          </a:p>
          <a:p>
            <a:r>
              <a:rPr lang="en-US" sz="1100" baseline="30000" dirty="0"/>
              <a:t>2</a:t>
            </a:r>
            <a:r>
              <a:rPr lang="en-US" sz="1100" dirty="0"/>
              <a:t> To Setha, Chantha N, Benjamin S, Socheat D. Bacterial Larvicide, </a:t>
            </a:r>
            <a:r>
              <a:rPr lang="en-US" sz="1100" i="1" dirty="0"/>
              <a:t>Bacillus thuringiensis israelensis  </a:t>
            </a:r>
            <a:r>
              <a:rPr lang="en-US" sz="1100" dirty="0"/>
              <a:t>strain AM 65-52 Water Dispersible Granule Formulation Impacts Both Dengue Vector, </a:t>
            </a:r>
            <a:r>
              <a:rPr lang="en-US" sz="1100" i="1" dirty="0"/>
              <a:t>Aedes  aegypti </a:t>
            </a:r>
            <a:r>
              <a:rPr lang="en-US" sz="1100" dirty="0"/>
              <a:t> (L.) Population Density and Disease Transmission in Cambodia. (</a:t>
            </a:r>
            <a:r>
              <a:rPr lang="en-US" sz="1100" i="1" dirty="0"/>
              <a:t>in press)</a:t>
            </a:r>
            <a:endParaRPr lang="en-US" sz="1100" dirty="0"/>
          </a:p>
          <a:p>
            <a:r>
              <a:rPr lang="en-US" sz="1100" baseline="30000" dirty="0"/>
              <a:t>3</a:t>
            </a:r>
            <a:r>
              <a:rPr lang="en-US" sz="1100" dirty="0"/>
              <a:t>  Pruszynski CA, Leal AL, Hribar LJ, Mickle R, Doyle M. (submitted) A novel large scale biorational approach for managing </a:t>
            </a:r>
            <a:r>
              <a:rPr lang="en-US" sz="1100" i="1" dirty="0"/>
              <a:t>Aedes aegypti </a:t>
            </a:r>
            <a:r>
              <a:rPr lang="en-US" sz="1100" dirty="0"/>
              <a:t>populations to prevent Dengue, Chikungunya and Zika transmissions</a:t>
            </a:r>
          </a:p>
          <a:p>
            <a:endParaRPr lang="en-US" sz="1100" dirty="0"/>
          </a:p>
        </p:txBody>
      </p:sp>
    </p:spTree>
    <p:extLst>
      <p:ext uri="{BB962C8B-B14F-4D97-AF65-F5344CB8AC3E}">
        <p14:creationId xmlns:p14="http://schemas.microsoft.com/office/powerpoint/2010/main" val="35236876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499" y="914400"/>
            <a:ext cx="8141079" cy="558800"/>
          </a:xfrm>
        </p:spPr>
        <p:txBody>
          <a:bodyPr/>
          <a:lstStyle/>
          <a:p>
            <a:r>
              <a:rPr lang="en-US" dirty="0" smtClean="0"/>
              <a:t>New Challenge: Zika virus and microcephaly  </a:t>
            </a:r>
            <a:endParaRPr lang="en-US" dirty="0"/>
          </a:p>
        </p:txBody>
      </p:sp>
      <p:pic>
        <p:nvPicPr>
          <p:cNvPr id="9218" name="Picture 2" descr="Image result for microcephaly images of bab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92283"/>
            <a:ext cx="4694653"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190038" y="3995675"/>
            <a:ext cx="5674244" cy="2705100"/>
            <a:chOff x="1190038" y="3995675"/>
            <a:chExt cx="5674244" cy="270510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038" y="3995675"/>
              <a:ext cx="29241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150829" y="4194063"/>
              <a:ext cx="2713453" cy="2308324"/>
            </a:xfrm>
            <a:prstGeom prst="rect">
              <a:avLst/>
            </a:prstGeom>
          </p:spPr>
          <p:txBody>
            <a:bodyPr wrap="square">
              <a:spAutoFit/>
            </a:bodyPr>
            <a:lstStyle/>
            <a:p>
              <a:r>
                <a:rPr lang="en-US" dirty="0"/>
                <a:t>Elielson, 10, holds his 2-month-old brother Jose Wesley, who was born with microcephaly, at their house in Poco Fundo, Pernambuco state, Brazil, Dec. 23, </a:t>
              </a:r>
              <a:r>
                <a:rPr lang="en-US" dirty="0" smtClean="0"/>
                <a:t>2015 (CBSNews.com)</a:t>
              </a:r>
              <a:endParaRPr lang="en-US" dirty="0"/>
            </a:p>
          </p:txBody>
        </p:sp>
      </p:grpSp>
      <p:pic>
        <p:nvPicPr>
          <p:cNvPr id="8" name="Picture 4" descr="Image result for microcephaly images of bab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65" y="1608340"/>
            <a:ext cx="8813699" cy="509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140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04" y="616113"/>
            <a:ext cx="8356905" cy="597518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2286000" cy="12446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158" y="5334000"/>
            <a:ext cx="1127125" cy="119062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pdech\AppData\Local\Microsoft\Windows\Temporary Internet Files\Content.Outlook\U3OO1RJ4\2016-08-14-PHOTO-000000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1736" y="3603706"/>
            <a:ext cx="3973773" cy="298033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1701" y="818838"/>
            <a:ext cx="7521611" cy="954107"/>
          </a:xfrm>
          <a:prstGeom prst="rect">
            <a:avLst/>
          </a:prstGeom>
          <a:solidFill>
            <a:schemeClr val="bg1"/>
          </a:solidFill>
        </p:spPr>
        <p:txBody>
          <a:bodyPr wrap="none" rtlCol="0">
            <a:spAutoFit/>
          </a:bodyPr>
          <a:lstStyle/>
          <a:p>
            <a:r>
              <a:rPr lang="en-US" sz="2800" dirty="0" smtClean="0">
                <a:solidFill>
                  <a:srgbClr val="0066FF"/>
                </a:solidFill>
              </a:rPr>
              <a:t>BTI is applied using 4 application platforms to </a:t>
            </a:r>
          </a:p>
          <a:p>
            <a:r>
              <a:rPr lang="en-US" sz="2800" dirty="0" smtClean="0">
                <a:solidFill>
                  <a:srgbClr val="0066FF"/>
                </a:solidFill>
              </a:rPr>
              <a:t>control ZIKA/DENGUE vectors in Florida</a:t>
            </a:r>
            <a:endParaRPr lang="en-US" sz="2800" dirty="0">
              <a:solidFill>
                <a:srgbClr val="0066FF"/>
              </a:solidFill>
            </a:endParaRPr>
          </a:p>
        </p:txBody>
      </p:sp>
    </p:spTree>
    <p:extLst>
      <p:ext uri="{BB962C8B-B14F-4D97-AF65-F5344CB8AC3E}">
        <p14:creationId xmlns:p14="http://schemas.microsoft.com/office/powerpoint/2010/main" val="176966560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VBC_PublicHealth_BusUnit_TEMPLATE">
  <a:themeElements>
    <a:clrScheme name="VBC Colors">
      <a:dk1>
        <a:srgbClr val="000000"/>
      </a:dk1>
      <a:lt1>
        <a:srgbClr val="FFFFFF"/>
      </a:lt1>
      <a:dk2>
        <a:srgbClr val="434342"/>
      </a:dk2>
      <a:lt2>
        <a:srgbClr val="CDD7D9"/>
      </a:lt2>
      <a:accent1>
        <a:srgbClr val="036936"/>
      </a:accent1>
      <a:accent2>
        <a:srgbClr val="5F9A78"/>
      </a:accent2>
      <a:accent3>
        <a:srgbClr val="64412D"/>
      </a:accent3>
      <a:accent4>
        <a:srgbClr val="922323"/>
      </a:accent4>
      <a:accent5>
        <a:srgbClr val="91B251"/>
      </a:accent5>
      <a:accent6>
        <a:srgbClr val="5078A1"/>
      </a:accent6>
      <a:hlink>
        <a:srgbClr val="787877"/>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BC_BusUnit_PublicHealth_BlackFly">
  <a:themeElements>
    <a:clrScheme name="VBC Colors">
      <a:dk1>
        <a:srgbClr val="000000"/>
      </a:dk1>
      <a:lt1>
        <a:srgbClr val="FFFFFF"/>
      </a:lt1>
      <a:dk2>
        <a:srgbClr val="434342"/>
      </a:dk2>
      <a:lt2>
        <a:srgbClr val="CDD7D9"/>
      </a:lt2>
      <a:accent1>
        <a:srgbClr val="036936"/>
      </a:accent1>
      <a:accent2>
        <a:srgbClr val="5F9A78"/>
      </a:accent2>
      <a:accent3>
        <a:srgbClr val="64412D"/>
      </a:accent3>
      <a:accent4>
        <a:srgbClr val="922323"/>
      </a:accent4>
      <a:accent5>
        <a:srgbClr val="91B251"/>
      </a:accent5>
      <a:accent6>
        <a:srgbClr val="5078A1"/>
      </a:accent6>
      <a:hlink>
        <a:srgbClr val="787877"/>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BC_Forestry_BusUnits_TEMPLATE">
  <a:themeElements>
    <a:clrScheme name="VBC Colors">
      <a:dk1>
        <a:srgbClr val="000000"/>
      </a:dk1>
      <a:lt1>
        <a:srgbClr val="FFFFFF"/>
      </a:lt1>
      <a:dk2>
        <a:srgbClr val="434342"/>
      </a:dk2>
      <a:lt2>
        <a:srgbClr val="CDD7D9"/>
      </a:lt2>
      <a:accent1>
        <a:srgbClr val="036936"/>
      </a:accent1>
      <a:accent2>
        <a:srgbClr val="5F9A78"/>
      </a:accent2>
      <a:accent3>
        <a:srgbClr val="64412D"/>
      </a:accent3>
      <a:accent4>
        <a:srgbClr val="922323"/>
      </a:accent4>
      <a:accent5>
        <a:srgbClr val="91B251"/>
      </a:accent5>
      <a:accent6>
        <a:srgbClr val="5078A1"/>
      </a:accent6>
      <a:hlink>
        <a:srgbClr val="787877"/>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VBC_PublicHealth_BusUnit_TEMPLATE</Template>
  <TotalTime>1833</TotalTime>
  <Words>1067</Words>
  <Application>Microsoft Office PowerPoint</Application>
  <PresentationFormat>On-screen Show (4:3)</PresentationFormat>
  <Paragraphs>105</Paragraphs>
  <Slides>12</Slides>
  <Notes>4</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VBC_PublicHealth_BusUnit_TEMPLATE</vt:lpstr>
      <vt:lpstr>VBC_BusUnit_PublicHealth_BlackFly</vt:lpstr>
      <vt:lpstr>VBC_Forestry_BusUnits_TEMPLATE</vt:lpstr>
      <vt:lpstr>Biopesticides: Global health issues</vt:lpstr>
      <vt:lpstr>What is public health?</vt:lpstr>
      <vt:lpstr>What is a vector of infectious disease?</vt:lpstr>
      <vt:lpstr>Tyler Prize for  Environmental Achievement</vt:lpstr>
      <vt:lpstr>Bti:  from discovery in 1976,  to worldwide registrations,            , to proven control of Zika/Dengue vectors </vt:lpstr>
      <vt:lpstr>Black fly transmission of River blindness disease   world health organization headquarters, Geneva</vt:lpstr>
      <vt:lpstr>Evidence that Bti AM65-52 (VectoBac) biorational larvicides reduce the risk of human dengue disease </vt:lpstr>
      <vt:lpstr>New Challenge: Zika virus and microcephaly  </vt:lpstr>
      <vt:lpstr>PowerPoint Presentation</vt:lpstr>
      <vt:lpstr>PPP and Zika control today (Miami-Herald newspaper, 15Aug2016)</vt:lpstr>
      <vt:lpstr>PowerPoint Presentation</vt:lpstr>
      <vt:lpstr>operational use of bti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dc:creator>
  <cp:lastModifiedBy>valent</cp:lastModifiedBy>
  <cp:revision>143</cp:revision>
  <cp:lastPrinted>2014-06-05T12:34:00Z</cp:lastPrinted>
  <dcterms:created xsi:type="dcterms:W3CDTF">2014-02-17T21:31:00Z</dcterms:created>
  <dcterms:modified xsi:type="dcterms:W3CDTF">2017-02-24T19:13:09Z</dcterms:modified>
</cp:coreProperties>
</file>