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27" r:id="rId3"/>
  </p:sldMasterIdLst>
  <p:notesMasterIdLst>
    <p:notesMasterId r:id="rId29"/>
  </p:notesMasterIdLst>
  <p:handoutMasterIdLst>
    <p:handoutMasterId r:id="rId30"/>
  </p:handoutMasterIdLst>
  <p:sldIdLst>
    <p:sldId id="368" r:id="rId4"/>
    <p:sldId id="602" r:id="rId5"/>
    <p:sldId id="598" r:id="rId6"/>
    <p:sldId id="603" r:id="rId7"/>
    <p:sldId id="604" r:id="rId8"/>
    <p:sldId id="605" r:id="rId9"/>
    <p:sldId id="600" r:id="rId10"/>
    <p:sldId id="601" r:id="rId11"/>
    <p:sldId id="599" r:id="rId12"/>
    <p:sldId id="373" r:id="rId13"/>
    <p:sldId id="377" r:id="rId14"/>
    <p:sldId id="402" r:id="rId15"/>
    <p:sldId id="403" r:id="rId16"/>
    <p:sldId id="593" r:id="rId17"/>
    <p:sldId id="516" r:id="rId18"/>
    <p:sldId id="556" r:id="rId19"/>
    <p:sldId id="557" r:id="rId20"/>
    <p:sldId id="558" r:id="rId21"/>
    <p:sldId id="559" r:id="rId22"/>
    <p:sldId id="577" r:id="rId23"/>
    <p:sldId id="535" r:id="rId24"/>
    <p:sldId id="429" r:id="rId25"/>
    <p:sldId id="536" r:id="rId26"/>
    <p:sldId id="589" r:id="rId27"/>
    <p:sldId id="500" r:id="rId28"/>
  </p:sldIdLst>
  <p:sldSz cx="17340263" cy="97536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ika Sims" initials="T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4F4F4"/>
    <a:srgbClr val="00AADC"/>
    <a:srgbClr val="C6041D"/>
    <a:srgbClr val="FE6506"/>
    <a:srgbClr val="5A1759"/>
    <a:srgbClr val="FFAE0E"/>
    <a:srgbClr val="1D8D06"/>
    <a:srgbClr val="0755A8"/>
    <a:srgbClr val="307EAE"/>
    <a:srgbClr val="F18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1" autoAdjust="0"/>
    <p:restoredTop sz="92919" autoAdjust="0"/>
  </p:normalViewPr>
  <p:slideViewPr>
    <p:cSldViewPr snapToGrid="0" snapToObjects="1">
      <p:cViewPr varScale="1">
        <p:scale>
          <a:sx n="105" d="100"/>
          <a:sy n="105" d="100"/>
        </p:scale>
        <p:origin x="1408" y="216"/>
      </p:cViewPr>
      <p:guideLst>
        <p:guide orient="horz" pos="3072"/>
        <p:guide pos="54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[export_InternationalFoodInformationCouncilIFICFoundation_jC2rqXv7.xls]Sheet0!$A$2:$A$4</c:f>
              <c:strCache>
                <c:ptCount val="3"/>
                <c:pt idx="0">
                  <c:v>Positive</c:v>
                </c:pt>
                <c:pt idx="1">
                  <c:v>Neutral</c:v>
                </c:pt>
                <c:pt idx="2">
                  <c:v>Negative</c:v>
                </c:pt>
              </c:strCache>
            </c:strRef>
          </c:cat>
          <c:val>
            <c:numRef>
              <c:f>[export_InternationalFoodInformationCouncilIFICFoundation_jC2rqXv7.xls]Sheet0!$B$2:$B$4</c:f>
              <c:numCache>
                <c:formatCode>General</c:formatCode>
                <c:ptCount val="3"/>
                <c:pt idx="0">
                  <c:v>6.0</c:v>
                </c:pt>
                <c:pt idx="1">
                  <c:v>17.0</c:v>
                </c:pt>
                <c:pt idx="2">
                  <c:v>30.0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66311386838606"/>
          <c:y val="0.0455091"/>
          <c:w val="0.493598362718355"/>
          <c:h val="0.878278"/>
        </c:manualLayout>
      </c:layout>
      <c:barChart>
        <c:barDir val="bar"/>
        <c:grouping val="stacked"/>
        <c:varyColors val="0"/>
        <c:ser>
          <c:idx val="0"/>
          <c:order val="0"/>
          <c:tx>
            <c:strRef>
              <c:f>Sheet1!$B$1</c:f>
              <c:strCache>
                <c:ptCount val="1"/>
                <c:pt idx="0">
                  <c:v>Group 1</c:v>
                </c:pt>
              </c:strCache>
            </c:strRef>
          </c:tx>
          <c:spPr>
            <a:solidFill>
              <a:schemeClr val="accent1"/>
            </a:solidFill>
            <a:ln w="12700" cap="flat">
              <a:noFill/>
              <a:miter lim="400000"/>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7C9-4FD8-B5F6-35E9FA86DEC9}"/>
              </c:ext>
            </c:extLst>
          </c:dPt>
          <c:dPt>
            <c:idx val="1"/>
            <c:invertIfNegative val="0"/>
            <c:bubble3D val="0"/>
            <c:extLst xmlns:c16r2="http://schemas.microsoft.com/office/drawing/2015/06/chart">
              <c:ext xmlns:c16="http://schemas.microsoft.com/office/drawing/2014/chart" uri="{C3380CC4-5D6E-409C-BE32-E72D297353CC}">
                <c16:uniqueId val="{00000001-17C9-4FD8-B5F6-35E9FA86DEC9}"/>
              </c:ext>
            </c:extLst>
          </c:dPt>
          <c:cat>
            <c:strRef>
              <c:f>Sheet1!$A$2:$A$6</c:f>
              <c:strCache>
                <c:ptCount val="5"/>
                <c:pt idx="0">
                  <c:v>Very confident</c:v>
                </c:pt>
                <c:pt idx="1">
                  <c:v>Somewhat confident</c:v>
                </c:pt>
                <c:pt idx="2">
                  <c:v>Not too confident</c:v>
                </c:pt>
                <c:pt idx="3">
                  <c:v>Not at all confident</c:v>
                </c:pt>
                <c:pt idx="4">
                  <c:v>Not sure</c:v>
                </c:pt>
              </c:strCache>
            </c:strRef>
          </c:cat>
          <c:val>
            <c:numRef>
              <c:f>Sheet1!$B$2:$B$6</c:f>
              <c:numCache>
                <c:formatCode>0%</c:formatCode>
                <c:ptCount val="5"/>
                <c:pt idx="0">
                  <c:v>0.14</c:v>
                </c:pt>
                <c:pt idx="1">
                  <c:v>0.47</c:v>
                </c:pt>
                <c:pt idx="2">
                  <c:v>0.25</c:v>
                </c:pt>
                <c:pt idx="3">
                  <c:v>0.07</c:v>
                </c:pt>
                <c:pt idx="4">
                  <c:v>0.08</c:v>
                </c:pt>
              </c:numCache>
            </c:numRef>
          </c:val>
          <c:extLst xmlns:c16r2="http://schemas.microsoft.com/office/drawing/2015/06/chart">
            <c:ext xmlns:c16="http://schemas.microsoft.com/office/drawing/2014/chart" uri="{C3380CC4-5D6E-409C-BE32-E72D297353CC}">
              <c16:uniqueId val="{00000000-5BA7-4FB4-8725-DA0AFF461847}"/>
            </c:ext>
          </c:extLst>
        </c:ser>
        <c:dLbls>
          <c:showLegendKey val="0"/>
          <c:showVal val="0"/>
          <c:showCatName val="0"/>
          <c:showSerName val="0"/>
          <c:showPercent val="0"/>
          <c:showBubbleSize val="0"/>
        </c:dLbls>
        <c:gapWidth val="40"/>
        <c:overlap val="100"/>
        <c:axId val="54842784"/>
        <c:axId val="54845104"/>
      </c:barChart>
      <c:catAx>
        <c:axId val="54842784"/>
        <c:scaling>
          <c:orientation val="maxMin"/>
        </c:scaling>
        <c:delete val="0"/>
        <c:axPos val="l"/>
        <c:numFmt formatCode="General" sourceLinked="0"/>
        <c:majorTickMark val="none"/>
        <c:minorTickMark val="none"/>
        <c:tickLblPos val="nextTo"/>
        <c:spPr>
          <a:ln w="3175" cap="flat">
            <a:noFill/>
            <a:miter lim="400000"/>
          </a:ln>
        </c:spPr>
        <c:txPr>
          <a:bodyPr rot="0"/>
          <a:lstStyle/>
          <a:p>
            <a:pPr algn="r">
              <a:defRPr sz="1600" b="0" i="0" u="none" strike="noStrike" baseline="0">
                <a:solidFill>
                  <a:srgbClr val="000000"/>
                </a:solidFill>
                <a:latin typeface="Calibri" panose="020F0502020204030204" pitchFamily="34" charset="0"/>
              </a:defRPr>
            </a:pPr>
            <a:endParaRPr lang="en-US"/>
          </a:p>
        </c:txPr>
        <c:crossAx val="54845104"/>
        <c:crosses val="autoZero"/>
        <c:auto val="1"/>
        <c:lblAlgn val="ctr"/>
        <c:lblOffset val="100"/>
        <c:noMultiLvlLbl val="1"/>
      </c:catAx>
      <c:valAx>
        <c:axId val="54845104"/>
        <c:scaling>
          <c:orientation val="minMax"/>
        </c:scaling>
        <c:delete val="0"/>
        <c:axPos val="t"/>
        <c:majorGridlines>
          <c:spPr>
            <a:ln w="12700" cap="flat">
              <a:solidFill>
                <a:srgbClr val="929292"/>
              </a:solidFill>
              <a:custDash>
                <a:ds d="200000" sp="200000"/>
              </a:custDash>
              <a:miter lim="400000"/>
            </a:ln>
          </c:spPr>
        </c:majorGridlines>
        <c:minorGridlines>
          <c:spPr>
            <a:ln w="12700" cap="flat">
              <a:solidFill>
                <a:srgbClr val="919191"/>
              </a:solidFill>
              <a:custDash>
                <a:ds d="100000" sp="200000"/>
              </a:custDash>
              <a:miter lim="400000"/>
            </a:ln>
          </c:spPr>
        </c:minorGridlines>
        <c:numFmt formatCode="#,##0%" sourceLinked="0"/>
        <c:majorTickMark val="none"/>
        <c:minorTickMark val="none"/>
        <c:tickLblPos val="high"/>
        <c:spPr>
          <a:ln w="3175" cap="flat">
            <a:noFill/>
            <a:miter lim="400000"/>
          </a:ln>
        </c:spPr>
        <c:txPr>
          <a:bodyPr rot="0"/>
          <a:lstStyle/>
          <a:p>
            <a:pPr>
              <a:defRPr sz="1600" b="0" i="0" u="none" strike="noStrike">
                <a:solidFill>
                  <a:srgbClr val="000000"/>
                </a:solidFill>
                <a:latin typeface="Calibri" panose="020F0502020204030204" pitchFamily="34" charset="0"/>
              </a:defRPr>
            </a:pPr>
            <a:endParaRPr lang="en-US"/>
          </a:p>
        </c:txPr>
        <c:crossAx val="54842784"/>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63472788793"/>
          <c:y val="0.140058940000921"/>
          <c:w val="0.497390348796762"/>
          <c:h val="0.724270157019846"/>
        </c:manualLayout>
      </c:layout>
      <c:doughnutChart>
        <c:varyColors val="1"/>
        <c:ser>
          <c:idx val="0"/>
          <c:order val="0"/>
          <c:tx>
            <c:strRef>
              <c:f>Sheet1!$B$1</c:f>
              <c:strCache>
                <c:ptCount val="1"/>
                <c:pt idx="0">
                  <c:v>Column1</c:v>
                </c:pt>
              </c:strCache>
            </c:strRef>
          </c:tx>
          <c:spPr>
            <a:solidFill>
              <a:schemeClr val="accent2">
                <a:lumMod val="60000"/>
                <a:lumOff val="40000"/>
              </a:schemeClr>
            </a:solidFill>
          </c:spPr>
          <c:dPt>
            <c:idx val="0"/>
            <c:bubble3D val="0"/>
            <c:spPr>
              <a:solidFill>
                <a:srgbClr val="0854A7"/>
              </a:solidFill>
            </c:spPr>
            <c:extLst xmlns:c16r2="http://schemas.microsoft.com/office/drawing/2015/06/chart">
              <c:ext xmlns:c16="http://schemas.microsoft.com/office/drawing/2014/chart" uri="{C3380CC4-5D6E-409C-BE32-E72D297353CC}">
                <c16:uniqueId val="{00000001-7949-48CF-AA37-1C0561BC78C1}"/>
              </c:ext>
            </c:extLst>
          </c:dPt>
          <c:dPt>
            <c:idx val="1"/>
            <c:bubble3D val="0"/>
            <c:spPr>
              <a:solidFill>
                <a:srgbClr val="000000">
                  <a:lumMod val="65000"/>
                  <a:lumOff val="35000"/>
                </a:srgbClr>
              </a:solidFill>
            </c:spPr>
            <c:extLst xmlns:c16r2="http://schemas.microsoft.com/office/drawing/2015/06/chart">
              <c:ext xmlns:c16="http://schemas.microsoft.com/office/drawing/2014/chart" uri="{C3380CC4-5D6E-409C-BE32-E72D297353CC}">
                <c16:uniqueId val="{00000003-7949-48CF-AA37-1C0561BC78C1}"/>
              </c:ext>
            </c:extLst>
          </c:dPt>
          <c:dPt>
            <c:idx val="2"/>
            <c:bubble3D val="0"/>
            <c:spPr>
              <a:solidFill>
                <a:srgbClr val="53585F"/>
              </a:solidFill>
            </c:spPr>
            <c:extLst xmlns:c16r2="http://schemas.microsoft.com/office/drawing/2015/06/chart">
              <c:ext xmlns:c16="http://schemas.microsoft.com/office/drawing/2014/chart" uri="{C3380CC4-5D6E-409C-BE32-E72D297353CC}">
                <c16:uniqueId val="{00000005-7949-48CF-AA37-1C0561BC78C1}"/>
              </c:ext>
            </c:extLst>
          </c:dPt>
          <c:cat>
            <c:strRef>
              <c:f>Sheet1!$A$2:$A$3</c:f>
              <c:strCache>
                <c:ptCount val="2"/>
                <c:pt idx="0">
                  <c:v>Yes</c:v>
                </c:pt>
                <c:pt idx="1">
                  <c:v>No</c:v>
                </c:pt>
              </c:strCache>
            </c:strRef>
          </c:cat>
          <c:val>
            <c:numRef>
              <c:f>Sheet1!$B$2:$B$3</c:f>
              <c:numCache>
                <c:formatCode>0%</c:formatCode>
                <c:ptCount val="2"/>
                <c:pt idx="0">
                  <c:v>0.43</c:v>
                </c:pt>
                <c:pt idx="1">
                  <c:v>0.57</c:v>
                </c:pt>
              </c:numCache>
            </c:numRef>
          </c:val>
          <c:extLst xmlns:c16r2="http://schemas.microsoft.com/office/drawing/2015/06/chart">
            <c:ext xmlns:c16="http://schemas.microsoft.com/office/drawing/2014/chart" uri="{C3380CC4-5D6E-409C-BE32-E72D297353CC}">
              <c16:uniqueId val="{00000006-7949-48CF-AA37-1C0561BC78C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6113712203571"/>
          <c:y val="0.0455091"/>
          <c:w val="0.507104934273411"/>
          <c:h val="0.878278"/>
        </c:manualLayout>
      </c:layout>
      <c:barChart>
        <c:barDir val="bar"/>
        <c:grouping val="stacked"/>
        <c:varyColors val="0"/>
        <c:ser>
          <c:idx val="0"/>
          <c:order val="0"/>
          <c:tx>
            <c:strRef>
              <c:f>Sheet1!$B$1</c:f>
              <c:strCache>
                <c:ptCount val="1"/>
                <c:pt idx="0">
                  <c:v>Changed eating habits</c:v>
                </c:pt>
              </c:strCache>
            </c:strRef>
          </c:tx>
          <c:spPr>
            <a:solidFill>
              <a:srgbClr val="0854A8"/>
            </a:solidFill>
            <a:ln w="12700" cap="flat">
              <a:solidFill>
                <a:schemeClr val="accent1"/>
              </a:solidFill>
              <a:miter lim="400000"/>
            </a:ln>
            <a:effectLst/>
          </c:spPr>
          <c:invertIfNegative val="0"/>
          <c:cat>
            <c:strRef>
              <c:f>Sheet1!$A$2:$A$9</c:f>
              <c:strCache>
                <c:ptCount val="8"/>
                <c:pt idx="0">
                  <c:v>Foodborne illness from bacteria</c:v>
                </c:pt>
                <c:pt idx="1">
                  <c:v>Carcinogens or cancer-causing chemicals in food</c:v>
                </c:pt>
                <c:pt idx="2">
                  <c:v>Chemicals in food</c:v>
                </c:pt>
                <c:pt idx="3">
                  <c:v>Pesticides / pesticide residues</c:v>
                </c:pt>
                <c:pt idx="4">
                  <c:v>Food additives and ingredients</c:v>
                </c:pt>
                <c:pt idx="5">
                  <c:v>Animal antibiotics</c:v>
                </c:pt>
                <c:pt idx="6">
                  <c:v>Biotechnology / “GMO”s </c:v>
                </c:pt>
                <c:pt idx="7">
                  <c:v>The presence of allergens in food</c:v>
                </c:pt>
              </c:strCache>
            </c:strRef>
          </c:cat>
          <c:val>
            <c:numRef>
              <c:f>Sheet1!$B$2:$B$9</c:f>
              <c:numCache>
                <c:formatCode>0%</c:formatCode>
                <c:ptCount val="8"/>
                <c:pt idx="0">
                  <c:v>0.08</c:v>
                </c:pt>
                <c:pt idx="1">
                  <c:v>0.09</c:v>
                </c:pt>
                <c:pt idx="2">
                  <c:v>0.07</c:v>
                </c:pt>
                <c:pt idx="3">
                  <c:v>0.08</c:v>
                </c:pt>
                <c:pt idx="4">
                  <c:v>0.05</c:v>
                </c:pt>
                <c:pt idx="5">
                  <c:v>0.02</c:v>
                </c:pt>
                <c:pt idx="6">
                  <c:v>0.02</c:v>
                </c:pt>
                <c:pt idx="7">
                  <c:v>0.02</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Sheet1!$D$1</c:f>
              <c:strCache>
                <c:ptCount val="1"/>
                <c:pt idx="0">
                  <c:v>Top safety concern</c:v>
                </c:pt>
              </c:strCache>
            </c:strRef>
          </c:tx>
          <c:spPr>
            <a:solidFill>
              <a:schemeClr val="bg1"/>
            </a:solidFill>
            <a:ln>
              <a:solidFill>
                <a:schemeClr val="accent1"/>
              </a:solidFill>
            </a:ln>
            <a:effectLst/>
          </c:spPr>
          <c:invertIfNegative val="0"/>
          <c:cat>
            <c:strRef>
              <c:f>Sheet1!$A$2:$A$9</c:f>
              <c:strCache>
                <c:ptCount val="8"/>
                <c:pt idx="0">
                  <c:v>Foodborne illness from bacteria</c:v>
                </c:pt>
                <c:pt idx="1">
                  <c:v>Carcinogens or cancer-causing chemicals in food</c:v>
                </c:pt>
                <c:pt idx="2">
                  <c:v>Chemicals in food</c:v>
                </c:pt>
                <c:pt idx="3">
                  <c:v>Pesticides / pesticide residues</c:v>
                </c:pt>
                <c:pt idx="4">
                  <c:v>Food additives and ingredients</c:v>
                </c:pt>
                <c:pt idx="5">
                  <c:v>Animal antibiotics</c:v>
                </c:pt>
                <c:pt idx="6">
                  <c:v>Biotechnology / “GMO”s </c:v>
                </c:pt>
                <c:pt idx="7">
                  <c:v>The presence of allergens in food</c:v>
                </c:pt>
              </c:strCache>
            </c:strRef>
          </c:cat>
          <c:val>
            <c:numRef>
              <c:f>Sheet1!$D$2:$D$9</c:f>
              <c:numCache>
                <c:formatCode>0%</c:formatCode>
                <c:ptCount val="8"/>
                <c:pt idx="0">
                  <c:v>0.19</c:v>
                </c:pt>
                <c:pt idx="1">
                  <c:v>0.1</c:v>
                </c:pt>
                <c:pt idx="2">
                  <c:v>0.07</c:v>
                </c:pt>
                <c:pt idx="3">
                  <c:v>0.06</c:v>
                </c:pt>
                <c:pt idx="4">
                  <c:v>0.03</c:v>
                </c:pt>
                <c:pt idx="5">
                  <c:v>0.03</c:v>
                </c:pt>
                <c:pt idx="6">
                  <c:v>0.04</c:v>
                </c:pt>
                <c:pt idx="7">
                  <c:v>0.04</c:v>
                </c:pt>
              </c:numCache>
            </c:numRef>
          </c:val>
          <c:extLst xmlns:c16r2="http://schemas.microsoft.com/office/drawing/2015/06/chart">
            <c:ext xmlns:c16="http://schemas.microsoft.com/office/drawing/2014/chart" uri="{C3380CC4-5D6E-409C-BE32-E72D297353CC}">
              <c16:uniqueId val="{00000000-D8EB-467E-9ECB-67A1F7E74B87}"/>
            </c:ext>
          </c:extLst>
        </c:ser>
        <c:dLbls>
          <c:showLegendKey val="0"/>
          <c:showVal val="0"/>
          <c:showCatName val="0"/>
          <c:showSerName val="0"/>
          <c:showPercent val="0"/>
          <c:showBubbleSize val="0"/>
        </c:dLbls>
        <c:gapWidth val="40"/>
        <c:overlap val="100"/>
        <c:axId val="51393776"/>
        <c:axId val="51395552"/>
      </c:barChart>
      <c:catAx>
        <c:axId val="51393776"/>
        <c:scaling>
          <c:orientation val="maxMin"/>
        </c:scaling>
        <c:delete val="0"/>
        <c:axPos val="l"/>
        <c:numFmt formatCode="General" sourceLinked="0"/>
        <c:majorTickMark val="none"/>
        <c:minorTickMark val="none"/>
        <c:tickLblPos val="nextTo"/>
        <c:spPr>
          <a:ln w="3175" cap="flat">
            <a:noFill/>
            <a:miter lim="400000"/>
          </a:ln>
        </c:spPr>
        <c:txPr>
          <a:bodyPr rot="0"/>
          <a:lstStyle/>
          <a:p>
            <a:pPr algn="r">
              <a:defRPr sz="1600" b="0"/>
            </a:pPr>
            <a:endParaRPr lang="en-US"/>
          </a:p>
        </c:txPr>
        <c:crossAx val="51395552"/>
        <c:crosses val="autoZero"/>
        <c:auto val="1"/>
        <c:lblAlgn val="ctr"/>
        <c:lblOffset val="100"/>
        <c:noMultiLvlLbl val="1"/>
      </c:catAx>
      <c:valAx>
        <c:axId val="51395552"/>
        <c:scaling>
          <c:orientation val="minMax"/>
        </c:scaling>
        <c:delete val="0"/>
        <c:axPos val="t"/>
        <c:majorGridlines>
          <c:spPr>
            <a:ln w="12700" cap="flat">
              <a:solidFill>
                <a:srgbClr val="929292"/>
              </a:solidFill>
              <a:custDash>
                <a:ds d="200000" sp="200000"/>
              </a:custDash>
              <a:miter lim="400000"/>
            </a:ln>
          </c:spPr>
        </c:majorGridlines>
        <c:minorGridlines>
          <c:spPr>
            <a:ln w="12700" cap="flat">
              <a:solidFill>
                <a:srgbClr val="919191"/>
              </a:solidFill>
              <a:custDash>
                <a:ds d="100000" sp="200000"/>
              </a:custDash>
              <a:miter lim="400000"/>
            </a:ln>
          </c:spPr>
        </c:minorGridlines>
        <c:numFmt formatCode="#,##0%" sourceLinked="0"/>
        <c:majorTickMark val="none"/>
        <c:minorTickMark val="none"/>
        <c:tickLblPos val="high"/>
        <c:spPr>
          <a:ln w="3175" cap="flat">
            <a:noFill/>
            <a:miter lim="400000"/>
          </a:ln>
        </c:spPr>
        <c:txPr>
          <a:bodyPr rot="0"/>
          <a:lstStyle/>
          <a:p>
            <a:pPr>
              <a:defRPr/>
            </a:pPr>
            <a:endParaRPr lang="en-US"/>
          </a:p>
        </c:txPr>
        <c:crossAx val="51393776"/>
        <c:crosses val="autoZero"/>
        <c:crossBetween val="between"/>
        <c:majorUnit val="0.2"/>
        <c:minorUnit val="0.1"/>
      </c:valAx>
      <c:spPr>
        <a:noFill/>
        <a:ln w="12700" cap="flat">
          <a:noFill/>
          <a:miter lim="400000"/>
        </a:ln>
        <a:effectLst/>
      </c:spPr>
    </c:plotArea>
    <c:legend>
      <c:legendPos val="r"/>
      <c:layout>
        <c:manualLayout>
          <c:xMode val="edge"/>
          <c:yMode val="edge"/>
          <c:x val="0.630155625478357"/>
          <c:y val="0.61265912838655"/>
          <c:w val="0.309335391616407"/>
          <c:h val="0.145460307113667"/>
        </c:manualLayout>
      </c:layout>
      <c:overlay val="1"/>
      <c:spPr>
        <a:solidFill>
          <a:srgbClr val="FFFFFF"/>
        </a:solidFill>
        <a:ln w="12700" cap="flat">
          <a:noFill/>
          <a:miter lim="400000"/>
        </a:ln>
        <a:effectLst/>
      </c:spPr>
      <c:txPr>
        <a:bodyPr rot="0"/>
        <a:lstStyle/>
        <a:p>
          <a:pPr>
            <a:defRPr sz="1600" b="0"/>
          </a:pPr>
          <a:endParaRPr lang="en-US"/>
        </a:p>
      </c:txPr>
    </c:legend>
    <c:plotVisOnly val="1"/>
    <c:dispBlanksAs val="gap"/>
    <c:showDLblsOverMax val="1"/>
  </c:chart>
  <c:spPr>
    <a:noFill/>
    <a:ln>
      <a:noFill/>
    </a:ln>
    <a:effectLst/>
  </c:spPr>
  <c:txPr>
    <a:bodyPr/>
    <a:lstStyle/>
    <a:p>
      <a:pPr>
        <a:defRPr sz="2000" b="1" i="0" baseline="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712550162158"/>
          <c:y val="0.133904553284895"/>
          <c:w val="0.473803806834011"/>
          <c:h val="0.780052148139652"/>
        </c:manualLayout>
      </c:layout>
      <c:barChart>
        <c:barDir val="bar"/>
        <c:grouping val="percentStacked"/>
        <c:varyColors val="0"/>
        <c:ser>
          <c:idx val="0"/>
          <c:order val="0"/>
          <c:tx>
            <c:strRef>
              <c:f>Sheet1!$B$1</c:f>
              <c:strCache>
                <c:ptCount val="1"/>
                <c:pt idx="0">
                  <c:v>5 - A lot</c:v>
                </c:pt>
              </c:strCache>
            </c:strRef>
          </c:tx>
          <c:invertIfNegative val="0"/>
          <c:cat>
            <c:strRef>
              <c:f>Sheet1!$A$2:$A$15</c:f>
              <c:strCache>
                <c:ptCount val="14"/>
                <c:pt idx="0">
                  <c:v>Conversation with Registered Dietitian Nutritionist</c:v>
                </c:pt>
                <c:pt idx="1">
                  <c:v>Conversation with Personal Healthcare Professional</c:v>
                </c:pt>
                <c:pt idx="2">
                  <c:v>Conversation with wellness counselor or health coach</c:v>
                </c:pt>
                <c:pt idx="3">
                  <c:v>Reading a Scientific Study</c:v>
                </c:pt>
                <c:pt idx="4">
                  <c:v>Conversation with fitness professional</c:v>
                </c:pt>
                <c:pt idx="5">
                  <c:v>Health-focused website</c:v>
                </c:pt>
                <c:pt idx="6">
                  <c:v>Registered Dietitian Nutritionist on TV or social media</c:v>
                </c:pt>
                <c:pt idx="7">
                  <c:v>Friend or family member</c:v>
                </c:pt>
                <c:pt idx="8">
                  <c:v>Healthcare Professional on TV or via social media</c:v>
                </c:pt>
                <c:pt idx="9">
                  <c:v>Health, food or nutrition bloggers</c:v>
                </c:pt>
                <c:pt idx="10">
                  <c:v>Government Agency</c:v>
                </c:pt>
                <c:pt idx="11">
                  <c:v>News Article or Headline</c:v>
                </c:pt>
                <c:pt idx="12">
                  <c:v>Fitness Professional on TV or social media</c:v>
                </c:pt>
                <c:pt idx="13">
                  <c:v>A food company or manufacturer</c:v>
                </c:pt>
              </c:strCache>
            </c:strRef>
          </c:cat>
          <c:val>
            <c:numRef>
              <c:f>Sheet1!$B$2:$B$15</c:f>
              <c:numCache>
                <c:formatCode>0%</c:formatCode>
                <c:ptCount val="14"/>
                <c:pt idx="0">
                  <c:v>0.31</c:v>
                </c:pt>
                <c:pt idx="1">
                  <c:v>0.26</c:v>
                </c:pt>
                <c:pt idx="2">
                  <c:v>0.19</c:v>
                </c:pt>
                <c:pt idx="3">
                  <c:v>0.14</c:v>
                </c:pt>
                <c:pt idx="4">
                  <c:v>0.12</c:v>
                </c:pt>
                <c:pt idx="5">
                  <c:v>0.08</c:v>
                </c:pt>
                <c:pt idx="6">
                  <c:v>0.12</c:v>
                </c:pt>
                <c:pt idx="7">
                  <c:v>0.08</c:v>
                </c:pt>
                <c:pt idx="8">
                  <c:v>0.06</c:v>
                </c:pt>
                <c:pt idx="9">
                  <c:v>0.07</c:v>
                </c:pt>
                <c:pt idx="10">
                  <c:v>0.06</c:v>
                </c:pt>
                <c:pt idx="11">
                  <c:v>0.06</c:v>
                </c:pt>
                <c:pt idx="12">
                  <c:v>0.05</c:v>
                </c:pt>
                <c:pt idx="13">
                  <c:v>0.04</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Sheet1!$C$1</c:f>
              <c:strCache>
                <c:ptCount val="1"/>
                <c:pt idx="0">
                  <c:v>4</c:v>
                </c:pt>
              </c:strCache>
            </c:strRef>
          </c:tx>
          <c:invertIfNegative val="0"/>
          <c:cat>
            <c:strRef>
              <c:f>Sheet1!$A$2:$A$15</c:f>
              <c:strCache>
                <c:ptCount val="14"/>
                <c:pt idx="0">
                  <c:v>Conversation with Registered Dietitian Nutritionist</c:v>
                </c:pt>
                <c:pt idx="1">
                  <c:v>Conversation with Personal Healthcare Professional</c:v>
                </c:pt>
                <c:pt idx="2">
                  <c:v>Conversation with wellness counselor or health coach</c:v>
                </c:pt>
                <c:pt idx="3">
                  <c:v>Reading a Scientific Study</c:v>
                </c:pt>
                <c:pt idx="4">
                  <c:v>Conversation with fitness professional</c:v>
                </c:pt>
                <c:pt idx="5">
                  <c:v>Health-focused website</c:v>
                </c:pt>
                <c:pt idx="6">
                  <c:v>Registered Dietitian Nutritionist on TV or social media</c:v>
                </c:pt>
                <c:pt idx="7">
                  <c:v>Friend or family member</c:v>
                </c:pt>
                <c:pt idx="8">
                  <c:v>Healthcare Professional on TV or via social media</c:v>
                </c:pt>
                <c:pt idx="9">
                  <c:v>Health, food or nutrition bloggers</c:v>
                </c:pt>
                <c:pt idx="10">
                  <c:v>Government Agency</c:v>
                </c:pt>
                <c:pt idx="11">
                  <c:v>News Article or Headline</c:v>
                </c:pt>
                <c:pt idx="12">
                  <c:v>Fitness Professional on TV or social media</c:v>
                </c:pt>
                <c:pt idx="13">
                  <c:v>A food company or manufacturer</c:v>
                </c:pt>
              </c:strCache>
            </c:strRef>
          </c:cat>
          <c:val>
            <c:numRef>
              <c:f>Sheet1!$C$2:$C$15</c:f>
              <c:numCache>
                <c:formatCode>0%</c:formatCode>
                <c:ptCount val="14"/>
                <c:pt idx="0">
                  <c:v>0.37</c:v>
                </c:pt>
                <c:pt idx="1">
                  <c:v>0.39</c:v>
                </c:pt>
                <c:pt idx="2">
                  <c:v>0.4</c:v>
                </c:pt>
                <c:pt idx="3">
                  <c:v>0.3</c:v>
                </c:pt>
                <c:pt idx="4">
                  <c:v>0.32</c:v>
                </c:pt>
                <c:pt idx="5">
                  <c:v>0.3</c:v>
                </c:pt>
                <c:pt idx="6">
                  <c:v>0.25</c:v>
                </c:pt>
                <c:pt idx="7">
                  <c:v>0.21</c:v>
                </c:pt>
                <c:pt idx="8">
                  <c:v>0.2</c:v>
                </c:pt>
                <c:pt idx="9">
                  <c:v>0.18</c:v>
                </c:pt>
                <c:pt idx="10">
                  <c:v>0.19</c:v>
                </c:pt>
                <c:pt idx="11">
                  <c:v>0.18</c:v>
                </c:pt>
                <c:pt idx="12">
                  <c:v>0.17</c:v>
                </c:pt>
                <c:pt idx="13">
                  <c:v>0.1</c:v>
                </c:pt>
              </c:numCache>
            </c:numRef>
          </c:val>
          <c:extLst xmlns:c16r2="http://schemas.microsoft.com/office/drawing/2015/06/chart">
            <c:ext xmlns:c16="http://schemas.microsoft.com/office/drawing/2014/chart" uri="{C3380CC4-5D6E-409C-BE32-E72D297353CC}">
              <c16:uniqueId val="{00000000-82C2-CA40-947D-6B3426ECA95F}"/>
            </c:ext>
          </c:extLst>
        </c:ser>
        <c:ser>
          <c:idx val="2"/>
          <c:order val="2"/>
          <c:tx>
            <c:strRef>
              <c:f>Sheet1!$D$1</c:f>
              <c:strCache>
                <c:ptCount val="1"/>
                <c:pt idx="0">
                  <c:v>3</c:v>
                </c:pt>
              </c:strCache>
            </c:strRef>
          </c:tx>
          <c:invertIfNegative val="0"/>
          <c:cat>
            <c:strRef>
              <c:f>Sheet1!$A$2:$A$15</c:f>
              <c:strCache>
                <c:ptCount val="14"/>
                <c:pt idx="0">
                  <c:v>Conversation with Registered Dietitian Nutritionist</c:v>
                </c:pt>
                <c:pt idx="1">
                  <c:v>Conversation with Personal Healthcare Professional</c:v>
                </c:pt>
                <c:pt idx="2">
                  <c:v>Conversation with wellness counselor or health coach</c:v>
                </c:pt>
                <c:pt idx="3">
                  <c:v>Reading a Scientific Study</c:v>
                </c:pt>
                <c:pt idx="4">
                  <c:v>Conversation with fitness professional</c:v>
                </c:pt>
                <c:pt idx="5">
                  <c:v>Health-focused website</c:v>
                </c:pt>
                <c:pt idx="6">
                  <c:v>Registered Dietitian Nutritionist on TV or social media</c:v>
                </c:pt>
                <c:pt idx="7">
                  <c:v>Friend or family member</c:v>
                </c:pt>
                <c:pt idx="8">
                  <c:v>Healthcare Professional on TV or via social media</c:v>
                </c:pt>
                <c:pt idx="9">
                  <c:v>Health, food or nutrition bloggers</c:v>
                </c:pt>
                <c:pt idx="10">
                  <c:v>Government Agency</c:v>
                </c:pt>
                <c:pt idx="11">
                  <c:v>News Article or Headline</c:v>
                </c:pt>
                <c:pt idx="12">
                  <c:v>Fitness Professional on TV or social media</c:v>
                </c:pt>
                <c:pt idx="13">
                  <c:v>A food company or manufacturer</c:v>
                </c:pt>
              </c:strCache>
            </c:strRef>
          </c:cat>
          <c:val>
            <c:numRef>
              <c:f>Sheet1!$D$2:$D$15</c:f>
              <c:numCache>
                <c:formatCode>0%</c:formatCode>
                <c:ptCount val="14"/>
                <c:pt idx="0">
                  <c:v>0.24</c:v>
                </c:pt>
                <c:pt idx="1">
                  <c:v>0.27</c:v>
                </c:pt>
                <c:pt idx="2">
                  <c:v>0.31</c:v>
                </c:pt>
                <c:pt idx="3">
                  <c:v>0.41</c:v>
                </c:pt>
                <c:pt idx="4">
                  <c:v>0.4</c:v>
                </c:pt>
                <c:pt idx="5">
                  <c:v>0.43</c:v>
                </c:pt>
                <c:pt idx="6">
                  <c:v>0.39</c:v>
                </c:pt>
                <c:pt idx="7">
                  <c:v>0.46</c:v>
                </c:pt>
                <c:pt idx="8">
                  <c:v>0.41</c:v>
                </c:pt>
                <c:pt idx="9">
                  <c:v>0.41</c:v>
                </c:pt>
                <c:pt idx="10">
                  <c:v>0.39</c:v>
                </c:pt>
                <c:pt idx="11">
                  <c:v>0.45</c:v>
                </c:pt>
                <c:pt idx="12">
                  <c:v>0.4</c:v>
                </c:pt>
                <c:pt idx="13">
                  <c:v>0.4</c:v>
                </c:pt>
              </c:numCache>
            </c:numRef>
          </c:val>
          <c:extLst xmlns:c16r2="http://schemas.microsoft.com/office/drawing/2015/06/chart">
            <c:ext xmlns:c16="http://schemas.microsoft.com/office/drawing/2014/chart" uri="{C3380CC4-5D6E-409C-BE32-E72D297353CC}">
              <c16:uniqueId val="{00000001-82C2-CA40-947D-6B3426ECA95F}"/>
            </c:ext>
          </c:extLst>
        </c:ser>
        <c:ser>
          <c:idx val="3"/>
          <c:order val="3"/>
          <c:tx>
            <c:strRef>
              <c:f>Sheet1!$E$1</c:f>
              <c:strCache>
                <c:ptCount val="1"/>
                <c:pt idx="0">
                  <c:v>2</c:v>
                </c:pt>
              </c:strCache>
            </c:strRef>
          </c:tx>
          <c:invertIfNegative val="0"/>
          <c:cat>
            <c:strRef>
              <c:f>Sheet1!$A$2:$A$15</c:f>
              <c:strCache>
                <c:ptCount val="14"/>
                <c:pt idx="0">
                  <c:v>Conversation with Registered Dietitian Nutritionist</c:v>
                </c:pt>
                <c:pt idx="1">
                  <c:v>Conversation with Personal Healthcare Professional</c:v>
                </c:pt>
                <c:pt idx="2">
                  <c:v>Conversation with wellness counselor or health coach</c:v>
                </c:pt>
                <c:pt idx="3">
                  <c:v>Reading a Scientific Study</c:v>
                </c:pt>
                <c:pt idx="4">
                  <c:v>Conversation with fitness professional</c:v>
                </c:pt>
                <c:pt idx="5">
                  <c:v>Health-focused website</c:v>
                </c:pt>
                <c:pt idx="6">
                  <c:v>Registered Dietitian Nutritionist on TV or social media</c:v>
                </c:pt>
                <c:pt idx="7">
                  <c:v>Friend or family member</c:v>
                </c:pt>
                <c:pt idx="8">
                  <c:v>Healthcare Professional on TV or via social media</c:v>
                </c:pt>
                <c:pt idx="9">
                  <c:v>Health, food or nutrition bloggers</c:v>
                </c:pt>
                <c:pt idx="10">
                  <c:v>Government Agency</c:v>
                </c:pt>
                <c:pt idx="11">
                  <c:v>News Article or Headline</c:v>
                </c:pt>
                <c:pt idx="12">
                  <c:v>Fitness Professional on TV or social media</c:v>
                </c:pt>
                <c:pt idx="13">
                  <c:v>A food company or manufacturer</c:v>
                </c:pt>
              </c:strCache>
            </c:strRef>
          </c:cat>
          <c:val>
            <c:numRef>
              <c:f>Sheet1!$E$2:$E$15</c:f>
              <c:numCache>
                <c:formatCode>0%</c:formatCode>
                <c:ptCount val="14"/>
                <c:pt idx="0">
                  <c:v>0.05</c:v>
                </c:pt>
                <c:pt idx="1">
                  <c:v>0.05</c:v>
                </c:pt>
                <c:pt idx="2">
                  <c:v>0.05</c:v>
                </c:pt>
                <c:pt idx="3">
                  <c:v>0.1</c:v>
                </c:pt>
                <c:pt idx="4">
                  <c:v>0.11</c:v>
                </c:pt>
                <c:pt idx="5">
                  <c:v>0.12</c:v>
                </c:pt>
                <c:pt idx="6">
                  <c:v>0.15</c:v>
                </c:pt>
                <c:pt idx="7">
                  <c:v>0.18</c:v>
                </c:pt>
                <c:pt idx="8">
                  <c:v>0.2</c:v>
                </c:pt>
                <c:pt idx="9">
                  <c:v>0.21</c:v>
                </c:pt>
                <c:pt idx="10">
                  <c:v>0.2</c:v>
                </c:pt>
                <c:pt idx="11">
                  <c:v>0.19</c:v>
                </c:pt>
                <c:pt idx="12">
                  <c:v>0.23</c:v>
                </c:pt>
                <c:pt idx="13">
                  <c:v>0.28</c:v>
                </c:pt>
              </c:numCache>
            </c:numRef>
          </c:val>
          <c:extLst xmlns:c16r2="http://schemas.microsoft.com/office/drawing/2015/06/chart">
            <c:ext xmlns:c16="http://schemas.microsoft.com/office/drawing/2014/chart" uri="{C3380CC4-5D6E-409C-BE32-E72D297353CC}">
              <c16:uniqueId val="{00000002-82C2-CA40-947D-6B3426ECA95F}"/>
            </c:ext>
          </c:extLst>
        </c:ser>
        <c:ser>
          <c:idx val="4"/>
          <c:order val="4"/>
          <c:tx>
            <c:strRef>
              <c:f>Sheet1!$F$1</c:f>
              <c:strCache>
                <c:ptCount val="1"/>
                <c:pt idx="0">
                  <c:v>1 - Not at all</c:v>
                </c:pt>
              </c:strCache>
            </c:strRef>
          </c:tx>
          <c:invertIfNegative val="0"/>
          <c:cat>
            <c:strRef>
              <c:f>Sheet1!$A$2:$A$15</c:f>
              <c:strCache>
                <c:ptCount val="14"/>
                <c:pt idx="0">
                  <c:v>Conversation with Registered Dietitian Nutritionist</c:v>
                </c:pt>
                <c:pt idx="1">
                  <c:v>Conversation with Personal Healthcare Professional</c:v>
                </c:pt>
                <c:pt idx="2">
                  <c:v>Conversation with wellness counselor or health coach</c:v>
                </c:pt>
                <c:pt idx="3">
                  <c:v>Reading a Scientific Study</c:v>
                </c:pt>
                <c:pt idx="4">
                  <c:v>Conversation with fitness professional</c:v>
                </c:pt>
                <c:pt idx="5">
                  <c:v>Health-focused website</c:v>
                </c:pt>
                <c:pt idx="6">
                  <c:v>Registered Dietitian Nutritionist on TV or social media</c:v>
                </c:pt>
                <c:pt idx="7">
                  <c:v>Friend or family member</c:v>
                </c:pt>
                <c:pt idx="8">
                  <c:v>Healthcare Professional on TV or via social media</c:v>
                </c:pt>
                <c:pt idx="9">
                  <c:v>Health, food or nutrition bloggers</c:v>
                </c:pt>
                <c:pt idx="10">
                  <c:v>Government Agency</c:v>
                </c:pt>
                <c:pt idx="11">
                  <c:v>News Article or Headline</c:v>
                </c:pt>
                <c:pt idx="12">
                  <c:v>Fitness Professional on TV or social media</c:v>
                </c:pt>
                <c:pt idx="13">
                  <c:v>A food company or manufacturer</c:v>
                </c:pt>
              </c:strCache>
            </c:strRef>
          </c:cat>
          <c:val>
            <c:numRef>
              <c:f>Sheet1!$F$2:$F$15</c:f>
              <c:numCache>
                <c:formatCode>0%</c:formatCode>
                <c:ptCount val="14"/>
                <c:pt idx="0">
                  <c:v>0.02</c:v>
                </c:pt>
                <c:pt idx="1">
                  <c:v>0.03</c:v>
                </c:pt>
                <c:pt idx="2">
                  <c:v>0.05</c:v>
                </c:pt>
                <c:pt idx="3">
                  <c:v>0.05</c:v>
                </c:pt>
                <c:pt idx="4">
                  <c:v>0.05</c:v>
                </c:pt>
                <c:pt idx="5">
                  <c:v>0.07</c:v>
                </c:pt>
                <c:pt idx="6">
                  <c:v>0.1</c:v>
                </c:pt>
                <c:pt idx="7">
                  <c:v>0.07</c:v>
                </c:pt>
                <c:pt idx="8">
                  <c:v>0.13</c:v>
                </c:pt>
                <c:pt idx="9">
                  <c:v>0.14</c:v>
                </c:pt>
                <c:pt idx="10">
                  <c:v>0.16</c:v>
                </c:pt>
                <c:pt idx="11">
                  <c:v>0.12</c:v>
                </c:pt>
                <c:pt idx="12">
                  <c:v>0.15</c:v>
                </c:pt>
                <c:pt idx="13">
                  <c:v>0.18</c:v>
                </c:pt>
              </c:numCache>
            </c:numRef>
          </c:val>
          <c:extLst xmlns:c16r2="http://schemas.microsoft.com/office/drawing/2015/06/chart">
            <c:ext xmlns:c16="http://schemas.microsoft.com/office/drawing/2014/chart" uri="{C3380CC4-5D6E-409C-BE32-E72D297353CC}">
              <c16:uniqueId val="{00000003-82C2-CA40-947D-6B3426ECA95F}"/>
            </c:ext>
          </c:extLst>
        </c:ser>
        <c:dLbls>
          <c:showLegendKey val="0"/>
          <c:showVal val="0"/>
          <c:showCatName val="0"/>
          <c:showSerName val="0"/>
          <c:showPercent val="0"/>
          <c:showBubbleSize val="0"/>
        </c:dLbls>
        <c:gapWidth val="40"/>
        <c:overlap val="100"/>
        <c:axId val="54480480"/>
        <c:axId val="51542832"/>
      </c:barChart>
      <c:catAx>
        <c:axId val="54480480"/>
        <c:scaling>
          <c:orientation val="maxMin"/>
        </c:scaling>
        <c:delete val="0"/>
        <c:axPos val="l"/>
        <c:numFmt formatCode="General" sourceLinked="0"/>
        <c:majorTickMark val="none"/>
        <c:minorTickMark val="none"/>
        <c:tickLblPos val="nextTo"/>
        <c:txPr>
          <a:bodyPr rot="0"/>
          <a:lstStyle/>
          <a:p>
            <a:pPr algn="r">
              <a:defRPr sz="1600"/>
            </a:pPr>
            <a:endParaRPr lang="en-US"/>
          </a:p>
        </c:txPr>
        <c:crossAx val="51542832"/>
        <c:crosses val="autoZero"/>
        <c:auto val="1"/>
        <c:lblAlgn val="ctr"/>
        <c:lblOffset val="100"/>
        <c:noMultiLvlLbl val="1"/>
      </c:catAx>
      <c:valAx>
        <c:axId val="51542832"/>
        <c:scaling>
          <c:orientation val="minMax"/>
        </c:scaling>
        <c:delete val="0"/>
        <c:axPos val="t"/>
        <c:majorGridlines/>
        <c:minorGridlines/>
        <c:numFmt formatCode="0%" sourceLinked="0"/>
        <c:majorTickMark val="none"/>
        <c:minorTickMark val="none"/>
        <c:tickLblPos val="high"/>
        <c:txPr>
          <a:bodyPr rot="0"/>
          <a:lstStyle/>
          <a:p>
            <a:pPr>
              <a:defRPr/>
            </a:pPr>
            <a:endParaRPr lang="en-US"/>
          </a:p>
        </c:txPr>
        <c:crossAx val="54480480"/>
        <c:crosses val="autoZero"/>
        <c:crossBetween val="between"/>
        <c:majorUnit val="0.2"/>
        <c:minorUnit val="0.1"/>
      </c:valAx>
    </c:plotArea>
    <c:legend>
      <c:legendPos val="t"/>
      <c:layout>
        <c:manualLayout>
          <c:xMode val="edge"/>
          <c:yMode val="edge"/>
          <c:x val="0.362377670659497"/>
          <c:y val="0.0712710393573188"/>
          <c:w val="0.508547001646378"/>
          <c:h val="0.0560867766739931"/>
        </c:manualLayout>
      </c:layout>
      <c:overlay val="0"/>
    </c:legend>
    <c:plotVisOnly val="1"/>
    <c:dispBlanksAs val="gap"/>
    <c:showDLblsOverMax val="1"/>
  </c:chart>
  <c:txPr>
    <a:bodyPr/>
    <a:lstStyle/>
    <a:p>
      <a:pPr>
        <a:defRPr sz="180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712550162158"/>
          <c:y val="0.133904553284895"/>
          <c:w val="0.473803806834011"/>
          <c:h val="0.780052148139652"/>
        </c:manualLayout>
      </c:layout>
      <c:barChart>
        <c:barDir val="bar"/>
        <c:grouping val="percentStacked"/>
        <c:varyColors val="0"/>
        <c:ser>
          <c:idx val="0"/>
          <c:order val="0"/>
          <c:tx>
            <c:strRef>
              <c:f>Sheet1!$B$1</c:f>
              <c:strCache>
                <c:ptCount val="1"/>
                <c:pt idx="0">
                  <c:v>5 - A lot</c:v>
                </c:pt>
              </c:strCache>
            </c:strRef>
          </c:tx>
          <c:invertIfNegative val="0"/>
          <c:cat>
            <c:strRef>
              <c:f>Sheet1!$A$2:$A$15</c:f>
              <c:strCache>
                <c:ptCount val="14"/>
                <c:pt idx="0">
                  <c:v>Conversation with Personal Healthcare Professional</c:v>
                </c:pt>
                <c:pt idx="1">
                  <c:v>Friend or family member</c:v>
                </c:pt>
                <c:pt idx="2">
                  <c:v>Health-focused website</c:v>
                </c:pt>
                <c:pt idx="3">
                  <c:v>Conversation with Registered Dietitian Nutritionist</c:v>
                </c:pt>
                <c:pt idx="4">
                  <c:v>Reading a Scientific Study</c:v>
                </c:pt>
                <c:pt idx="5">
                  <c:v>Registered Dietitian Nutritionist on TV or social media</c:v>
                </c:pt>
                <c:pt idx="6">
                  <c:v>Conversation with wellness counselor or health coach</c:v>
                </c:pt>
                <c:pt idx="7">
                  <c:v>News Article or Headline</c:v>
                </c:pt>
                <c:pt idx="8">
                  <c:v>Conversation with fitness professional</c:v>
                </c:pt>
                <c:pt idx="9">
                  <c:v>Healthcare Professional on TV or via social media</c:v>
                </c:pt>
                <c:pt idx="10">
                  <c:v>Health, food or nutrition bloggers</c:v>
                </c:pt>
                <c:pt idx="11">
                  <c:v>A food company or manufacturer</c:v>
                </c:pt>
                <c:pt idx="12">
                  <c:v>Fitness Professional on TV or social media</c:v>
                </c:pt>
                <c:pt idx="13">
                  <c:v>Government Agency</c:v>
                </c:pt>
              </c:strCache>
            </c:strRef>
          </c:cat>
          <c:val>
            <c:numRef>
              <c:f>Sheet1!$B$2:$B$15</c:f>
              <c:numCache>
                <c:formatCode>0%</c:formatCode>
                <c:ptCount val="14"/>
                <c:pt idx="0">
                  <c:v>0.1</c:v>
                </c:pt>
                <c:pt idx="1">
                  <c:v>0.08</c:v>
                </c:pt>
                <c:pt idx="2">
                  <c:v>0.06</c:v>
                </c:pt>
                <c:pt idx="3">
                  <c:v>0.09</c:v>
                </c:pt>
                <c:pt idx="4">
                  <c:v>0.07</c:v>
                </c:pt>
                <c:pt idx="5">
                  <c:v>0.05</c:v>
                </c:pt>
                <c:pt idx="6">
                  <c:v>0.05</c:v>
                </c:pt>
                <c:pt idx="7">
                  <c:v>0.05</c:v>
                </c:pt>
                <c:pt idx="8">
                  <c:v>0.05</c:v>
                </c:pt>
                <c:pt idx="9">
                  <c:v>0.04</c:v>
                </c:pt>
                <c:pt idx="10">
                  <c:v>0.05</c:v>
                </c:pt>
                <c:pt idx="11">
                  <c:v>0.04</c:v>
                </c:pt>
                <c:pt idx="12">
                  <c:v>0.03</c:v>
                </c:pt>
                <c:pt idx="13">
                  <c:v>0.03</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Sheet1!$C$1</c:f>
              <c:strCache>
                <c:ptCount val="1"/>
                <c:pt idx="0">
                  <c:v>4</c:v>
                </c:pt>
              </c:strCache>
            </c:strRef>
          </c:tx>
          <c:invertIfNegative val="0"/>
          <c:cat>
            <c:strRef>
              <c:f>Sheet1!$A$2:$A$15</c:f>
              <c:strCache>
                <c:ptCount val="14"/>
                <c:pt idx="0">
                  <c:v>Conversation with Personal Healthcare Professional</c:v>
                </c:pt>
                <c:pt idx="1">
                  <c:v>Friend or family member</c:v>
                </c:pt>
                <c:pt idx="2">
                  <c:v>Health-focused website</c:v>
                </c:pt>
                <c:pt idx="3">
                  <c:v>Conversation with Registered Dietitian Nutritionist</c:v>
                </c:pt>
                <c:pt idx="4">
                  <c:v>Reading a Scientific Study</c:v>
                </c:pt>
                <c:pt idx="5">
                  <c:v>Registered Dietitian Nutritionist on TV or social media</c:v>
                </c:pt>
                <c:pt idx="6">
                  <c:v>Conversation with wellness counselor or health coach</c:v>
                </c:pt>
                <c:pt idx="7">
                  <c:v>News Article or Headline</c:v>
                </c:pt>
                <c:pt idx="8">
                  <c:v>Conversation with fitness professional</c:v>
                </c:pt>
                <c:pt idx="9">
                  <c:v>Healthcare Professional on TV or via social media</c:v>
                </c:pt>
                <c:pt idx="10">
                  <c:v>Health, food or nutrition bloggers</c:v>
                </c:pt>
                <c:pt idx="11">
                  <c:v>A food company or manufacturer</c:v>
                </c:pt>
                <c:pt idx="12">
                  <c:v>Fitness Professional on TV or social media</c:v>
                </c:pt>
                <c:pt idx="13">
                  <c:v>Government Agency</c:v>
                </c:pt>
              </c:strCache>
            </c:strRef>
          </c:cat>
          <c:val>
            <c:numRef>
              <c:f>Sheet1!$C$2:$C$15</c:f>
              <c:numCache>
                <c:formatCode>0%</c:formatCode>
                <c:ptCount val="14"/>
                <c:pt idx="0">
                  <c:v>0.19</c:v>
                </c:pt>
                <c:pt idx="1">
                  <c:v>0.2</c:v>
                </c:pt>
                <c:pt idx="2">
                  <c:v>0.16</c:v>
                </c:pt>
                <c:pt idx="3">
                  <c:v>0.11</c:v>
                </c:pt>
                <c:pt idx="4">
                  <c:v>0.13</c:v>
                </c:pt>
                <c:pt idx="5">
                  <c:v>0.12</c:v>
                </c:pt>
                <c:pt idx="6">
                  <c:v>0.12</c:v>
                </c:pt>
                <c:pt idx="7">
                  <c:v>0.12</c:v>
                </c:pt>
                <c:pt idx="8">
                  <c:v>0.11</c:v>
                </c:pt>
                <c:pt idx="9">
                  <c:v>0.12</c:v>
                </c:pt>
                <c:pt idx="10">
                  <c:v>0.1</c:v>
                </c:pt>
                <c:pt idx="11">
                  <c:v>0.09</c:v>
                </c:pt>
                <c:pt idx="12">
                  <c:v>0.1</c:v>
                </c:pt>
                <c:pt idx="13">
                  <c:v>0.08</c:v>
                </c:pt>
              </c:numCache>
            </c:numRef>
          </c:val>
          <c:extLst xmlns:c16r2="http://schemas.microsoft.com/office/drawing/2015/06/chart">
            <c:ext xmlns:c16="http://schemas.microsoft.com/office/drawing/2014/chart" uri="{C3380CC4-5D6E-409C-BE32-E72D297353CC}">
              <c16:uniqueId val="{00000000-44AB-C445-8A31-971389525397}"/>
            </c:ext>
          </c:extLst>
        </c:ser>
        <c:ser>
          <c:idx val="2"/>
          <c:order val="2"/>
          <c:tx>
            <c:strRef>
              <c:f>Sheet1!$D$1</c:f>
              <c:strCache>
                <c:ptCount val="1"/>
                <c:pt idx="0">
                  <c:v>3</c:v>
                </c:pt>
              </c:strCache>
            </c:strRef>
          </c:tx>
          <c:invertIfNegative val="0"/>
          <c:cat>
            <c:strRef>
              <c:f>Sheet1!$A$2:$A$15</c:f>
              <c:strCache>
                <c:ptCount val="14"/>
                <c:pt idx="0">
                  <c:v>Conversation with Personal Healthcare Professional</c:v>
                </c:pt>
                <c:pt idx="1">
                  <c:v>Friend or family member</c:v>
                </c:pt>
                <c:pt idx="2">
                  <c:v>Health-focused website</c:v>
                </c:pt>
                <c:pt idx="3">
                  <c:v>Conversation with Registered Dietitian Nutritionist</c:v>
                </c:pt>
                <c:pt idx="4">
                  <c:v>Reading a Scientific Study</c:v>
                </c:pt>
                <c:pt idx="5">
                  <c:v>Registered Dietitian Nutritionist on TV or social media</c:v>
                </c:pt>
                <c:pt idx="6">
                  <c:v>Conversation with wellness counselor or health coach</c:v>
                </c:pt>
                <c:pt idx="7">
                  <c:v>News Article or Headline</c:v>
                </c:pt>
                <c:pt idx="8">
                  <c:v>Conversation with fitness professional</c:v>
                </c:pt>
                <c:pt idx="9">
                  <c:v>Healthcare Professional on TV or via social media</c:v>
                </c:pt>
                <c:pt idx="10">
                  <c:v>Health, food or nutrition bloggers</c:v>
                </c:pt>
                <c:pt idx="11">
                  <c:v>A food company or manufacturer</c:v>
                </c:pt>
                <c:pt idx="12">
                  <c:v>Fitness Professional on TV or social media</c:v>
                </c:pt>
                <c:pt idx="13">
                  <c:v>Government Agency</c:v>
                </c:pt>
              </c:strCache>
            </c:strRef>
          </c:cat>
          <c:val>
            <c:numRef>
              <c:f>Sheet1!$D$2:$D$15</c:f>
              <c:numCache>
                <c:formatCode>0%</c:formatCode>
                <c:ptCount val="14"/>
                <c:pt idx="0">
                  <c:v>0.26</c:v>
                </c:pt>
                <c:pt idx="1">
                  <c:v>0.31</c:v>
                </c:pt>
                <c:pt idx="2">
                  <c:v>0.29</c:v>
                </c:pt>
                <c:pt idx="3">
                  <c:v>0.2</c:v>
                </c:pt>
                <c:pt idx="4">
                  <c:v>0.28</c:v>
                </c:pt>
                <c:pt idx="5">
                  <c:v>0.2</c:v>
                </c:pt>
                <c:pt idx="6">
                  <c:v>0.21</c:v>
                </c:pt>
                <c:pt idx="7">
                  <c:v>0.33</c:v>
                </c:pt>
                <c:pt idx="8">
                  <c:v>0.22</c:v>
                </c:pt>
                <c:pt idx="9">
                  <c:v>0.23</c:v>
                </c:pt>
                <c:pt idx="10">
                  <c:v>0.23</c:v>
                </c:pt>
                <c:pt idx="11">
                  <c:v>0.26</c:v>
                </c:pt>
                <c:pt idx="12">
                  <c:v>0.22</c:v>
                </c:pt>
                <c:pt idx="13">
                  <c:v>0.23</c:v>
                </c:pt>
              </c:numCache>
            </c:numRef>
          </c:val>
          <c:extLst xmlns:c16r2="http://schemas.microsoft.com/office/drawing/2015/06/chart">
            <c:ext xmlns:c16="http://schemas.microsoft.com/office/drawing/2014/chart" uri="{C3380CC4-5D6E-409C-BE32-E72D297353CC}">
              <c16:uniqueId val="{00000001-44AB-C445-8A31-971389525397}"/>
            </c:ext>
          </c:extLst>
        </c:ser>
        <c:ser>
          <c:idx val="3"/>
          <c:order val="3"/>
          <c:tx>
            <c:strRef>
              <c:f>Sheet1!$E$1</c:f>
              <c:strCache>
                <c:ptCount val="1"/>
                <c:pt idx="0">
                  <c:v>2</c:v>
                </c:pt>
              </c:strCache>
            </c:strRef>
          </c:tx>
          <c:invertIfNegative val="0"/>
          <c:cat>
            <c:strRef>
              <c:f>Sheet1!$A$2:$A$15</c:f>
              <c:strCache>
                <c:ptCount val="14"/>
                <c:pt idx="0">
                  <c:v>Conversation with Personal Healthcare Professional</c:v>
                </c:pt>
                <c:pt idx="1">
                  <c:v>Friend or family member</c:v>
                </c:pt>
                <c:pt idx="2">
                  <c:v>Health-focused website</c:v>
                </c:pt>
                <c:pt idx="3">
                  <c:v>Conversation with Registered Dietitian Nutritionist</c:v>
                </c:pt>
                <c:pt idx="4">
                  <c:v>Reading a Scientific Study</c:v>
                </c:pt>
                <c:pt idx="5">
                  <c:v>Registered Dietitian Nutritionist on TV or social media</c:v>
                </c:pt>
                <c:pt idx="6">
                  <c:v>Conversation with wellness counselor or health coach</c:v>
                </c:pt>
                <c:pt idx="7">
                  <c:v>News Article or Headline</c:v>
                </c:pt>
                <c:pt idx="8">
                  <c:v>Conversation with fitness professional</c:v>
                </c:pt>
                <c:pt idx="9">
                  <c:v>Healthcare Professional on TV or via social media</c:v>
                </c:pt>
                <c:pt idx="10">
                  <c:v>Health, food or nutrition bloggers</c:v>
                </c:pt>
                <c:pt idx="11">
                  <c:v>A food company or manufacturer</c:v>
                </c:pt>
                <c:pt idx="12">
                  <c:v>Fitness Professional on TV or social media</c:v>
                </c:pt>
                <c:pt idx="13">
                  <c:v>Government Agency</c:v>
                </c:pt>
              </c:strCache>
            </c:strRef>
          </c:cat>
          <c:val>
            <c:numRef>
              <c:f>Sheet1!$E$2:$E$15</c:f>
              <c:numCache>
                <c:formatCode>0%</c:formatCode>
                <c:ptCount val="14"/>
                <c:pt idx="0">
                  <c:v>0.12</c:v>
                </c:pt>
                <c:pt idx="1">
                  <c:v>0.18</c:v>
                </c:pt>
                <c:pt idx="2">
                  <c:v>0.17</c:v>
                </c:pt>
                <c:pt idx="3">
                  <c:v>0.16</c:v>
                </c:pt>
                <c:pt idx="4">
                  <c:v>0.2</c:v>
                </c:pt>
                <c:pt idx="5">
                  <c:v>0.15</c:v>
                </c:pt>
                <c:pt idx="6">
                  <c:v>0.15</c:v>
                </c:pt>
                <c:pt idx="7">
                  <c:v>0.2</c:v>
                </c:pt>
                <c:pt idx="8">
                  <c:v>0.15</c:v>
                </c:pt>
                <c:pt idx="9">
                  <c:v>0.16</c:v>
                </c:pt>
                <c:pt idx="10">
                  <c:v>0.15</c:v>
                </c:pt>
                <c:pt idx="11">
                  <c:v>0.2</c:v>
                </c:pt>
                <c:pt idx="12">
                  <c:v>0.18</c:v>
                </c:pt>
                <c:pt idx="13">
                  <c:v>0.18</c:v>
                </c:pt>
              </c:numCache>
            </c:numRef>
          </c:val>
          <c:extLst xmlns:c16r2="http://schemas.microsoft.com/office/drawing/2015/06/chart">
            <c:ext xmlns:c16="http://schemas.microsoft.com/office/drawing/2014/chart" uri="{C3380CC4-5D6E-409C-BE32-E72D297353CC}">
              <c16:uniqueId val="{00000002-44AB-C445-8A31-971389525397}"/>
            </c:ext>
          </c:extLst>
        </c:ser>
        <c:ser>
          <c:idx val="4"/>
          <c:order val="4"/>
          <c:tx>
            <c:strRef>
              <c:f>Sheet1!$F$1</c:f>
              <c:strCache>
                <c:ptCount val="1"/>
                <c:pt idx="0">
                  <c:v>1 - Not at all</c:v>
                </c:pt>
              </c:strCache>
            </c:strRef>
          </c:tx>
          <c:invertIfNegative val="0"/>
          <c:cat>
            <c:strRef>
              <c:f>Sheet1!$A$2:$A$15</c:f>
              <c:strCache>
                <c:ptCount val="14"/>
                <c:pt idx="0">
                  <c:v>Conversation with Personal Healthcare Professional</c:v>
                </c:pt>
                <c:pt idx="1">
                  <c:v>Friend or family member</c:v>
                </c:pt>
                <c:pt idx="2">
                  <c:v>Health-focused website</c:v>
                </c:pt>
                <c:pt idx="3">
                  <c:v>Conversation with Registered Dietitian Nutritionist</c:v>
                </c:pt>
                <c:pt idx="4">
                  <c:v>Reading a Scientific Study</c:v>
                </c:pt>
                <c:pt idx="5">
                  <c:v>Registered Dietitian Nutritionist on TV or social media</c:v>
                </c:pt>
                <c:pt idx="6">
                  <c:v>Conversation with wellness counselor or health coach</c:v>
                </c:pt>
                <c:pt idx="7">
                  <c:v>News Article or Headline</c:v>
                </c:pt>
                <c:pt idx="8">
                  <c:v>Conversation with fitness professional</c:v>
                </c:pt>
                <c:pt idx="9">
                  <c:v>Healthcare Professional on TV or via social media</c:v>
                </c:pt>
                <c:pt idx="10">
                  <c:v>Health, food or nutrition bloggers</c:v>
                </c:pt>
                <c:pt idx="11">
                  <c:v>A food company or manufacturer</c:v>
                </c:pt>
                <c:pt idx="12">
                  <c:v>Fitness Professional on TV or social media</c:v>
                </c:pt>
                <c:pt idx="13">
                  <c:v>Government Agency</c:v>
                </c:pt>
              </c:strCache>
            </c:strRef>
          </c:cat>
          <c:val>
            <c:numRef>
              <c:f>Sheet1!$F$2:$F$15</c:f>
              <c:numCache>
                <c:formatCode>0%</c:formatCode>
                <c:ptCount val="14"/>
                <c:pt idx="0">
                  <c:v>0.33</c:v>
                </c:pt>
                <c:pt idx="1">
                  <c:v>0.22</c:v>
                </c:pt>
                <c:pt idx="2">
                  <c:v>0.32</c:v>
                </c:pt>
                <c:pt idx="3">
                  <c:v>0.44</c:v>
                </c:pt>
                <c:pt idx="4">
                  <c:v>0.33</c:v>
                </c:pt>
                <c:pt idx="5">
                  <c:v>0.48</c:v>
                </c:pt>
                <c:pt idx="6">
                  <c:v>0.45</c:v>
                </c:pt>
                <c:pt idx="7">
                  <c:v>0.3</c:v>
                </c:pt>
                <c:pt idx="8">
                  <c:v>0.47</c:v>
                </c:pt>
                <c:pt idx="9">
                  <c:v>0.46</c:v>
                </c:pt>
                <c:pt idx="10">
                  <c:v>0.46</c:v>
                </c:pt>
                <c:pt idx="11">
                  <c:v>0.41</c:v>
                </c:pt>
                <c:pt idx="12">
                  <c:v>0.46</c:v>
                </c:pt>
                <c:pt idx="13">
                  <c:v>0.48</c:v>
                </c:pt>
              </c:numCache>
            </c:numRef>
          </c:val>
          <c:extLst xmlns:c16r2="http://schemas.microsoft.com/office/drawing/2015/06/chart">
            <c:ext xmlns:c16="http://schemas.microsoft.com/office/drawing/2014/chart" uri="{C3380CC4-5D6E-409C-BE32-E72D297353CC}">
              <c16:uniqueId val="{00000003-44AB-C445-8A31-971389525397}"/>
            </c:ext>
          </c:extLst>
        </c:ser>
        <c:dLbls>
          <c:showLegendKey val="0"/>
          <c:showVal val="0"/>
          <c:showCatName val="0"/>
          <c:showSerName val="0"/>
          <c:showPercent val="0"/>
          <c:showBubbleSize val="0"/>
        </c:dLbls>
        <c:gapWidth val="40"/>
        <c:overlap val="100"/>
        <c:axId val="54028256"/>
        <c:axId val="54030576"/>
      </c:barChart>
      <c:catAx>
        <c:axId val="54028256"/>
        <c:scaling>
          <c:orientation val="maxMin"/>
        </c:scaling>
        <c:delete val="0"/>
        <c:axPos val="l"/>
        <c:numFmt formatCode="General" sourceLinked="0"/>
        <c:majorTickMark val="none"/>
        <c:minorTickMark val="none"/>
        <c:tickLblPos val="nextTo"/>
        <c:txPr>
          <a:bodyPr rot="0"/>
          <a:lstStyle/>
          <a:p>
            <a:pPr algn="r">
              <a:defRPr sz="1600"/>
            </a:pPr>
            <a:endParaRPr lang="en-US"/>
          </a:p>
        </c:txPr>
        <c:crossAx val="54030576"/>
        <c:crosses val="autoZero"/>
        <c:auto val="1"/>
        <c:lblAlgn val="ctr"/>
        <c:lblOffset val="100"/>
        <c:noMultiLvlLbl val="1"/>
      </c:catAx>
      <c:valAx>
        <c:axId val="54030576"/>
        <c:scaling>
          <c:orientation val="minMax"/>
        </c:scaling>
        <c:delete val="0"/>
        <c:axPos val="t"/>
        <c:majorGridlines/>
        <c:minorGridlines/>
        <c:numFmt formatCode="0%" sourceLinked="0"/>
        <c:majorTickMark val="none"/>
        <c:minorTickMark val="none"/>
        <c:tickLblPos val="high"/>
        <c:txPr>
          <a:bodyPr rot="0"/>
          <a:lstStyle/>
          <a:p>
            <a:pPr>
              <a:defRPr/>
            </a:pPr>
            <a:endParaRPr lang="en-US"/>
          </a:p>
        </c:txPr>
        <c:crossAx val="54028256"/>
        <c:crosses val="autoZero"/>
        <c:crossBetween val="between"/>
        <c:majorUnit val="0.2"/>
        <c:minorUnit val="0.1"/>
      </c:valAx>
    </c:plotArea>
    <c:legend>
      <c:legendPos val="t"/>
      <c:layout>
        <c:manualLayout>
          <c:xMode val="edge"/>
          <c:yMode val="edge"/>
          <c:x val="0.362377670659497"/>
          <c:y val="0.0712710393573188"/>
          <c:w val="0.510959624565479"/>
          <c:h val="0.0560867766739931"/>
        </c:manualLayout>
      </c:layout>
      <c:overlay val="0"/>
    </c:legend>
    <c:plotVisOnly val="1"/>
    <c:dispBlanksAs val="gap"/>
    <c:showDLblsOverMax val="1"/>
  </c:chart>
  <c:txPr>
    <a:bodyPr/>
    <a:lstStyle/>
    <a:p>
      <a:pPr>
        <a:defRPr sz="1800">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6113712203571"/>
          <c:y val="0.0455091"/>
          <c:w val="0.507104934273411"/>
          <c:h val="0.878278"/>
        </c:manualLayout>
      </c:layout>
      <c:barChart>
        <c:barDir val="bar"/>
        <c:grouping val="stacked"/>
        <c:varyColors val="0"/>
        <c:ser>
          <c:idx val="0"/>
          <c:order val="0"/>
          <c:tx>
            <c:strRef>
              <c:f>Sheet1!$B$1</c:f>
              <c:strCache>
                <c:ptCount val="1"/>
                <c:pt idx="0">
                  <c:v>Ranked 1</c:v>
                </c:pt>
              </c:strCache>
            </c:strRef>
          </c:tx>
          <c:spPr>
            <a:solidFill>
              <a:srgbClr val="0854A8"/>
            </a:solidFill>
            <a:ln w="12700" cap="flat">
              <a:solidFill>
                <a:schemeClr val="accent1"/>
              </a:solidFill>
              <a:miter lim="400000"/>
            </a:ln>
            <a:effectLst/>
          </c:spPr>
          <c:invertIfNegative val="0"/>
          <c:cat>
            <c:strRef>
              <c:f>Sheet1!$A$2:$A$9</c:f>
              <c:strCache>
                <c:ptCount val="8"/>
                <c:pt idx="0">
                  <c:v>Reducing the amount of pesticides used to produce food</c:v>
                </c:pt>
                <c:pt idx="1">
                  <c:v>Conserving the natural habitat</c:v>
                </c:pt>
                <c:pt idx="2">
                  <c:v>Conserving farmland over multiple generations</c:v>
                </c:pt>
                <c:pt idx="3">
                  <c:v>Less food and energy waste</c:v>
                </c:pt>
                <c:pt idx="4">
                  <c:v>Fewer food miles</c:v>
                </c:pt>
                <c:pt idx="5">
                  <c:v>Ensuring a sufficient food supply for the growing global population</c:v>
                </c:pt>
                <c:pt idx="6">
                  <c:v>Ensuring an affordable food supply</c:v>
                </c:pt>
                <c:pt idx="7">
                  <c:v>Producing more food with less use of natural resources</c:v>
                </c:pt>
              </c:strCache>
            </c:strRef>
          </c:cat>
          <c:val>
            <c:numRef>
              <c:f>Sheet1!$B$2:$B$9</c:f>
              <c:numCache>
                <c:formatCode>0%</c:formatCode>
                <c:ptCount val="8"/>
                <c:pt idx="0">
                  <c:v>0.27</c:v>
                </c:pt>
                <c:pt idx="1">
                  <c:v>0.17</c:v>
                </c:pt>
                <c:pt idx="2">
                  <c:v>0.09</c:v>
                </c:pt>
                <c:pt idx="3">
                  <c:v>0.1</c:v>
                </c:pt>
                <c:pt idx="4">
                  <c:v>0.07</c:v>
                </c:pt>
                <c:pt idx="5">
                  <c:v>0.09</c:v>
                </c:pt>
                <c:pt idx="6">
                  <c:v>0.1</c:v>
                </c:pt>
                <c:pt idx="7">
                  <c:v>0.09</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Sheet1!$D$1</c:f>
              <c:strCache>
                <c:ptCount val="1"/>
                <c:pt idx="0">
                  <c:v>Ranked 2-3</c:v>
                </c:pt>
              </c:strCache>
            </c:strRef>
          </c:tx>
          <c:spPr>
            <a:solidFill>
              <a:schemeClr val="accent3"/>
            </a:solidFill>
            <a:ln>
              <a:solidFill>
                <a:schemeClr val="accent1"/>
              </a:solidFill>
            </a:ln>
            <a:effectLst/>
          </c:spPr>
          <c:invertIfNegative val="0"/>
          <c:cat>
            <c:strRef>
              <c:f>Sheet1!$A$2:$A$9</c:f>
              <c:strCache>
                <c:ptCount val="8"/>
                <c:pt idx="0">
                  <c:v>Reducing the amount of pesticides used to produce food</c:v>
                </c:pt>
                <c:pt idx="1">
                  <c:v>Conserving the natural habitat</c:v>
                </c:pt>
                <c:pt idx="2">
                  <c:v>Conserving farmland over multiple generations</c:v>
                </c:pt>
                <c:pt idx="3">
                  <c:v>Less food and energy waste</c:v>
                </c:pt>
                <c:pt idx="4">
                  <c:v>Fewer food miles</c:v>
                </c:pt>
                <c:pt idx="5">
                  <c:v>Ensuring a sufficient food supply for the growing global population</c:v>
                </c:pt>
                <c:pt idx="6">
                  <c:v>Ensuring an affordable food supply</c:v>
                </c:pt>
                <c:pt idx="7">
                  <c:v>Producing more food with less use of natural resources</c:v>
                </c:pt>
              </c:strCache>
            </c:strRef>
          </c:cat>
          <c:val>
            <c:numRef>
              <c:f>Sheet1!$D$2:$D$9</c:f>
              <c:numCache>
                <c:formatCode>0%</c:formatCode>
                <c:ptCount val="8"/>
                <c:pt idx="0">
                  <c:v>0.31</c:v>
                </c:pt>
                <c:pt idx="1">
                  <c:v>0.31</c:v>
                </c:pt>
                <c:pt idx="2">
                  <c:v>0.25</c:v>
                </c:pt>
                <c:pt idx="3">
                  <c:v>0.24</c:v>
                </c:pt>
                <c:pt idx="4">
                  <c:v>0.25</c:v>
                </c:pt>
                <c:pt idx="5">
                  <c:v>0.22</c:v>
                </c:pt>
                <c:pt idx="6">
                  <c:v>0.21</c:v>
                </c:pt>
                <c:pt idx="7">
                  <c:v>0.18</c:v>
                </c:pt>
              </c:numCache>
            </c:numRef>
          </c:val>
          <c:extLst xmlns:c16r2="http://schemas.microsoft.com/office/drawing/2015/06/chart">
            <c:ext xmlns:c16="http://schemas.microsoft.com/office/drawing/2014/chart" uri="{C3380CC4-5D6E-409C-BE32-E72D297353CC}">
              <c16:uniqueId val="{00000000-9531-44F8-A56D-B76B8690F18B}"/>
            </c:ext>
          </c:extLst>
        </c:ser>
        <c:dLbls>
          <c:showLegendKey val="0"/>
          <c:showVal val="0"/>
          <c:showCatName val="0"/>
          <c:showSerName val="0"/>
          <c:showPercent val="0"/>
          <c:showBubbleSize val="0"/>
        </c:dLbls>
        <c:gapWidth val="40"/>
        <c:overlap val="100"/>
        <c:axId val="51661600"/>
        <c:axId val="51663648"/>
      </c:barChart>
      <c:catAx>
        <c:axId val="51661600"/>
        <c:scaling>
          <c:orientation val="maxMin"/>
        </c:scaling>
        <c:delete val="0"/>
        <c:axPos val="l"/>
        <c:numFmt formatCode="General" sourceLinked="0"/>
        <c:majorTickMark val="none"/>
        <c:minorTickMark val="none"/>
        <c:tickLblPos val="nextTo"/>
        <c:spPr>
          <a:ln w="3175" cap="flat">
            <a:noFill/>
            <a:miter lim="400000"/>
          </a:ln>
        </c:spPr>
        <c:txPr>
          <a:bodyPr rot="0"/>
          <a:lstStyle/>
          <a:p>
            <a:pPr algn="r">
              <a:defRPr sz="1600" b="0"/>
            </a:pPr>
            <a:endParaRPr lang="en-US"/>
          </a:p>
        </c:txPr>
        <c:crossAx val="51663648"/>
        <c:crosses val="autoZero"/>
        <c:auto val="1"/>
        <c:lblAlgn val="ctr"/>
        <c:lblOffset val="100"/>
        <c:noMultiLvlLbl val="1"/>
      </c:catAx>
      <c:valAx>
        <c:axId val="51663648"/>
        <c:scaling>
          <c:orientation val="minMax"/>
        </c:scaling>
        <c:delete val="0"/>
        <c:axPos val="t"/>
        <c:majorGridlines>
          <c:spPr>
            <a:ln w="12700" cap="flat">
              <a:solidFill>
                <a:srgbClr val="929292"/>
              </a:solidFill>
              <a:custDash>
                <a:ds d="200000" sp="200000"/>
              </a:custDash>
              <a:miter lim="400000"/>
            </a:ln>
          </c:spPr>
        </c:majorGridlines>
        <c:minorGridlines>
          <c:spPr>
            <a:ln w="12700" cap="flat">
              <a:solidFill>
                <a:srgbClr val="919191"/>
              </a:solidFill>
              <a:custDash>
                <a:ds d="100000" sp="200000"/>
              </a:custDash>
              <a:miter lim="400000"/>
            </a:ln>
          </c:spPr>
        </c:minorGridlines>
        <c:numFmt formatCode="#,##0%" sourceLinked="0"/>
        <c:majorTickMark val="none"/>
        <c:minorTickMark val="none"/>
        <c:tickLblPos val="high"/>
        <c:spPr>
          <a:ln w="3175" cap="flat">
            <a:noFill/>
            <a:miter lim="400000"/>
          </a:ln>
        </c:spPr>
        <c:txPr>
          <a:bodyPr rot="0"/>
          <a:lstStyle/>
          <a:p>
            <a:pPr>
              <a:defRPr sz="1600" b="0"/>
            </a:pPr>
            <a:endParaRPr lang="en-US"/>
          </a:p>
        </c:txPr>
        <c:crossAx val="51661600"/>
        <c:crosses val="autoZero"/>
        <c:crossBetween val="between"/>
        <c:majorUnit val="0.2"/>
        <c:minorUnit val="0.1"/>
      </c:valAx>
      <c:spPr>
        <a:noFill/>
        <a:ln w="12700" cap="flat">
          <a:noFill/>
          <a:miter lim="400000"/>
        </a:ln>
        <a:effectLst/>
      </c:spPr>
    </c:plotArea>
    <c:legend>
      <c:legendPos val="r"/>
      <c:layout>
        <c:manualLayout>
          <c:xMode val="edge"/>
          <c:yMode val="edge"/>
          <c:x val="0.74059126458926"/>
          <c:y val="0.658522685685785"/>
          <c:w val="0.198899738854003"/>
          <c:h val="0.156926191755379"/>
        </c:manualLayout>
      </c:layout>
      <c:overlay val="1"/>
      <c:spPr>
        <a:solidFill>
          <a:srgbClr val="FFFFFF"/>
        </a:solidFill>
        <a:ln w="12700" cap="flat">
          <a:noFill/>
          <a:miter lim="400000"/>
        </a:ln>
        <a:effectLst/>
      </c:spPr>
      <c:txPr>
        <a:bodyPr rot="0"/>
        <a:lstStyle/>
        <a:p>
          <a:pPr>
            <a:defRPr sz="1600" b="0"/>
          </a:pPr>
          <a:endParaRPr lang="en-US"/>
        </a:p>
      </c:txPr>
    </c:legend>
    <c:plotVisOnly val="1"/>
    <c:dispBlanksAs val="gap"/>
    <c:showDLblsOverMax val="1"/>
  </c:chart>
  <c:spPr>
    <a:noFill/>
    <a:ln>
      <a:noFill/>
    </a:ln>
    <a:effectLst/>
  </c:spPr>
  <c:txPr>
    <a:bodyPr/>
    <a:lstStyle/>
    <a:p>
      <a:pPr>
        <a:defRPr sz="2000" b="1" i="0" baseline="0">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66311386838606"/>
          <c:y val="0.0455091"/>
          <c:w val="0.493598362718355"/>
          <c:h val="0.878278"/>
        </c:manualLayout>
      </c:layout>
      <c:barChart>
        <c:barDir val="bar"/>
        <c:grouping val="stacked"/>
        <c:varyColors val="0"/>
        <c:ser>
          <c:idx val="0"/>
          <c:order val="0"/>
          <c:tx>
            <c:strRef>
              <c:f>Sheet1!$B$1</c:f>
              <c:strCache>
                <c:ptCount val="1"/>
                <c:pt idx="0">
                  <c:v>Group 1</c:v>
                </c:pt>
              </c:strCache>
            </c:strRef>
          </c:tx>
          <c:spPr>
            <a:solidFill>
              <a:schemeClr val="bg2">
                <a:lumMod val="50000"/>
              </a:schemeClr>
            </a:solidFill>
            <a:ln w="12700" cap="flat">
              <a:noFill/>
              <a:miter lim="400000"/>
            </a:ln>
            <a:effectLst/>
          </c:spPr>
          <c:invertIfNegative val="0"/>
          <c:dPt>
            <c:idx val="0"/>
            <c:invertIfNegative val="0"/>
            <c:bubble3D val="0"/>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1-37A4-4E66-B234-8239F39DCB91}"/>
              </c:ext>
            </c:extLst>
          </c:dPt>
          <c:dPt>
            <c:idx val="1"/>
            <c:invertIfNegative val="0"/>
            <c:bubble3D val="0"/>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3-37A4-4E66-B234-8239F39DCB91}"/>
              </c:ext>
            </c:extLst>
          </c:dPt>
          <c:cat>
            <c:strRef>
              <c:f>Sheet1!$A$2:$A$7</c:f>
              <c:strCache>
                <c:ptCount val="6"/>
                <c:pt idx="0">
                  <c:v>Very important</c:v>
                </c:pt>
                <c:pt idx="1">
                  <c:v>Somewhat important</c:v>
                </c:pt>
                <c:pt idx="2">
                  <c:v>Neither important nor unimportant</c:v>
                </c:pt>
                <c:pt idx="3">
                  <c:v>Not very important</c:v>
                </c:pt>
                <c:pt idx="4">
                  <c:v>Not at all important</c:v>
                </c:pt>
                <c:pt idx="5">
                  <c:v>Don't know enough to form an opinion</c:v>
                </c:pt>
              </c:strCache>
            </c:strRef>
          </c:cat>
          <c:val>
            <c:numRef>
              <c:f>Sheet1!$B$2:$B$7</c:f>
              <c:numCache>
                <c:formatCode>0%</c:formatCode>
                <c:ptCount val="6"/>
                <c:pt idx="0">
                  <c:v>0.17</c:v>
                </c:pt>
                <c:pt idx="1">
                  <c:v>0.33</c:v>
                </c:pt>
                <c:pt idx="2">
                  <c:v>0.28</c:v>
                </c:pt>
                <c:pt idx="3">
                  <c:v>0.09</c:v>
                </c:pt>
                <c:pt idx="4">
                  <c:v>0.07</c:v>
                </c:pt>
                <c:pt idx="5">
                  <c:v>0.06</c:v>
                </c:pt>
              </c:numCache>
            </c:numRef>
          </c:val>
          <c:extLst xmlns:c16r2="http://schemas.microsoft.com/office/drawing/2015/06/chart">
            <c:ext xmlns:c16="http://schemas.microsoft.com/office/drawing/2014/chart" uri="{C3380CC4-5D6E-409C-BE32-E72D297353CC}">
              <c16:uniqueId val="{00000000-5BA7-4FB4-8725-DA0AFF461847}"/>
            </c:ext>
          </c:extLst>
        </c:ser>
        <c:dLbls>
          <c:showLegendKey val="0"/>
          <c:showVal val="0"/>
          <c:showCatName val="0"/>
          <c:showSerName val="0"/>
          <c:showPercent val="0"/>
          <c:showBubbleSize val="0"/>
        </c:dLbls>
        <c:gapWidth val="40"/>
        <c:overlap val="100"/>
        <c:axId val="52874512"/>
        <c:axId val="-11749744"/>
      </c:barChart>
      <c:catAx>
        <c:axId val="52874512"/>
        <c:scaling>
          <c:orientation val="maxMin"/>
        </c:scaling>
        <c:delete val="0"/>
        <c:axPos val="l"/>
        <c:numFmt formatCode="General" sourceLinked="0"/>
        <c:majorTickMark val="none"/>
        <c:minorTickMark val="none"/>
        <c:tickLblPos val="nextTo"/>
        <c:spPr>
          <a:ln w="3175" cap="flat">
            <a:noFill/>
            <a:miter lim="400000"/>
          </a:ln>
        </c:spPr>
        <c:txPr>
          <a:bodyPr rot="0"/>
          <a:lstStyle/>
          <a:p>
            <a:pPr algn="r">
              <a:defRPr sz="1600" b="0" i="0" u="none" strike="noStrike" baseline="0">
                <a:solidFill>
                  <a:srgbClr val="000000"/>
                </a:solidFill>
                <a:latin typeface="Calibri" panose="020F0502020204030204" pitchFamily="34" charset="0"/>
              </a:defRPr>
            </a:pPr>
            <a:endParaRPr lang="en-US"/>
          </a:p>
        </c:txPr>
        <c:crossAx val="-11749744"/>
        <c:crosses val="autoZero"/>
        <c:auto val="1"/>
        <c:lblAlgn val="ctr"/>
        <c:lblOffset val="100"/>
        <c:noMultiLvlLbl val="1"/>
      </c:catAx>
      <c:valAx>
        <c:axId val="-11749744"/>
        <c:scaling>
          <c:orientation val="minMax"/>
        </c:scaling>
        <c:delete val="0"/>
        <c:axPos val="t"/>
        <c:majorGridlines>
          <c:spPr>
            <a:ln w="12700" cap="flat">
              <a:solidFill>
                <a:srgbClr val="929292"/>
              </a:solidFill>
              <a:custDash>
                <a:ds d="200000" sp="200000"/>
              </a:custDash>
              <a:miter lim="400000"/>
            </a:ln>
          </c:spPr>
        </c:majorGridlines>
        <c:minorGridlines>
          <c:spPr>
            <a:ln w="12700" cap="flat">
              <a:solidFill>
                <a:srgbClr val="919191"/>
              </a:solidFill>
              <a:custDash>
                <a:ds d="100000" sp="200000"/>
              </a:custDash>
              <a:miter lim="400000"/>
            </a:ln>
          </c:spPr>
        </c:minorGridlines>
        <c:numFmt formatCode="#,##0%" sourceLinked="0"/>
        <c:majorTickMark val="none"/>
        <c:minorTickMark val="none"/>
        <c:tickLblPos val="high"/>
        <c:spPr>
          <a:ln w="3175" cap="flat">
            <a:noFill/>
            <a:miter lim="400000"/>
          </a:ln>
        </c:spPr>
        <c:txPr>
          <a:bodyPr rot="0"/>
          <a:lstStyle/>
          <a:p>
            <a:pPr>
              <a:defRPr sz="1600" b="0" i="0" u="none" strike="noStrike">
                <a:solidFill>
                  <a:srgbClr val="000000"/>
                </a:solidFill>
                <a:latin typeface="Calibri" panose="020F0502020204030204" pitchFamily="34" charset="0"/>
              </a:defRPr>
            </a:pPr>
            <a:endParaRPr lang="en-US"/>
          </a:p>
        </c:txPr>
        <c:crossAx val="52874512"/>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84749890431"/>
          <c:y val="0.0386263438164408"/>
          <c:w val="0.436813905401335"/>
          <c:h val="0.878278"/>
        </c:manualLayout>
      </c:layout>
      <c:barChart>
        <c:barDir val="bar"/>
        <c:grouping val="clustered"/>
        <c:varyColors val="0"/>
        <c:ser>
          <c:idx val="0"/>
          <c:order val="0"/>
          <c:tx>
            <c:strRef>
              <c:f>Sheet1!$B$1</c:f>
              <c:strCache>
                <c:ptCount val="1"/>
                <c:pt idx="0">
                  <c:v>Buy foods and beverages because they are advertised on the label as… </c:v>
                </c:pt>
              </c:strCache>
            </c:strRef>
          </c:tx>
          <c:invertIfNegative val="0"/>
          <c:cat>
            <c:strRef>
              <c:f>Sheet1!$A$2:$A$10</c:f>
              <c:strCache>
                <c:ptCount val="9"/>
                <c:pt idx="0">
                  <c:v>No added hormones or steroids</c:v>
                </c:pt>
                <c:pt idx="1">
                  <c:v>Natural</c:v>
                </c:pt>
                <c:pt idx="2">
                  <c:v>Raised without antibiotics</c:v>
                </c:pt>
                <c:pt idx="3">
                  <c:v>Pesticide-free</c:v>
                </c:pt>
                <c:pt idx="4">
                  <c:v>Non-GMO</c:v>
                </c:pt>
                <c:pt idx="5">
                  <c:v>Organic</c:v>
                </c:pt>
                <c:pt idx="6">
                  <c:v>Locally-sourced</c:v>
                </c:pt>
                <c:pt idx="7">
                  <c:v>Sustainably-sourced</c:v>
                </c:pt>
                <c:pt idx="8">
                  <c:v>None of the above</c:v>
                </c:pt>
              </c:strCache>
            </c:strRef>
          </c:cat>
          <c:val>
            <c:numRef>
              <c:f>Sheet1!$B$2:$B$10</c:f>
              <c:numCache>
                <c:formatCode>0%</c:formatCode>
                <c:ptCount val="9"/>
                <c:pt idx="0">
                  <c:v>0.33</c:v>
                </c:pt>
                <c:pt idx="1">
                  <c:v>0.31</c:v>
                </c:pt>
                <c:pt idx="2">
                  <c:v>0.31</c:v>
                </c:pt>
                <c:pt idx="3">
                  <c:v>0.28</c:v>
                </c:pt>
                <c:pt idx="4">
                  <c:v>0.26</c:v>
                </c:pt>
                <c:pt idx="5">
                  <c:v>0.25</c:v>
                </c:pt>
                <c:pt idx="6">
                  <c:v>0.24</c:v>
                </c:pt>
                <c:pt idx="7">
                  <c:v>0.13</c:v>
                </c:pt>
                <c:pt idx="8">
                  <c:v>0.33</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Sheet1!$C$1</c:f>
              <c:strCache>
                <c:ptCount val="1"/>
                <c:pt idx="0">
                  <c:v>Eat at restaurants because they advertised their foods and beverages as…</c:v>
                </c:pt>
              </c:strCache>
            </c:strRef>
          </c:tx>
          <c:invertIfNegative val="0"/>
          <c:cat>
            <c:strRef>
              <c:f>Sheet1!$A$2:$A$10</c:f>
              <c:strCache>
                <c:ptCount val="9"/>
                <c:pt idx="0">
                  <c:v>No added hormones or steroids</c:v>
                </c:pt>
                <c:pt idx="1">
                  <c:v>Natural</c:v>
                </c:pt>
                <c:pt idx="2">
                  <c:v>Raised without antibiotics</c:v>
                </c:pt>
                <c:pt idx="3">
                  <c:v>Pesticide-free</c:v>
                </c:pt>
                <c:pt idx="4">
                  <c:v>Non-GMO</c:v>
                </c:pt>
                <c:pt idx="5">
                  <c:v>Organic</c:v>
                </c:pt>
                <c:pt idx="6">
                  <c:v>Locally-sourced</c:v>
                </c:pt>
                <c:pt idx="7">
                  <c:v>Sustainably-sourced</c:v>
                </c:pt>
                <c:pt idx="8">
                  <c:v>None of the above</c:v>
                </c:pt>
              </c:strCache>
            </c:strRef>
          </c:cat>
          <c:val>
            <c:numRef>
              <c:f>Sheet1!$C$2:$C$10</c:f>
              <c:numCache>
                <c:formatCode>0%</c:formatCode>
                <c:ptCount val="9"/>
                <c:pt idx="0">
                  <c:v>0.19</c:v>
                </c:pt>
                <c:pt idx="1">
                  <c:v>0.23</c:v>
                </c:pt>
                <c:pt idx="2">
                  <c:v>0.17</c:v>
                </c:pt>
                <c:pt idx="3">
                  <c:v>0.14</c:v>
                </c:pt>
                <c:pt idx="4">
                  <c:v>0.16</c:v>
                </c:pt>
                <c:pt idx="5">
                  <c:v>0.14</c:v>
                </c:pt>
                <c:pt idx="6">
                  <c:v>0.19</c:v>
                </c:pt>
                <c:pt idx="7">
                  <c:v>0.09</c:v>
                </c:pt>
                <c:pt idx="8">
                  <c:v>0.49</c:v>
                </c:pt>
              </c:numCache>
            </c:numRef>
          </c:val>
          <c:extLst xmlns:c16r2="http://schemas.microsoft.com/office/drawing/2015/06/chart">
            <c:ext xmlns:c16="http://schemas.microsoft.com/office/drawing/2014/chart" uri="{C3380CC4-5D6E-409C-BE32-E72D297353CC}">
              <c16:uniqueId val="{00000000-1EF3-4CA1-9818-8976F27F3CED}"/>
            </c:ext>
          </c:extLst>
        </c:ser>
        <c:dLbls>
          <c:showLegendKey val="0"/>
          <c:showVal val="0"/>
          <c:showCatName val="0"/>
          <c:showSerName val="0"/>
          <c:showPercent val="0"/>
          <c:showBubbleSize val="0"/>
        </c:dLbls>
        <c:gapWidth val="40"/>
        <c:axId val="52052912"/>
        <c:axId val="52054960"/>
      </c:barChart>
      <c:catAx>
        <c:axId val="52052912"/>
        <c:scaling>
          <c:orientation val="maxMin"/>
        </c:scaling>
        <c:delete val="0"/>
        <c:axPos val="l"/>
        <c:numFmt formatCode="General" sourceLinked="0"/>
        <c:majorTickMark val="none"/>
        <c:minorTickMark val="none"/>
        <c:tickLblPos val="nextTo"/>
        <c:txPr>
          <a:bodyPr rot="0"/>
          <a:lstStyle/>
          <a:p>
            <a:pPr>
              <a:defRPr sz="1600">
                <a:latin typeface="Calibri" panose="020F0502020204030204" pitchFamily="34" charset="0"/>
              </a:defRPr>
            </a:pPr>
            <a:endParaRPr lang="en-US"/>
          </a:p>
        </c:txPr>
        <c:crossAx val="52054960"/>
        <c:crosses val="autoZero"/>
        <c:auto val="1"/>
        <c:lblAlgn val="ctr"/>
        <c:lblOffset val="100"/>
        <c:noMultiLvlLbl val="1"/>
      </c:catAx>
      <c:valAx>
        <c:axId val="52054960"/>
        <c:scaling>
          <c:orientation val="minMax"/>
        </c:scaling>
        <c:delete val="0"/>
        <c:axPos val="t"/>
        <c:majorGridlines/>
        <c:minorGridlines/>
        <c:numFmt formatCode="#,##0%" sourceLinked="0"/>
        <c:majorTickMark val="none"/>
        <c:minorTickMark val="none"/>
        <c:tickLblPos val="high"/>
        <c:txPr>
          <a:bodyPr rot="0"/>
          <a:lstStyle/>
          <a:p>
            <a:pPr>
              <a:defRPr sz="1600">
                <a:latin typeface="Calibri" panose="020F0502020204030204" pitchFamily="34" charset="0"/>
              </a:defRPr>
            </a:pPr>
            <a:endParaRPr lang="en-US"/>
          </a:p>
        </c:txPr>
        <c:crossAx val="52052912"/>
        <c:crosses val="autoZero"/>
        <c:crossBetween val="between"/>
        <c:majorUnit val="0.2"/>
        <c:minorUnit val="0.1"/>
      </c:valAx>
    </c:plotArea>
    <c:legend>
      <c:legendPos val="r"/>
      <c:layout>
        <c:manualLayout>
          <c:xMode val="edge"/>
          <c:yMode val="edge"/>
          <c:x val="0.781090350744036"/>
          <c:y val="0.142921480198875"/>
          <c:w val="0.218909624203115"/>
          <c:h val="0.545838401732774"/>
        </c:manualLayout>
      </c:layout>
      <c:overlay val="0"/>
      <c:spPr>
        <a:solidFill>
          <a:schemeClr val="bg1"/>
        </a:solidFill>
      </c:spPr>
      <c:txPr>
        <a:bodyPr/>
        <a:lstStyle/>
        <a:p>
          <a:pPr>
            <a:defRPr sz="1600">
              <a:latin typeface="Calibri" panose="020F0502020204030204" pitchFamily="34" charset="0"/>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712550162158"/>
          <c:y val="0.133904553284895"/>
          <c:w val="0.560658244078197"/>
          <c:h val="0.780052148139652"/>
        </c:manualLayout>
      </c:layout>
      <c:barChart>
        <c:barDir val="bar"/>
        <c:grouping val="percentStacked"/>
        <c:varyColors val="0"/>
        <c:ser>
          <c:idx val="0"/>
          <c:order val="0"/>
          <c:tx>
            <c:strRef>
              <c:f>Sheet1!$B$1</c:f>
              <c:strCache>
                <c:ptCount val="1"/>
                <c:pt idx="0">
                  <c:v>5 - Very important</c:v>
                </c:pt>
              </c:strCache>
            </c:strRef>
          </c:tx>
          <c:invertIfNegative val="0"/>
          <c:cat>
            <c:strRef>
              <c:f>Sheet1!$A$2:$A$7</c:f>
              <c:strCache>
                <c:ptCount val="6"/>
                <c:pt idx="0">
                  <c:v>Recognizing the ingredients listed on the package</c:v>
                </c:pt>
                <c:pt idx="1">
                  <c:v>Knowing where the food comes from</c:v>
                </c:pt>
                <c:pt idx="2">
                  <c:v>The number of ingredients on the food’s label</c:v>
                </c:pt>
                <c:pt idx="3">
                  <c:v>Understanding how the food is produced</c:v>
                </c:pt>
                <c:pt idx="4">
                  <c:v>Knowing that the manufacturer shares my values</c:v>
                </c:pt>
                <c:pt idx="5">
                  <c:v>Knowing that the manufacturer has a commitment to reducing food waste</c:v>
                </c:pt>
              </c:strCache>
            </c:strRef>
          </c:cat>
          <c:val>
            <c:numRef>
              <c:f>Sheet1!$B$2:$B$7</c:f>
              <c:numCache>
                <c:formatCode>0%</c:formatCode>
                <c:ptCount val="6"/>
                <c:pt idx="0">
                  <c:v>0.28</c:v>
                </c:pt>
                <c:pt idx="1">
                  <c:v>0.21</c:v>
                </c:pt>
                <c:pt idx="2">
                  <c:v>0.17</c:v>
                </c:pt>
                <c:pt idx="3">
                  <c:v>0.15</c:v>
                </c:pt>
                <c:pt idx="4">
                  <c:v>0.13</c:v>
                </c:pt>
                <c:pt idx="5">
                  <c:v>0.1</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Sheet1!$C$1</c:f>
              <c:strCache>
                <c:ptCount val="1"/>
                <c:pt idx="0">
                  <c:v>4</c:v>
                </c:pt>
              </c:strCache>
            </c:strRef>
          </c:tx>
          <c:invertIfNegative val="0"/>
          <c:cat>
            <c:strRef>
              <c:f>Sheet1!$A$2:$A$7</c:f>
              <c:strCache>
                <c:ptCount val="6"/>
                <c:pt idx="0">
                  <c:v>Recognizing the ingredients listed on the package</c:v>
                </c:pt>
                <c:pt idx="1">
                  <c:v>Knowing where the food comes from</c:v>
                </c:pt>
                <c:pt idx="2">
                  <c:v>The number of ingredients on the food’s label</c:v>
                </c:pt>
                <c:pt idx="3">
                  <c:v>Understanding how the food is produced</c:v>
                </c:pt>
                <c:pt idx="4">
                  <c:v>Knowing that the manufacturer shares my values</c:v>
                </c:pt>
                <c:pt idx="5">
                  <c:v>Knowing that the manufacturer has a commitment to reducing food waste</c:v>
                </c:pt>
              </c:strCache>
            </c:strRef>
          </c:cat>
          <c:val>
            <c:numRef>
              <c:f>Sheet1!$C$2:$C$7</c:f>
              <c:numCache>
                <c:formatCode>0%</c:formatCode>
                <c:ptCount val="6"/>
                <c:pt idx="0">
                  <c:v>0.33</c:v>
                </c:pt>
                <c:pt idx="1">
                  <c:v>0.29</c:v>
                </c:pt>
                <c:pt idx="2">
                  <c:v>0.26</c:v>
                </c:pt>
                <c:pt idx="3">
                  <c:v>0.26</c:v>
                </c:pt>
                <c:pt idx="4">
                  <c:v>0.19</c:v>
                </c:pt>
                <c:pt idx="5">
                  <c:v>0.18</c:v>
                </c:pt>
              </c:numCache>
            </c:numRef>
          </c:val>
          <c:extLst xmlns:c16r2="http://schemas.microsoft.com/office/drawing/2015/06/chart">
            <c:ext xmlns:c16="http://schemas.microsoft.com/office/drawing/2014/chart" uri="{C3380CC4-5D6E-409C-BE32-E72D297353CC}">
              <c16:uniqueId val="{00000000-04D2-43DA-BA89-C30F84F7E533}"/>
            </c:ext>
          </c:extLst>
        </c:ser>
        <c:ser>
          <c:idx val="2"/>
          <c:order val="2"/>
          <c:tx>
            <c:strRef>
              <c:f>Sheet1!$D$1</c:f>
              <c:strCache>
                <c:ptCount val="1"/>
                <c:pt idx="0">
                  <c:v>3</c:v>
                </c:pt>
              </c:strCache>
            </c:strRef>
          </c:tx>
          <c:invertIfNegative val="0"/>
          <c:cat>
            <c:strRef>
              <c:f>Sheet1!$A$2:$A$7</c:f>
              <c:strCache>
                <c:ptCount val="6"/>
                <c:pt idx="0">
                  <c:v>Recognizing the ingredients listed on the package</c:v>
                </c:pt>
                <c:pt idx="1">
                  <c:v>Knowing where the food comes from</c:v>
                </c:pt>
                <c:pt idx="2">
                  <c:v>The number of ingredients on the food’s label</c:v>
                </c:pt>
                <c:pt idx="3">
                  <c:v>Understanding how the food is produced</c:v>
                </c:pt>
                <c:pt idx="4">
                  <c:v>Knowing that the manufacturer shares my values</c:v>
                </c:pt>
                <c:pt idx="5">
                  <c:v>Knowing that the manufacturer has a commitment to reducing food waste</c:v>
                </c:pt>
              </c:strCache>
            </c:strRef>
          </c:cat>
          <c:val>
            <c:numRef>
              <c:f>Sheet1!$D$2:$D$7</c:f>
              <c:numCache>
                <c:formatCode>0%</c:formatCode>
                <c:ptCount val="6"/>
                <c:pt idx="0">
                  <c:v>0.27</c:v>
                </c:pt>
                <c:pt idx="1">
                  <c:v>0.31</c:v>
                </c:pt>
                <c:pt idx="2">
                  <c:v>0.33</c:v>
                </c:pt>
                <c:pt idx="3">
                  <c:v>0.37</c:v>
                </c:pt>
                <c:pt idx="4">
                  <c:v>0.32</c:v>
                </c:pt>
                <c:pt idx="5">
                  <c:v>0.37</c:v>
                </c:pt>
              </c:numCache>
            </c:numRef>
          </c:val>
          <c:extLst xmlns:c16r2="http://schemas.microsoft.com/office/drawing/2015/06/chart">
            <c:ext xmlns:c16="http://schemas.microsoft.com/office/drawing/2014/chart" uri="{C3380CC4-5D6E-409C-BE32-E72D297353CC}">
              <c16:uniqueId val="{00000001-04D2-43DA-BA89-C30F84F7E533}"/>
            </c:ext>
          </c:extLst>
        </c:ser>
        <c:ser>
          <c:idx val="3"/>
          <c:order val="3"/>
          <c:tx>
            <c:strRef>
              <c:f>Sheet1!$E$1</c:f>
              <c:strCache>
                <c:ptCount val="1"/>
                <c:pt idx="0">
                  <c:v>2</c:v>
                </c:pt>
              </c:strCache>
            </c:strRef>
          </c:tx>
          <c:invertIfNegative val="0"/>
          <c:cat>
            <c:strRef>
              <c:f>Sheet1!$A$2:$A$7</c:f>
              <c:strCache>
                <c:ptCount val="6"/>
                <c:pt idx="0">
                  <c:v>Recognizing the ingredients listed on the package</c:v>
                </c:pt>
                <c:pt idx="1">
                  <c:v>Knowing where the food comes from</c:v>
                </c:pt>
                <c:pt idx="2">
                  <c:v>The number of ingredients on the food’s label</c:v>
                </c:pt>
                <c:pt idx="3">
                  <c:v>Understanding how the food is produced</c:v>
                </c:pt>
                <c:pt idx="4">
                  <c:v>Knowing that the manufacturer shares my values</c:v>
                </c:pt>
                <c:pt idx="5">
                  <c:v>Knowing that the manufacturer has a commitment to reducing food waste</c:v>
                </c:pt>
              </c:strCache>
            </c:strRef>
          </c:cat>
          <c:val>
            <c:numRef>
              <c:f>Sheet1!$E$2:$E$7</c:f>
              <c:numCache>
                <c:formatCode>0%</c:formatCode>
                <c:ptCount val="6"/>
                <c:pt idx="0">
                  <c:v>0.06</c:v>
                </c:pt>
                <c:pt idx="1">
                  <c:v>0.11</c:v>
                </c:pt>
                <c:pt idx="2">
                  <c:v>0.14</c:v>
                </c:pt>
                <c:pt idx="3">
                  <c:v>0.14</c:v>
                </c:pt>
                <c:pt idx="4">
                  <c:v>0.18</c:v>
                </c:pt>
                <c:pt idx="5">
                  <c:v>0.19</c:v>
                </c:pt>
              </c:numCache>
            </c:numRef>
          </c:val>
          <c:extLst xmlns:c16r2="http://schemas.microsoft.com/office/drawing/2015/06/chart">
            <c:ext xmlns:c16="http://schemas.microsoft.com/office/drawing/2014/chart" uri="{C3380CC4-5D6E-409C-BE32-E72D297353CC}">
              <c16:uniqueId val="{00000002-04D2-43DA-BA89-C30F84F7E533}"/>
            </c:ext>
          </c:extLst>
        </c:ser>
        <c:ser>
          <c:idx val="4"/>
          <c:order val="4"/>
          <c:tx>
            <c:strRef>
              <c:f>Sheet1!$F$1</c:f>
              <c:strCache>
                <c:ptCount val="1"/>
                <c:pt idx="0">
                  <c:v>1 - Not at all important</c:v>
                </c:pt>
              </c:strCache>
            </c:strRef>
          </c:tx>
          <c:invertIfNegative val="0"/>
          <c:cat>
            <c:strRef>
              <c:f>Sheet1!$A$2:$A$7</c:f>
              <c:strCache>
                <c:ptCount val="6"/>
                <c:pt idx="0">
                  <c:v>Recognizing the ingredients listed on the package</c:v>
                </c:pt>
                <c:pt idx="1">
                  <c:v>Knowing where the food comes from</c:v>
                </c:pt>
                <c:pt idx="2">
                  <c:v>The number of ingredients on the food’s label</c:v>
                </c:pt>
                <c:pt idx="3">
                  <c:v>Understanding how the food is produced</c:v>
                </c:pt>
                <c:pt idx="4">
                  <c:v>Knowing that the manufacturer shares my values</c:v>
                </c:pt>
                <c:pt idx="5">
                  <c:v>Knowing that the manufacturer has a commitment to reducing food waste</c:v>
                </c:pt>
              </c:strCache>
            </c:strRef>
          </c:cat>
          <c:val>
            <c:numRef>
              <c:f>Sheet1!$F$2:$F$7</c:f>
              <c:numCache>
                <c:formatCode>0%</c:formatCode>
                <c:ptCount val="6"/>
                <c:pt idx="0">
                  <c:v>0.05</c:v>
                </c:pt>
                <c:pt idx="1">
                  <c:v>0.07</c:v>
                </c:pt>
                <c:pt idx="2">
                  <c:v>0.1</c:v>
                </c:pt>
                <c:pt idx="3">
                  <c:v>0.08</c:v>
                </c:pt>
                <c:pt idx="4">
                  <c:v>0.19</c:v>
                </c:pt>
                <c:pt idx="5">
                  <c:v>0.15</c:v>
                </c:pt>
              </c:numCache>
            </c:numRef>
          </c:val>
          <c:extLst xmlns:c16r2="http://schemas.microsoft.com/office/drawing/2015/06/chart">
            <c:ext xmlns:c16="http://schemas.microsoft.com/office/drawing/2014/chart" uri="{C3380CC4-5D6E-409C-BE32-E72D297353CC}">
              <c16:uniqueId val="{00000003-04D2-43DA-BA89-C30F84F7E533}"/>
            </c:ext>
          </c:extLst>
        </c:ser>
        <c:dLbls>
          <c:showLegendKey val="0"/>
          <c:showVal val="0"/>
          <c:showCatName val="0"/>
          <c:showSerName val="0"/>
          <c:showPercent val="0"/>
          <c:showBubbleSize val="0"/>
        </c:dLbls>
        <c:gapWidth val="40"/>
        <c:overlap val="100"/>
        <c:axId val="-9839072"/>
        <c:axId val="-9836752"/>
      </c:barChart>
      <c:catAx>
        <c:axId val="-9839072"/>
        <c:scaling>
          <c:orientation val="maxMin"/>
        </c:scaling>
        <c:delete val="0"/>
        <c:axPos val="l"/>
        <c:numFmt formatCode="General" sourceLinked="0"/>
        <c:majorTickMark val="none"/>
        <c:minorTickMark val="none"/>
        <c:tickLblPos val="nextTo"/>
        <c:txPr>
          <a:bodyPr rot="0"/>
          <a:lstStyle/>
          <a:p>
            <a:pPr algn="r">
              <a:defRPr sz="1600">
                <a:latin typeface="Calibri" panose="020F0502020204030204" pitchFamily="34" charset="0"/>
              </a:defRPr>
            </a:pPr>
            <a:endParaRPr lang="en-US"/>
          </a:p>
        </c:txPr>
        <c:crossAx val="-9836752"/>
        <c:crosses val="autoZero"/>
        <c:auto val="1"/>
        <c:lblAlgn val="ctr"/>
        <c:lblOffset val="100"/>
        <c:noMultiLvlLbl val="1"/>
      </c:catAx>
      <c:valAx>
        <c:axId val="-9836752"/>
        <c:scaling>
          <c:orientation val="minMax"/>
        </c:scaling>
        <c:delete val="0"/>
        <c:axPos val="t"/>
        <c:majorGridlines/>
        <c:minorGridlines/>
        <c:numFmt formatCode="0%" sourceLinked="0"/>
        <c:majorTickMark val="none"/>
        <c:minorTickMark val="none"/>
        <c:tickLblPos val="high"/>
        <c:txPr>
          <a:bodyPr rot="0"/>
          <a:lstStyle/>
          <a:p>
            <a:pPr>
              <a:defRPr sz="1600">
                <a:latin typeface="Calibri" panose="020F0502020204030204" pitchFamily="34" charset="0"/>
              </a:defRPr>
            </a:pPr>
            <a:endParaRPr lang="en-US"/>
          </a:p>
        </c:txPr>
        <c:crossAx val="-9839072"/>
        <c:crosses val="autoZero"/>
        <c:crossBetween val="between"/>
        <c:majorUnit val="0.2"/>
        <c:minorUnit val="0.1"/>
      </c:valAx>
    </c:plotArea>
    <c:legend>
      <c:legendPos val="t"/>
      <c:layout>
        <c:manualLayout>
          <c:xMode val="edge"/>
          <c:yMode val="edge"/>
          <c:x val="0.362377670659497"/>
          <c:y val="0.0712710393573188"/>
          <c:w val="0.637622329340503"/>
          <c:h val="0.0560867766739931"/>
        </c:manualLayout>
      </c:layout>
      <c:overlay val="0"/>
      <c:txPr>
        <a:bodyPr/>
        <a:lstStyle/>
        <a:p>
          <a:pPr>
            <a:defRPr sz="1400">
              <a:latin typeface="Calibri" panose="020F0502020204030204" pitchFamily="34" charset="0"/>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348603013314561"/>
          <c:y val="0.0455091"/>
          <c:w val="0.925049448225506"/>
          <c:h val="0.878278"/>
        </c:manualLayout>
      </c:layout>
      <c:barChart>
        <c:barDir val="bar"/>
        <c:grouping val="stacked"/>
        <c:varyColors val="0"/>
        <c:ser>
          <c:idx val="0"/>
          <c:order val="0"/>
          <c:tx>
            <c:strRef>
              <c:f>Sheet1!$B$1</c:f>
              <c:strCache>
                <c:ptCount val="1"/>
                <c:pt idx="0">
                  <c:v>Group 1</c:v>
                </c:pt>
              </c:strCache>
            </c:strRef>
          </c:tx>
          <c:spPr>
            <a:solidFill>
              <a:srgbClr val="0854A8"/>
            </a:solidFill>
            <a:ln w="12700" cap="flat">
              <a:noFill/>
              <a:miter lim="400000"/>
            </a:ln>
            <a:effectLst/>
          </c:spPr>
          <c:invertIfNegative val="0"/>
          <c:cat>
            <c:strRef>
              <c:f>Sheet1!$A$2:$A$10</c:f>
              <c:strCache>
                <c:ptCount val="9"/>
                <c:pt idx="0">
                  <c:v>Food attributes/concerns</c:v>
                </c:pt>
                <c:pt idx="1">
                  <c:v>Company characteristics/values</c:v>
                </c:pt>
                <c:pt idx="2">
                  <c:v>Environmental concerns</c:v>
                </c:pt>
                <c:pt idx="3">
                  <c:v>Good value / Inexpensive</c:v>
                </c:pt>
                <c:pt idx="4">
                  <c:v>High quality</c:v>
                </c:pt>
                <c:pt idx="5">
                  <c:v>Good taste</c:v>
                </c:pt>
                <c:pt idx="6">
                  <c:v>Other</c:v>
                </c:pt>
                <c:pt idx="7">
                  <c:v>Don't know</c:v>
                </c:pt>
                <c:pt idx="8">
                  <c:v>Refused</c:v>
                </c:pt>
              </c:strCache>
            </c:strRef>
          </c:cat>
          <c:val>
            <c:numRef>
              <c:f>Sheet1!$B$2:$B$10</c:f>
              <c:numCache>
                <c:formatCode>0%</c:formatCode>
                <c:ptCount val="9"/>
                <c:pt idx="0">
                  <c:v>0.44</c:v>
                </c:pt>
                <c:pt idx="1">
                  <c:v>0.24</c:v>
                </c:pt>
                <c:pt idx="2">
                  <c:v>0.14</c:v>
                </c:pt>
                <c:pt idx="3">
                  <c:v>0.06</c:v>
                </c:pt>
                <c:pt idx="4">
                  <c:v>0.03</c:v>
                </c:pt>
                <c:pt idx="5">
                  <c:v>0.03</c:v>
                </c:pt>
                <c:pt idx="6">
                  <c:v>0.03</c:v>
                </c:pt>
                <c:pt idx="7">
                  <c:v>0.11</c:v>
                </c:pt>
                <c:pt idx="8">
                  <c:v>0.1</c:v>
                </c:pt>
              </c:numCache>
            </c:numRef>
          </c:val>
          <c:extLst xmlns:c16r2="http://schemas.microsoft.com/office/drawing/2015/06/chart">
            <c:ext xmlns:c16="http://schemas.microsoft.com/office/drawing/2014/chart" uri="{C3380CC4-5D6E-409C-BE32-E72D297353CC}">
              <c16:uniqueId val="{00000000-5BA7-4FB4-8725-DA0AFF461847}"/>
            </c:ext>
          </c:extLst>
        </c:ser>
        <c:dLbls>
          <c:showLegendKey val="0"/>
          <c:showVal val="0"/>
          <c:showCatName val="0"/>
          <c:showSerName val="0"/>
          <c:showPercent val="0"/>
          <c:showBubbleSize val="0"/>
        </c:dLbls>
        <c:gapWidth val="40"/>
        <c:overlap val="100"/>
        <c:axId val="-50417568"/>
        <c:axId val="-12637920"/>
      </c:barChart>
      <c:catAx>
        <c:axId val="-50417568"/>
        <c:scaling>
          <c:orientation val="maxMin"/>
        </c:scaling>
        <c:delete val="0"/>
        <c:axPos val="l"/>
        <c:numFmt formatCode="General" sourceLinked="0"/>
        <c:majorTickMark val="none"/>
        <c:minorTickMark val="none"/>
        <c:tickLblPos val="nextTo"/>
        <c:spPr>
          <a:ln w="3175" cap="flat">
            <a:noFill/>
            <a:miter lim="400000"/>
          </a:ln>
        </c:spPr>
        <c:txPr>
          <a:bodyPr rot="0"/>
          <a:lstStyle/>
          <a:p>
            <a:pPr>
              <a:defRPr sz="1600" b="0" i="0" u="none" strike="noStrike" baseline="0">
                <a:solidFill>
                  <a:srgbClr val="000000"/>
                </a:solidFill>
                <a:latin typeface="Calibri" panose="020F0502020204030204" pitchFamily="34" charset="0"/>
              </a:defRPr>
            </a:pPr>
            <a:endParaRPr lang="en-US"/>
          </a:p>
        </c:txPr>
        <c:crossAx val="-12637920"/>
        <c:crosses val="autoZero"/>
        <c:auto val="1"/>
        <c:lblAlgn val="ctr"/>
        <c:lblOffset val="100"/>
        <c:noMultiLvlLbl val="1"/>
      </c:catAx>
      <c:valAx>
        <c:axId val="-12637920"/>
        <c:scaling>
          <c:orientation val="minMax"/>
        </c:scaling>
        <c:delete val="0"/>
        <c:axPos val="t"/>
        <c:majorGridlines>
          <c:spPr>
            <a:ln w="12700" cap="flat">
              <a:solidFill>
                <a:srgbClr val="929292"/>
              </a:solidFill>
              <a:custDash>
                <a:ds d="200000" sp="200000"/>
              </a:custDash>
              <a:miter lim="400000"/>
            </a:ln>
          </c:spPr>
        </c:majorGridlines>
        <c:minorGridlines>
          <c:spPr>
            <a:ln w="12700" cap="flat">
              <a:solidFill>
                <a:srgbClr val="919191"/>
              </a:solidFill>
              <a:custDash>
                <a:ds d="100000" sp="200000"/>
              </a:custDash>
              <a:miter lim="400000"/>
            </a:ln>
          </c:spPr>
        </c:minorGridlines>
        <c:numFmt formatCode="#,##0%" sourceLinked="0"/>
        <c:majorTickMark val="none"/>
        <c:minorTickMark val="none"/>
        <c:tickLblPos val="high"/>
        <c:spPr>
          <a:ln w="3175" cap="flat">
            <a:noFill/>
            <a:miter lim="400000"/>
          </a:ln>
        </c:spPr>
        <c:txPr>
          <a:bodyPr rot="0"/>
          <a:lstStyle/>
          <a:p>
            <a:pPr>
              <a:defRPr sz="1600" b="0" i="0" u="none" strike="noStrike">
                <a:solidFill>
                  <a:srgbClr val="000000"/>
                </a:solidFill>
                <a:latin typeface="Calibri" panose="020F0502020204030204" pitchFamily="34" charset="0"/>
              </a:defRPr>
            </a:pPr>
            <a:endParaRPr lang="en-US"/>
          </a:p>
        </c:txPr>
        <c:crossAx val="-50417568"/>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6113712203571"/>
          <c:y val="0.0455091"/>
          <c:w val="0.330414271719011"/>
          <c:h val="0.878278"/>
        </c:manualLayout>
      </c:layout>
      <c:barChart>
        <c:barDir val="bar"/>
        <c:grouping val="stacked"/>
        <c:varyColors val="0"/>
        <c:ser>
          <c:idx val="0"/>
          <c:order val="0"/>
          <c:tx>
            <c:strRef>
              <c:f>Sheet1!$B$1</c:f>
              <c:strCache>
                <c:ptCount val="1"/>
                <c:pt idx="0">
                  <c:v>Ranked 1</c:v>
                </c:pt>
              </c:strCache>
            </c:strRef>
          </c:tx>
          <c:spPr>
            <a:solidFill>
              <a:srgbClr val="0854A8"/>
            </a:solidFill>
            <a:ln w="12700" cap="flat">
              <a:solidFill>
                <a:schemeClr val="accent1"/>
              </a:solidFill>
              <a:miter lim="400000"/>
            </a:ln>
            <a:effectLst/>
          </c:spPr>
          <c:invertIfNegative val="0"/>
          <c:cat>
            <c:strRef>
              <c:f>Sheet1!$A$2:$A$10</c:f>
              <c:strCache>
                <c:ptCount val="9"/>
                <c:pt idx="0">
                  <c:v>Foodborne illness from bacteria</c:v>
                </c:pt>
                <c:pt idx="1">
                  <c:v>Carcinogens or cancer-causing chemicals in food</c:v>
                </c:pt>
                <c:pt idx="2">
                  <c:v>Chemicals in food</c:v>
                </c:pt>
                <c:pt idx="3">
                  <c:v>Pesticides / pesticide residues</c:v>
                </c:pt>
                <c:pt idx="4">
                  <c:v>Food additives and ingredients</c:v>
                </c:pt>
                <c:pt idx="5">
                  <c:v>Animal antibiotics</c:v>
                </c:pt>
                <c:pt idx="6">
                  <c:v>Biotechnology / GMOs </c:v>
                </c:pt>
                <c:pt idx="7">
                  <c:v>The presence of allergens in food</c:v>
                </c:pt>
                <c:pt idx="8">
                  <c:v>Other</c:v>
                </c:pt>
              </c:strCache>
            </c:strRef>
          </c:cat>
          <c:val>
            <c:numRef>
              <c:f>Sheet1!$B$2:$B$10</c:f>
              <c:numCache>
                <c:formatCode>0%</c:formatCode>
                <c:ptCount val="9"/>
                <c:pt idx="0">
                  <c:v>0.27</c:v>
                </c:pt>
                <c:pt idx="1">
                  <c:v>0.19</c:v>
                </c:pt>
                <c:pt idx="2">
                  <c:v>0.14</c:v>
                </c:pt>
                <c:pt idx="3">
                  <c:v>0.14</c:v>
                </c:pt>
                <c:pt idx="4">
                  <c:v>0.08</c:v>
                </c:pt>
                <c:pt idx="5">
                  <c:v>0.05</c:v>
                </c:pt>
                <c:pt idx="6">
                  <c:v>0.06</c:v>
                </c:pt>
                <c:pt idx="7">
                  <c:v>0.06</c:v>
                </c:pt>
                <c:pt idx="8">
                  <c:v>0.0</c:v>
                </c:pt>
              </c:numCache>
            </c:numRef>
          </c:val>
          <c:extLst xmlns:c16r2="http://schemas.microsoft.com/office/drawing/2015/06/chart">
            <c:ext xmlns:c16="http://schemas.microsoft.com/office/drawing/2014/chart" uri="{C3380CC4-5D6E-409C-BE32-E72D297353CC}">
              <c16:uniqueId val="{00000000-5BA7-4FB4-8725-DA0AFF461847}"/>
            </c:ext>
          </c:extLst>
        </c:ser>
        <c:ser>
          <c:idx val="1"/>
          <c:order val="1"/>
          <c:tx>
            <c:strRef>
              <c:f>Sheet1!$D$1</c:f>
              <c:strCache>
                <c:ptCount val="1"/>
                <c:pt idx="0">
                  <c:v>Ranked 2-3</c:v>
                </c:pt>
              </c:strCache>
            </c:strRef>
          </c:tx>
          <c:spPr>
            <a:solidFill>
              <a:schemeClr val="accent3"/>
            </a:solidFill>
            <a:ln>
              <a:solidFill>
                <a:schemeClr val="accent1"/>
              </a:solidFill>
            </a:ln>
            <a:effectLst/>
          </c:spPr>
          <c:invertIfNegative val="0"/>
          <c:cat>
            <c:strRef>
              <c:f>Sheet1!$A$2:$A$10</c:f>
              <c:strCache>
                <c:ptCount val="9"/>
                <c:pt idx="0">
                  <c:v>Foodborne illness from bacteria</c:v>
                </c:pt>
                <c:pt idx="1">
                  <c:v>Carcinogens or cancer-causing chemicals in food</c:v>
                </c:pt>
                <c:pt idx="2">
                  <c:v>Chemicals in food</c:v>
                </c:pt>
                <c:pt idx="3">
                  <c:v>Pesticides / pesticide residues</c:v>
                </c:pt>
                <c:pt idx="4">
                  <c:v>Food additives and ingredients</c:v>
                </c:pt>
                <c:pt idx="5">
                  <c:v>Animal antibiotics</c:v>
                </c:pt>
                <c:pt idx="6">
                  <c:v>Biotechnology / GMOs </c:v>
                </c:pt>
                <c:pt idx="7">
                  <c:v>The presence of allergens in food</c:v>
                </c:pt>
                <c:pt idx="8">
                  <c:v>Other</c:v>
                </c:pt>
              </c:strCache>
            </c:strRef>
          </c:cat>
          <c:val>
            <c:numRef>
              <c:f>Sheet1!$D$2:$D$10</c:f>
              <c:numCache>
                <c:formatCode>0%</c:formatCode>
                <c:ptCount val="9"/>
                <c:pt idx="0">
                  <c:v>0.29</c:v>
                </c:pt>
                <c:pt idx="1">
                  <c:v>0.34</c:v>
                </c:pt>
                <c:pt idx="2">
                  <c:v>0.38</c:v>
                </c:pt>
                <c:pt idx="3">
                  <c:v>0.29</c:v>
                </c:pt>
                <c:pt idx="4">
                  <c:v>0.25</c:v>
                </c:pt>
                <c:pt idx="5">
                  <c:v>0.19</c:v>
                </c:pt>
                <c:pt idx="6">
                  <c:v>0.12</c:v>
                </c:pt>
                <c:pt idx="7">
                  <c:v>0.12</c:v>
                </c:pt>
                <c:pt idx="8">
                  <c:v>0.01</c:v>
                </c:pt>
              </c:numCache>
            </c:numRef>
          </c:val>
          <c:extLst xmlns:c16r2="http://schemas.microsoft.com/office/drawing/2015/06/chart">
            <c:ext xmlns:c16="http://schemas.microsoft.com/office/drawing/2014/chart" uri="{C3380CC4-5D6E-409C-BE32-E72D297353CC}">
              <c16:uniqueId val="{00000000-2D8E-4B74-871C-6CCC1F5C9D68}"/>
            </c:ext>
          </c:extLst>
        </c:ser>
        <c:dLbls>
          <c:showLegendKey val="0"/>
          <c:showVal val="0"/>
          <c:showCatName val="0"/>
          <c:showSerName val="0"/>
          <c:showPercent val="0"/>
          <c:showBubbleSize val="0"/>
        </c:dLbls>
        <c:gapWidth val="40"/>
        <c:overlap val="100"/>
        <c:axId val="-12358112"/>
        <c:axId val="53288960"/>
      </c:barChart>
      <c:catAx>
        <c:axId val="-12358112"/>
        <c:scaling>
          <c:orientation val="maxMin"/>
        </c:scaling>
        <c:delete val="0"/>
        <c:axPos val="l"/>
        <c:numFmt formatCode="General" sourceLinked="0"/>
        <c:majorTickMark val="none"/>
        <c:minorTickMark val="none"/>
        <c:tickLblPos val="nextTo"/>
        <c:spPr>
          <a:ln w="3175" cap="flat">
            <a:noFill/>
            <a:miter lim="400000"/>
          </a:ln>
        </c:spPr>
        <c:txPr>
          <a:bodyPr rot="0"/>
          <a:lstStyle/>
          <a:p>
            <a:pPr algn="r">
              <a:defRPr sz="1600" b="0"/>
            </a:pPr>
            <a:endParaRPr lang="en-US"/>
          </a:p>
        </c:txPr>
        <c:crossAx val="53288960"/>
        <c:crosses val="autoZero"/>
        <c:auto val="1"/>
        <c:lblAlgn val="ctr"/>
        <c:lblOffset val="100"/>
        <c:noMultiLvlLbl val="1"/>
      </c:catAx>
      <c:valAx>
        <c:axId val="53288960"/>
        <c:scaling>
          <c:orientation val="minMax"/>
        </c:scaling>
        <c:delete val="0"/>
        <c:axPos val="t"/>
        <c:majorGridlines>
          <c:spPr>
            <a:ln w="12700" cap="flat">
              <a:solidFill>
                <a:srgbClr val="929292"/>
              </a:solidFill>
              <a:custDash>
                <a:ds d="200000" sp="200000"/>
              </a:custDash>
              <a:miter lim="400000"/>
            </a:ln>
          </c:spPr>
        </c:majorGridlines>
        <c:minorGridlines>
          <c:spPr>
            <a:ln w="12700" cap="flat">
              <a:solidFill>
                <a:srgbClr val="919191"/>
              </a:solidFill>
              <a:custDash>
                <a:ds d="100000" sp="200000"/>
              </a:custDash>
              <a:miter lim="400000"/>
            </a:ln>
          </c:spPr>
        </c:minorGridlines>
        <c:numFmt formatCode="#,##0%" sourceLinked="0"/>
        <c:majorTickMark val="none"/>
        <c:minorTickMark val="none"/>
        <c:tickLblPos val="high"/>
        <c:spPr>
          <a:ln w="3175" cap="flat">
            <a:noFill/>
            <a:miter lim="400000"/>
          </a:ln>
        </c:spPr>
        <c:txPr>
          <a:bodyPr rot="0"/>
          <a:lstStyle/>
          <a:p>
            <a:pPr>
              <a:defRPr sz="1600" b="0"/>
            </a:pPr>
            <a:endParaRPr lang="en-US"/>
          </a:p>
        </c:txPr>
        <c:crossAx val="-12358112"/>
        <c:crosses val="autoZero"/>
        <c:crossBetween val="between"/>
        <c:majorUnit val="0.2"/>
        <c:minorUnit val="0.1"/>
      </c:valAx>
      <c:spPr>
        <a:noFill/>
        <a:ln w="12700" cap="flat">
          <a:noFill/>
          <a:miter lim="400000"/>
        </a:ln>
        <a:effectLst/>
      </c:spPr>
    </c:plotArea>
    <c:legend>
      <c:legendPos val="r"/>
      <c:layout>
        <c:manualLayout>
          <c:xMode val="edge"/>
          <c:yMode val="edge"/>
          <c:x val="0.577745457846883"/>
          <c:y val="0.68603149291456"/>
          <c:w val="0.198899738854003"/>
          <c:h val="0.156926191755379"/>
        </c:manualLayout>
      </c:layout>
      <c:overlay val="1"/>
      <c:spPr>
        <a:solidFill>
          <a:srgbClr val="FFFFFF"/>
        </a:solidFill>
        <a:ln w="12700" cap="flat">
          <a:noFill/>
          <a:miter lim="400000"/>
        </a:ln>
        <a:effectLst/>
      </c:spPr>
      <c:txPr>
        <a:bodyPr rot="0"/>
        <a:lstStyle/>
        <a:p>
          <a:pPr>
            <a:defRPr sz="1600" b="0"/>
          </a:pPr>
          <a:endParaRPr lang="en-US"/>
        </a:p>
      </c:txPr>
    </c:legend>
    <c:plotVisOnly val="1"/>
    <c:dispBlanksAs val="gap"/>
    <c:showDLblsOverMax val="1"/>
  </c:chart>
  <c:spPr>
    <a:noFill/>
    <a:ln>
      <a:noFill/>
    </a:ln>
    <a:effectLst/>
  </c:spPr>
  <c:txPr>
    <a:bodyPr/>
    <a:lstStyle/>
    <a:p>
      <a:pPr>
        <a:defRPr sz="2000" b="1" i="0" baseline="0">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latin typeface="Tahoma" panose="020B0604030504040204" pitchFamily="34" charset="0"/>
            </a:endParaRPr>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F385D7FA-9411-4B3D-AD09-C153A7509E7D}" type="datetimeFigureOut">
              <a:rPr lang="en-US" smtClean="0">
                <a:latin typeface="Tahoma" panose="020B0604030504040204" pitchFamily="34" charset="0"/>
              </a:rPr>
              <a:t>10/2/17</a:t>
            </a:fld>
            <a:endParaRPr lang="en-US" dirty="0">
              <a:latin typeface="Tahoma" panose="020B0604030504040204" pitchFamily="34" charset="0"/>
            </a:endParaRPr>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latin typeface="Tahoma" panose="020B0604030504040204" pitchFamily="34" charset="0"/>
            </a:endParaRPr>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9DC6909F-46EE-439D-9909-208665E7FA44}" type="slidenum">
              <a:rPr lang="en-US" smtClean="0">
                <a:latin typeface="Tahoma" panose="020B0604030504040204" pitchFamily="34" charset="0"/>
              </a:rPr>
              <a:t>‹#›</a:t>
            </a:fld>
            <a:endParaRPr lang="en-US" dirty="0">
              <a:latin typeface="Tahoma" panose="020B0604030504040204" pitchFamily="34" charset="0"/>
            </a:endParaRPr>
          </a:p>
        </p:txBody>
      </p:sp>
    </p:spTree>
    <p:extLst>
      <p:ext uri="{BB962C8B-B14F-4D97-AF65-F5344CB8AC3E}">
        <p14:creationId xmlns:p14="http://schemas.microsoft.com/office/powerpoint/2010/main" val="8195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96875" y="692150"/>
            <a:ext cx="6156325" cy="3463925"/>
          </a:xfrm>
          <a:prstGeom prst="rect">
            <a:avLst/>
          </a:prstGeom>
        </p:spPr>
        <p:txBody>
          <a:bodyPr lIns="92487" tIns="46244" rIns="92487" bIns="46244"/>
          <a:lstStyle/>
          <a:p>
            <a:endParaRPr/>
          </a:p>
        </p:txBody>
      </p:sp>
      <p:sp>
        <p:nvSpPr>
          <p:cNvPr id="163" name="Shape 163"/>
          <p:cNvSpPr>
            <a:spLocks noGrp="1"/>
          </p:cNvSpPr>
          <p:nvPr>
            <p:ph type="body" sz="quarter" idx="1"/>
          </p:nvPr>
        </p:nvSpPr>
        <p:spPr>
          <a:xfrm>
            <a:off x="926677" y="4387136"/>
            <a:ext cx="5096722" cy="4156234"/>
          </a:xfrm>
          <a:prstGeom prst="rect">
            <a:avLst/>
          </a:prstGeom>
        </p:spPr>
        <p:txBody>
          <a:bodyPr lIns="92487" tIns="46244" rIns="92487" bIns="46244"/>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36769" y="8772670"/>
            <a:ext cx="3011699" cy="463407"/>
          </a:xfrm>
          <a:prstGeom prst="rect">
            <a:avLst/>
          </a:prstGeom>
        </p:spPr>
        <p:txBody>
          <a:bodyPr/>
          <a:lstStyle/>
          <a:p>
            <a:fld id="{006BE02D-20C0-F840-AFAC-BEA99C74FD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443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235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5_white">
    <p:spTree>
      <p:nvGrpSpPr>
        <p:cNvPr id="1" name=""/>
        <p:cNvGrpSpPr/>
        <p:nvPr/>
      </p:nvGrpSpPr>
      <p:grpSpPr>
        <a:xfrm>
          <a:off x="0" y="0"/>
          <a:ext cx="0" cy="0"/>
          <a:chOff x="0" y="0"/>
          <a:chExt cx="0" cy="0"/>
        </a:xfrm>
      </p:grpSpPr>
      <p:sp>
        <p:nvSpPr>
          <p:cNvPr id="140" name="Shape 140"/>
          <p:cNvSpPr/>
          <p:nvPr/>
        </p:nvSpPr>
        <p:spPr>
          <a:xfrm>
            <a:off x="-92621" y="8236147"/>
            <a:ext cx="17653277" cy="716676"/>
          </a:xfrm>
          <a:prstGeom prst="rect">
            <a:avLst/>
          </a:prstGeom>
          <a:solidFill>
            <a:srgbClr val="FE6507"/>
          </a:solidFill>
          <a:ln w="3175">
            <a:miter lim="400000"/>
          </a:ln>
        </p:spPr>
        <p:txBody>
          <a:bodyPr lIns="38100" tIns="38100" rIns="38100" bIns="38100" anchor="ctr"/>
          <a:lstStyle/>
          <a:p>
            <a:pPr>
              <a:defRPr sz="2100">
                <a:solidFill>
                  <a:srgbClr val="FFFFFF"/>
                </a:solidFill>
              </a:defRPr>
            </a:pPr>
            <a:endParaRPr sz="2100" dirty="0">
              <a:latin typeface="Tahoma" panose="020B0604030504040204" pitchFamily="34" charset="0"/>
            </a:endParaRPr>
          </a:p>
        </p:txBody>
      </p:sp>
      <p:sp>
        <p:nvSpPr>
          <p:cNvPr id="141" name="Shape 141"/>
          <p:cNvSpPr/>
          <p:nvPr/>
        </p:nvSpPr>
        <p:spPr>
          <a:xfrm>
            <a:off x="-131421" y="8329118"/>
            <a:ext cx="17653277" cy="1657550"/>
          </a:xfrm>
          <a:prstGeom prst="rect">
            <a:avLst/>
          </a:prstGeom>
          <a:solidFill>
            <a:srgbClr val="FFFFFF"/>
          </a:solidFill>
          <a:ln w="3175">
            <a:miter lim="400000"/>
          </a:ln>
        </p:spPr>
        <p:txBody>
          <a:bodyPr lIns="38100" tIns="38100" rIns="38100" bIns="38100" anchor="ctr"/>
          <a:lstStyle/>
          <a:p>
            <a:pPr>
              <a:defRPr sz="2200">
                <a:solidFill>
                  <a:srgbClr val="FFFFFF"/>
                </a:solidFill>
              </a:defRPr>
            </a:pPr>
            <a:endParaRPr sz="2200" dirty="0">
              <a:latin typeface="Tahoma" panose="020B0604030504040204" pitchFamily="34" charset="0"/>
            </a:endParaRPr>
          </a:p>
        </p:txBody>
      </p:sp>
      <p:pic>
        <p:nvPicPr>
          <p:cNvPr id="142" name="IFIC-logo-horiz.ai"/>
          <p:cNvPicPr>
            <a:picLocks noChangeAspect="1"/>
          </p:cNvPicPr>
          <p:nvPr/>
        </p:nvPicPr>
        <p:blipFill>
          <a:blip r:embed="rId2">
            <a:extLst/>
          </a:blip>
          <a:stretch>
            <a:fillRect/>
          </a:stretch>
        </p:blipFill>
        <p:spPr>
          <a:xfrm>
            <a:off x="584279" y="8513741"/>
            <a:ext cx="5000145" cy="866216"/>
          </a:xfrm>
          <a:prstGeom prst="rect">
            <a:avLst/>
          </a:prstGeom>
          <a:ln w="3175">
            <a:miter lim="400000"/>
          </a:ln>
        </p:spPr>
      </p:pic>
      <p:sp>
        <p:nvSpPr>
          <p:cNvPr id="144" name="Shape 144"/>
          <p:cNvSpPr>
            <a:spLocks noGrp="1"/>
          </p:cNvSpPr>
          <p:nvPr>
            <p:ph type="sldNum" sz="quarter" idx="2"/>
          </p:nvPr>
        </p:nvSpPr>
        <p:spPr>
          <a:prstGeom prst="rect">
            <a:avLst/>
          </a:prstGeom>
        </p:spPr>
        <p:txBody>
          <a:bodyPr/>
          <a:lstStyle>
            <a:lvl1pPr>
              <a:defRPr>
                <a:latin typeface="Tahoma" panose="020B0604030504040204" pitchFamily="34" charset="0"/>
              </a:defRPr>
            </a:lvl1pPr>
          </a:lstStyle>
          <a:p>
            <a:fld id="{86CB4B4D-7CA3-9044-876B-883B54F8677D}" type="slidenum">
              <a:rPr lang="en-US" smtClean="0"/>
              <a:pPr/>
              <a:t>‹#›</a:t>
            </a:fld>
            <a:endParaRPr lang="en-US" dirty="0"/>
          </a:p>
        </p:txBody>
      </p:sp>
      <p:sp>
        <p:nvSpPr>
          <p:cNvPr id="8" name="Shape 208"/>
          <p:cNvSpPr/>
          <p:nvPr userDrawn="1"/>
        </p:nvSpPr>
        <p:spPr>
          <a:xfrm>
            <a:off x="12090967" y="187937"/>
            <a:ext cx="3060133" cy="346249"/>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457200">
              <a:lnSpc>
                <a:spcPct val="70000"/>
              </a:lnSpc>
              <a:defRPr sz="2500" b="1" cap="all">
                <a:solidFill>
                  <a:srgbClr val="FFFFFF"/>
                </a:solidFill>
                <a:latin typeface="Myriad Pro Condensed"/>
                <a:ea typeface="Myriad Pro Condensed"/>
                <a:cs typeface="Myriad Pro Condensed"/>
                <a:sym typeface="Myriad Pro Condensed"/>
              </a:defRPr>
            </a:lvl1pPr>
          </a:lstStyle>
          <a:p>
            <a:r>
              <a:rPr lang="en-US" sz="2500" dirty="0">
                <a:latin typeface="Tahoma" panose="020B0604030504040204" pitchFamily="34" charset="0"/>
              </a:rPr>
              <a:t>PACKAGED FOODS</a:t>
            </a:r>
            <a:endParaRPr sz="2500" dirty="0">
              <a:latin typeface="Tahoma" panose="020B0604030504040204" pitchFamily="34" charset="0"/>
            </a:endParaRPr>
          </a:p>
        </p:txBody>
      </p:sp>
      <p:sp>
        <p:nvSpPr>
          <p:cNvPr id="9" name="Shape 222"/>
          <p:cNvSpPr/>
          <p:nvPr userDrawn="1"/>
        </p:nvSpPr>
        <p:spPr>
          <a:xfrm>
            <a:off x="1291068" y="2155431"/>
            <a:ext cx="14758128" cy="1"/>
          </a:xfrm>
          <a:prstGeom prst="line">
            <a:avLst/>
          </a:prstGeom>
          <a:ln w="25400" cap="rnd">
            <a:solidFill>
              <a:srgbClr val="84D2E4"/>
            </a:solidFill>
            <a:custDash>
              <a:ds d="100000" sp="200000"/>
            </a:custDash>
          </a:ln>
        </p:spPr>
        <p:txBody>
          <a:bodyPr lIns="38100" tIns="38100" rIns="38100" bIns="38100" anchor="ctr"/>
          <a:lstStyle/>
          <a:p>
            <a:pPr>
              <a:defRPr sz="2200"/>
            </a:pPr>
            <a:endParaRPr sz="2200" dirty="0">
              <a:latin typeface="Tahoma" panose="020B0604030504040204" pitchFamily="34" charset="0"/>
            </a:endParaRPr>
          </a:p>
        </p:txBody>
      </p:sp>
      <p:sp>
        <p:nvSpPr>
          <p:cNvPr id="10" name="Shape 51"/>
          <p:cNvSpPr/>
          <p:nvPr userDrawn="1"/>
        </p:nvSpPr>
        <p:spPr>
          <a:xfrm>
            <a:off x="9624960" y="8723034"/>
            <a:ext cx="7009932" cy="615553"/>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r">
              <a:defRPr sz="3900" b="1">
                <a:solidFill>
                  <a:srgbClr val="FE6507"/>
                </a:solidFill>
                <a:latin typeface="Myriad Pro Condensed"/>
                <a:ea typeface="Myriad Pro Condensed"/>
                <a:cs typeface="Myriad Pro Condensed"/>
                <a:sym typeface="Myriad Pro Condensed"/>
              </a:defRPr>
            </a:pPr>
            <a:r>
              <a:rPr sz="3500" b="1" baseline="0" dirty="0">
                <a:solidFill>
                  <a:srgbClr val="FFAE0E"/>
                </a:solidFill>
                <a:latin typeface="Tahoma" panose="020B0604030504040204" pitchFamily="34" charset="0"/>
                <a:ea typeface="Tahoma" panose="020B0604030504040204" pitchFamily="34" charset="0"/>
                <a:cs typeface="Tahoma" panose="020B0604030504040204" pitchFamily="34" charset="0"/>
                <a:sym typeface="Myriad Pro Condensed"/>
              </a:rPr>
              <a:t>2017</a:t>
            </a:r>
            <a:r>
              <a:rPr sz="3500" b="1" baseline="0"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 </a:t>
            </a:r>
            <a:r>
              <a:rPr sz="3500" b="1" cap="all" baseline="0"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Food &amp; Health Survey</a:t>
            </a:r>
          </a:p>
        </p:txBody>
      </p:sp>
    </p:spTree>
    <p:extLst>
      <p:ext uri="{BB962C8B-B14F-4D97-AF65-F5344CB8AC3E}">
        <p14:creationId xmlns:p14="http://schemas.microsoft.com/office/powerpoint/2010/main" val="10623572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2206021" y="2162445"/>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80" name="Picture Placeholder 2"/>
          <p:cNvSpPr>
            <a:spLocks noGrp="1"/>
          </p:cNvSpPr>
          <p:nvPr>
            <p:ph type="pic" sz="quarter" idx="14"/>
          </p:nvPr>
        </p:nvSpPr>
        <p:spPr>
          <a:xfrm>
            <a:off x="4381501" y="2162445"/>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81" name="Picture Placeholder 2"/>
          <p:cNvSpPr>
            <a:spLocks noGrp="1"/>
          </p:cNvSpPr>
          <p:nvPr>
            <p:ph type="pic" sz="quarter" idx="15"/>
          </p:nvPr>
        </p:nvSpPr>
        <p:spPr>
          <a:xfrm>
            <a:off x="6556978" y="2162445"/>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82" name="Picture Placeholder 2"/>
          <p:cNvSpPr>
            <a:spLocks noGrp="1"/>
          </p:cNvSpPr>
          <p:nvPr>
            <p:ph type="pic" sz="quarter" idx="16"/>
          </p:nvPr>
        </p:nvSpPr>
        <p:spPr>
          <a:xfrm>
            <a:off x="8732457" y="2162445"/>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83" name="Picture Placeholder 2"/>
          <p:cNvSpPr>
            <a:spLocks noGrp="1"/>
          </p:cNvSpPr>
          <p:nvPr>
            <p:ph type="pic" sz="quarter" idx="17"/>
          </p:nvPr>
        </p:nvSpPr>
        <p:spPr>
          <a:xfrm>
            <a:off x="10907936" y="2162445"/>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84" name="Picture Placeholder 2"/>
          <p:cNvSpPr>
            <a:spLocks noGrp="1"/>
          </p:cNvSpPr>
          <p:nvPr>
            <p:ph type="pic" sz="quarter" idx="18"/>
          </p:nvPr>
        </p:nvSpPr>
        <p:spPr>
          <a:xfrm>
            <a:off x="13083413" y="2162445"/>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91" name="Picture Placeholder 2"/>
          <p:cNvSpPr>
            <a:spLocks noGrp="1"/>
          </p:cNvSpPr>
          <p:nvPr>
            <p:ph type="pic" sz="quarter" idx="19"/>
          </p:nvPr>
        </p:nvSpPr>
        <p:spPr>
          <a:xfrm>
            <a:off x="2206021" y="4342966"/>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92" name="Picture Placeholder 2"/>
          <p:cNvSpPr>
            <a:spLocks noGrp="1"/>
          </p:cNvSpPr>
          <p:nvPr>
            <p:ph type="pic" sz="quarter" idx="20"/>
          </p:nvPr>
        </p:nvSpPr>
        <p:spPr>
          <a:xfrm>
            <a:off x="4381501" y="4342966"/>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93" name="Picture Placeholder 2"/>
          <p:cNvSpPr>
            <a:spLocks noGrp="1"/>
          </p:cNvSpPr>
          <p:nvPr>
            <p:ph type="pic" sz="quarter" idx="21"/>
          </p:nvPr>
        </p:nvSpPr>
        <p:spPr>
          <a:xfrm>
            <a:off x="6556978" y="4342966"/>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94" name="Picture Placeholder 2"/>
          <p:cNvSpPr>
            <a:spLocks noGrp="1"/>
          </p:cNvSpPr>
          <p:nvPr>
            <p:ph type="pic" sz="quarter" idx="22"/>
          </p:nvPr>
        </p:nvSpPr>
        <p:spPr>
          <a:xfrm>
            <a:off x="8732457" y="4342966"/>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95" name="Picture Placeholder 2"/>
          <p:cNvSpPr>
            <a:spLocks noGrp="1"/>
          </p:cNvSpPr>
          <p:nvPr>
            <p:ph type="pic" sz="quarter" idx="23"/>
          </p:nvPr>
        </p:nvSpPr>
        <p:spPr>
          <a:xfrm>
            <a:off x="10907936" y="4342966"/>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96" name="Picture Placeholder 2"/>
          <p:cNvSpPr>
            <a:spLocks noGrp="1"/>
          </p:cNvSpPr>
          <p:nvPr>
            <p:ph type="pic" sz="quarter" idx="24"/>
          </p:nvPr>
        </p:nvSpPr>
        <p:spPr>
          <a:xfrm>
            <a:off x="13083413" y="4342966"/>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103" name="Picture Placeholder 2"/>
          <p:cNvSpPr>
            <a:spLocks noGrp="1"/>
          </p:cNvSpPr>
          <p:nvPr>
            <p:ph type="pic" sz="quarter" idx="25"/>
          </p:nvPr>
        </p:nvSpPr>
        <p:spPr>
          <a:xfrm>
            <a:off x="2206021" y="6575343"/>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104" name="Picture Placeholder 2"/>
          <p:cNvSpPr>
            <a:spLocks noGrp="1"/>
          </p:cNvSpPr>
          <p:nvPr>
            <p:ph type="pic" sz="quarter" idx="26"/>
          </p:nvPr>
        </p:nvSpPr>
        <p:spPr>
          <a:xfrm>
            <a:off x="4381501" y="6575343"/>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105" name="Picture Placeholder 2"/>
          <p:cNvSpPr>
            <a:spLocks noGrp="1"/>
          </p:cNvSpPr>
          <p:nvPr>
            <p:ph type="pic" sz="quarter" idx="27"/>
          </p:nvPr>
        </p:nvSpPr>
        <p:spPr>
          <a:xfrm>
            <a:off x="6556978" y="6575343"/>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106" name="Picture Placeholder 2"/>
          <p:cNvSpPr>
            <a:spLocks noGrp="1"/>
          </p:cNvSpPr>
          <p:nvPr>
            <p:ph type="pic" sz="quarter" idx="28"/>
          </p:nvPr>
        </p:nvSpPr>
        <p:spPr>
          <a:xfrm>
            <a:off x="8732457" y="6575343"/>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107" name="Picture Placeholder 2"/>
          <p:cNvSpPr>
            <a:spLocks noGrp="1"/>
          </p:cNvSpPr>
          <p:nvPr>
            <p:ph type="pic" sz="quarter" idx="29"/>
          </p:nvPr>
        </p:nvSpPr>
        <p:spPr>
          <a:xfrm>
            <a:off x="10907936" y="6575343"/>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
        <p:nvSpPr>
          <p:cNvPr id="108" name="Picture Placeholder 2"/>
          <p:cNvSpPr>
            <a:spLocks noGrp="1"/>
          </p:cNvSpPr>
          <p:nvPr>
            <p:ph type="pic" sz="quarter" idx="30"/>
          </p:nvPr>
        </p:nvSpPr>
        <p:spPr>
          <a:xfrm>
            <a:off x="13083413" y="6575343"/>
            <a:ext cx="2007920" cy="2007336"/>
          </a:xfrm>
          <a:solidFill>
            <a:schemeClr val="bg1">
              <a:lumMod val="95000"/>
            </a:schemeClr>
          </a:solidFill>
        </p:spPr>
        <p:txBody>
          <a:bodyPr>
            <a:normAutofit/>
          </a:bodyPr>
          <a:lstStyle>
            <a:lvl1pPr marL="0" indent="0">
              <a:buNone/>
              <a:defRPr sz="1493">
                <a:latin typeface="Lato Light"/>
                <a:cs typeface="Lato Light"/>
              </a:defRPr>
            </a:lvl1pPr>
          </a:lstStyle>
          <a:p>
            <a:endParaRPr lang="en-US" dirty="0"/>
          </a:p>
        </p:txBody>
      </p:sp>
    </p:spTree>
    <p:extLst>
      <p:ext uri="{BB962C8B-B14F-4D97-AF65-F5344CB8AC3E}">
        <p14:creationId xmlns:p14="http://schemas.microsoft.com/office/powerpoint/2010/main" val="22748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159979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urple">
    <p:bg>
      <p:bgPr>
        <a:solidFill>
          <a:srgbClr val="5A1859"/>
        </a:solidFill>
        <a:effectLst/>
      </p:bgPr>
    </p:bg>
    <p:spTree>
      <p:nvGrpSpPr>
        <p:cNvPr id="1" name=""/>
        <p:cNvGrpSpPr/>
        <p:nvPr/>
      </p:nvGrpSpPr>
      <p:grpSpPr>
        <a:xfrm>
          <a:off x="0" y="0"/>
          <a:ext cx="0" cy="0"/>
          <a:chOff x="0" y="0"/>
          <a:chExt cx="0" cy="0"/>
        </a:xfrm>
      </p:grpSpPr>
      <p:sp>
        <p:nvSpPr>
          <p:cNvPr id="94" name="Shape 94"/>
          <p:cNvSpPr/>
          <p:nvPr/>
        </p:nvSpPr>
        <p:spPr>
          <a:xfrm>
            <a:off x="-92621" y="8236147"/>
            <a:ext cx="17653277" cy="716676"/>
          </a:xfrm>
          <a:prstGeom prst="rect">
            <a:avLst/>
          </a:prstGeom>
          <a:solidFill>
            <a:srgbClr val="FE6507"/>
          </a:solidFill>
          <a:ln w="3175">
            <a:miter lim="400000"/>
          </a:ln>
        </p:spPr>
        <p:txBody>
          <a:bodyPr lIns="38100" tIns="38100" rIns="38100" bIns="38100" anchor="ctr"/>
          <a:lstStyle/>
          <a:p>
            <a:pPr>
              <a:defRPr sz="2100">
                <a:solidFill>
                  <a:srgbClr val="FFFFFF"/>
                </a:solidFill>
              </a:defRPr>
            </a:pPr>
            <a:endParaRPr sz="2100">
              <a:solidFill>
                <a:srgbClr val="FFFFFF"/>
              </a:solidFill>
            </a:endParaRPr>
          </a:p>
        </p:txBody>
      </p:sp>
      <p:sp>
        <p:nvSpPr>
          <p:cNvPr id="95" name="Shape 95"/>
          <p:cNvSpPr/>
          <p:nvPr/>
        </p:nvSpPr>
        <p:spPr>
          <a:xfrm>
            <a:off x="-131421" y="8329118"/>
            <a:ext cx="17653277" cy="1657550"/>
          </a:xfrm>
          <a:prstGeom prst="rect">
            <a:avLst/>
          </a:prstGeom>
          <a:solidFill>
            <a:srgbClr val="FFFFFF"/>
          </a:solidFill>
          <a:ln w="3175">
            <a:miter lim="400000"/>
          </a:ln>
        </p:spPr>
        <p:txBody>
          <a:bodyPr lIns="38100" tIns="38100" rIns="38100" bIns="38100" anchor="ctr"/>
          <a:lstStyle/>
          <a:p>
            <a:pPr>
              <a:defRPr sz="2200">
                <a:solidFill>
                  <a:srgbClr val="FFFFFF"/>
                </a:solidFill>
              </a:defRPr>
            </a:pPr>
            <a:endParaRPr sz="2200">
              <a:solidFill>
                <a:srgbClr val="FFFFFF"/>
              </a:solidFill>
            </a:endParaRPr>
          </a:p>
        </p:txBody>
      </p:sp>
      <p:pic>
        <p:nvPicPr>
          <p:cNvPr id="96" name="IFIC-logo-horiz.ai"/>
          <p:cNvPicPr>
            <a:picLocks noChangeAspect="1"/>
          </p:cNvPicPr>
          <p:nvPr/>
        </p:nvPicPr>
        <p:blipFill>
          <a:blip r:embed="rId2">
            <a:extLst/>
          </a:blip>
          <a:stretch>
            <a:fillRect/>
          </a:stretch>
        </p:blipFill>
        <p:spPr>
          <a:xfrm>
            <a:off x="584279" y="8513741"/>
            <a:ext cx="5000145" cy="866216"/>
          </a:xfrm>
          <a:prstGeom prst="rect">
            <a:avLst/>
          </a:prstGeom>
          <a:ln w="3175">
            <a:miter lim="400000"/>
          </a:ln>
        </p:spPr>
      </p:pic>
      <p:sp>
        <p:nvSpPr>
          <p:cNvPr id="97" name="Shape 97"/>
          <p:cNvSpPr/>
          <p:nvPr/>
        </p:nvSpPr>
        <p:spPr>
          <a:xfrm>
            <a:off x="9624960" y="8748519"/>
            <a:ext cx="7009932" cy="615553"/>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r">
              <a:defRPr sz="3900" b="1">
                <a:solidFill>
                  <a:srgbClr val="FE6507"/>
                </a:solidFill>
                <a:latin typeface="Myriad Pro Condensed"/>
                <a:ea typeface="Myriad Pro Condensed"/>
                <a:cs typeface="Myriad Pro Condensed"/>
                <a:sym typeface="Myriad Pro Condensed"/>
              </a:defRPr>
            </a:pPr>
            <a:r>
              <a:rPr sz="3500" b="1" dirty="0">
                <a:solidFill>
                  <a:srgbClr val="FFAE0E"/>
                </a:solidFill>
                <a:latin typeface="Tahoma" panose="020B0604030504040204" pitchFamily="34" charset="0"/>
                <a:ea typeface="Tahoma" panose="020B0604030504040204" pitchFamily="34" charset="0"/>
                <a:cs typeface="Tahoma" panose="020B0604030504040204" pitchFamily="34" charset="0"/>
                <a:sym typeface="Myriad Pro Condensed"/>
              </a:rPr>
              <a:t>2017</a:t>
            </a:r>
            <a:r>
              <a:rPr sz="3500" b="1"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 </a:t>
            </a:r>
            <a:r>
              <a:rPr sz="3500" b="1" cap="all"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Food &amp; Health Survey</a:t>
            </a:r>
          </a:p>
        </p:txBody>
      </p:sp>
      <p:sp>
        <p:nvSpPr>
          <p:cNvPr id="98" name="Shape 9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20097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white">
    <p:spTree>
      <p:nvGrpSpPr>
        <p:cNvPr id="1" name=""/>
        <p:cNvGrpSpPr/>
        <p:nvPr/>
      </p:nvGrpSpPr>
      <p:grpSpPr>
        <a:xfrm>
          <a:off x="0" y="0"/>
          <a:ext cx="0" cy="0"/>
          <a:chOff x="0" y="0"/>
          <a:chExt cx="0" cy="0"/>
        </a:xfrm>
      </p:grpSpPr>
      <p:sp>
        <p:nvSpPr>
          <p:cNvPr id="140" name="Shape 140"/>
          <p:cNvSpPr/>
          <p:nvPr/>
        </p:nvSpPr>
        <p:spPr>
          <a:xfrm>
            <a:off x="-92621" y="8236147"/>
            <a:ext cx="17653277" cy="716676"/>
          </a:xfrm>
          <a:prstGeom prst="rect">
            <a:avLst/>
          </a:prstGeom>
          <a:solidFill>
            <a:srgbClr val="FE6507"/>
          </a:solidFill>
          <a:ln w="3175">
            <a:miter lim="400000"/>
          </a:ln>
        </p:spPr>
        <p:txBody>
          <a:bodyPr lIns="38100" tIns="38100" rIns="38100" bIns="38100" anchor="ctr"/>
          <a:lstStyle/>
          <a:p>
            <a:pPr>
              <a:defRPr sz="2100">
                <a:solidFill>
                  <a:srgbClr val="FFFFFF"/>
                </a:solidFill>
              </a:defRPr>
            </a:pPr>
            <a:endParaRPr sz="2100">
              <a:solidFill>
                <a:srgbClr val="FFFFFF"/>
              </a:solidFill>
            </a:endParaRPr>
          </a:p>
        </p:txBody>
      </p:sp>
      <p:sp>
        <p:nvSpPr>
          <p:cNvPr id="141" name="Shape 141"/>
          <p:cNvSpPr/>
          <p:nvPr/>
        </p:nvSpPr>
        <p:spPr>
          <a:xfrm>
            <a:off x="-131421" y="8329118"/>
            <a:ext cx="17653277" cy="1657550"/>
          </a:xfrm>
          <a:prstGeom prst="rect">
            <a:avLst/>
          </a:prstGeom>
          <a:solidFill>
            <a:srgbClr val="FFFFFF"/>
          </a:solidFill>
          <a:ln w="3175">
            <a:miter lim="400000"/>
          </a:ln>
        </p:spPr>
        <p:txBody>
          <a:bodyPr lIns="38100" tIns="38100" rIns="38100" bIns="38100" anchor="ctr"/>
          <a:lstStyle/>
          <a:p>
            <a:pPr>
              <a:defRPr sz="2200">
                <a:solidFill>
                  <a:srgbClr val="FFFFFF"/>
                </a:solidFill>
              </a:defRPr>
            </a:pPr>
            <a:endParaRPr sz="2200">
              <a:solidFill>
                <a:srgbClr val="FFFFFF"/>
              </a:solidFill>
            </a:endParaRPr>
          </a:p>
        </p:txBody>
      </p:sp>
      <p:pic>
        <p:nvPicPr>
          <p:cNvPr id="142" name="IFIC-logo-horiz.ai"/>
          <p:cNvPicPr>
            <a:picLocks noChangeAspect="1"/>
          </p:cNvPicPr>
          <p:nvPr/>
        </p:nvPicPr>
        <p:blipFill>
          <a:blip r:embed="rId2">
            <a:extLst/>
          </a:blip>
          <a:stretch>
            <a:fillRect/>
          </a:stretch>
        </p:blipFill>
        <p:spPr>
          <a:xfrm>
            <a:off x="584279" y="8513741"/>
            <a:ext cx="5000145" cy="866216"/>
          </a:xfrm>
          <a:prstGeom prst="rect">
            <a:avLst/>
          </a:prstGeom>
          <a:ln w="3175">
            <a:miter lim="400000"/>
          </a:ln>
        </p:spPr>
      </p:pic>
      <p:sp>
        <p:nvSpPr>
          <p:cNvPr id="144" name="Shape 144"/>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7" name="Shape 51"/>
          <p:cNvSpPr/>
          <p:nvPr userDrawn="1"/>
        </p:nvSpPr>
        <p:spPr>
          <a:xfrm>
            <a:off x="9624960" y="8743450"/>
            <a:ext cx="7009932" cy="615553"/>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r">
              <a:defRPr sz="3900" b="1">
                <a:solidFill>
                  <a:srgbClr val="FE6507"/>
                </a:solidFill>
                <a:latin typeface="Myriad Pro Condensed"/>
                <a:ea typeface="Myriad Pro Condensed"/>
                <a:cs typeface="Myriad Pro Condensed"/>
                <a:sym typeface="Myriad Pro Condensed"/>
              </a:defRPr>
            </a:pPr>
            <a:r>
              <a:rPr sz="3500" b="1" baseline="0" dirty="0">
                <a:solidFill>
                  <a:srgbClr val="FFAE0E"/>
                </a:solidFill>
                <a:latin typeface="Tahoma" panose="020B0604030504040204" pitchFamily="34" charset="0"/>
                <a:ea typeface="Tahoma" panose="020B0604030504040204" pitchFamily="34" charset="0"/>
                <a:cs typeface="Tahoma" panose="020B0604030504040204" pitchFamily="34" charset="0"/>
                <a:sym typeface="Myriad Pro Condensed"/>
              </a:rPr>
              <a:t>2017</a:t>
            </a:r>
            <a:r>
              <a:rPr sz="3500" b="1" baseline="0"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 </a:t>
            </a:r>
            <a:r>
              <a:rPr sz="3500" b="1" cap="all" baseline="0"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Food &amp; Health Survey</a:t>
            </a:r>
          </a:p>
        </p:txBody>
      </p:sp>
    </p:spTree>
    <p:extLst>
      <p:ext uri="{BB962C8B-B14F-4D97-AF65-F5344CB8AC3E}">
        <p14:creationId xmlns:p14="http://schemas.microsoft.com/office/powerpoint/2010/main" val="8137653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een">
    <p:bg>
      <p:bgPr>
        <a:solidFill>
          <a:srgbClr val="1E8D08"/>
        </a:solidFill>
        <a:effectLst/>
      </p:bgPr>
    </p:bg>
    <p:spTree>
      <p:nvGrpSpPr>
        <p:cNvPr id="1" name=""/>
        <p:cNvGrpSpPr/>
        <p:nvPr/>
      </p:nvGrpSpPr>
      <p:grpSpPr>
        <a:xfrm>
          <a:off x="0" y="0"/>
          <a:ext cx="0" cy="0"/>
          <a:chOff x="0" y="0"/>
          <a:chExt cx="0" cy="0"/>
        </a:xfrm>
      </p:grpSpPr>
      <p:sp>
        <p:nvSpPr>
          <p:cNvPr id="25" name="Shape 25"/>
          <p:cNvSpPr/>
          <p:nvPr/>
        </p:nvSpPr>
        <p:spPr>
          <a:xfrm>
            <a:off x="-92621" y="8236147"/>
            <a:ext cx="17653277" cy="716676"/>
          </a:xfrm>
          <a:prstGeom prst="rect">
            <a:avLst/>
          </a:prstGeom>
          <a:solidFill>
            <a:srgbClr val="FE6507"/>
          </a:solidFill>
          <a:ln w="3175">
            <a:miter lim="400000"/>
          </a:ln>
        </p:spPr>
        <p:txBody>
          <a:bodyPr lIns="38100" tIns="38100" rIns="38100" bIns="38100" anchor="ctr"/>
          <a:lstStyle/>
          <a:p>
            <a:pPr>
              <a:defRPr sz="2100">
                <a:solidFill>
                  <a:srgbClr val="FFFFFF"/>
                </a:solidFill>
              </a:defRPr>
            </a:pPr>
            <a:endParaRPr sz="2100">
              <a:solidFill>
                <a:srgbClr val="FFFFFF"/>
              </a:solidFill>
            </a:endParaRPr>
          </a:p>
        </p:txBody>
      </p:sp>
      <p:sp>
        <p:nvSpPr>
          <p:cNvPr id="26" name="Shape 26"/>
          <p:cNvSpPr/>
          <p:nvPr/>
        </p:nvSpPr>
        <p:spPr>
          <a:xfrm>
            <a:off x="-131421" y="8329118"/>
            <a:ext cx="17653277" cy="1657550"/>
          </a:xfrm>
          <a:prstGeom prst="rect">
            <a:avLst/>
          </a:prstGeom>
          <a:solidFill>
            <a:srgbClr val="FFFFFF"/>
          </a:solidFill>
          <a:ln w="3175">
            <a:miter lim="400000"/>
          </a:ln>
        </p:spPr>
        <p:txBody>
          <a:bodyPr lIns="38100" tIns="38100" rIns="38100" bIns="38100" anchor="ctr"/>
          <a:lstStyle/>
          <a:p>
            <a:pPr>
              <a:defRPr sz="2200">
                <a:solidFill>
                  <a:srgbClr val="FFFFFF"/>
                </a:solidFill>
              </a:defRPr>
            </a:pPr>
            <a:endParaRPr sz="2200">
              <a:solidFill>
                <a:srgbClr val="FFFFFF"/>
              </a:solidFill>
            </a:endParaRPr>
          </a:p>
        </p:txBody>
      </p:sp>
      <p:pic>
        <p:nvPicPr>
          <p:cNvPr id="27" name="IFIC-logo-horiz.pdf"/>
          <p:cNvPicPr>
            <a:picLocks noChangeAspect="1"/>
          </p:cNvPicPr>
          <p:nvPr/>
        </p:nvPicPr>
        <p:blipFill>
          <a:blip r:embed="rId2">
            <a:extLst/>
          </a:blip>
          <a:stretch>
            <a:fillRect/>
          </a:stretch>
        </p:blipFill>
        <p:spPr>
          <a:xfrm>
            <a:off x="584279" y="8513741"/>
            <a:ext cx="5000145" cy="866216"/>
          </a:xfrm>
          <a:prstGeom prst="rect">
            <a:avLst/>
          </a:prstGeom>
          <a:ln w="3175">
            <a:miter lim="400000"/>
          </a:ln>
        </p:spPr>
      </p:pic>
      <p:sp>
        <p:nvSpPr>
          <p:cNvPr id="7" name="Shape 120"/>
          <p:cNvSpPr/>
          <p:nvPr userDrawn="1"/>
        </p:nvSpPr>
        <p:spPr>
          <a:xfrm>
            <a:off x="9624960" y="8850119"/>
            <a:ext cx="7009932" cy="615553"/>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r">
              <a:defRPr sz="3900" b="1">
                <a:solidFill>
                  <a:srgbClr val="FE6507"/>
                </a:solidFill>
                <a:latin typeface="Myriad Pro Condensed"/>
                <a:ea typeface="Myriad Pro Condensed"/>
                <a:cs typeface="Myriad Pro Condensed"/>
                <a:sym typeface="Myriad Pro Condensed"/>
              </a:defRPr>
            </a:pPr>
            <a:r>
              <a:rPr sz="3500" b="1" dirty="0">
                <a:solidFill>
                  <a:srgbClr val="FFAE0E"/>
                </a:solidFill>
                <a:latin typeface="Tahoma" panose="020B0604030504040204" pitchFamily="34" charset="0"/>
                <a:ea typeface="Tahoma" panose="020B0604030504040204" pitchFamily="34" charset="0"/>
                <a:cs typeface="Tahoma" panose="020B0604030504040204" pitchFamily="34" charset="0"/>
                <a:sym typeface="Myriad Pro Condensed"/>
              </a:rPr>
              <a:t>2017</a:t>
            </a:r>
            <a:r>
              <a:rPr sz="3500" b="1"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 </a:t>
            </a:r>
            <a:r>
              <a:rPr sz="3500" b="1" cap="all"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Food &amp; Health Survey</a:t>
            </a:r>
          </a:p>
        </p:txBody>
      </p:sp>
    </p:spTree>
    <p:extLst>
      <p:ext uri="{BB962C8B-B14F-4D97-AF65-F5344CB8AC3E}">
        <p14:creationId xmlns:p14="http://schemas.microsoft.com/office/powerpoint/2010/main" val="37544068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Gold">
    <p:bg>
      <p:bgPr>
        <a:solidFill>
          <a:srgbClr val="FFAE0E"/>
        </a:solidFill>
        <a:effectLst/>
      </p:bgPr>
    </p:bg>
    <p:spTree>
      <p:nvGrpSpPr>
        <p:cNvPr id="1" name=""/>
        <p:cNvGrpSpPr/>
        <p:nvPr/>
      </p:nvGrpSpPr>
      <p:grpSpPr>
        <a:xfrm>
          <a:off x="0" y="0"/>
          <a:ext cx="0" cy="0"/>
          <a:chOff x="0" y="0"/>
          <a:chExt cx="0" cy="0"/>
        </a:xfrm>
      </p:grpSpPr>
      <p:sp>
        <p:nvSpPr>
          <p:cNvPr id="71" name="Shape 71"/>
          <p:cNvSpPr/>
          <p:nvPr/>
        </p:nvSpPr>
        <p:spPr>
          <a:xfrm>
            <a:off x="-92621" y="8236147"/>
            <a:ext cx="17653277" cy="716676"/>
          </a:xfrm>
          <a:prstGeom prst="rect">
            <a:avLst/>
          </a:prstGeom>
          <a:solidFill>
            <a:srgbClr val="FE6507"/>
          </a:solidFill>
          <a:ln w="3175">
            <a:miter lim="400000"/>
          </a:ln>
        </p:spPr>
        <p:txBody>
          <a:bodyPr lIns="38100" tIns="38100" rIns="38100" bIns="38100" anchor="ctr"/>
          <a:lstStyle/>
          <a:p>
            <a:pPr>
              <a:defRPr sz="2100">
                <a:solidFill>
                  <a:srgbClr val="FFFFFF"/>
                </a:solidFill>
              </a:defRPr>
            </a:pPr>
            <a:endParaRPr sz="2100">
              <a:solidFill>
                <a:srgbClr val="FFFFFF"/>
              </a:solidFill>
            </a:endParaRPr>
          </a:p>
        </p:txBody>
      </p:sp>
      <p:sp>
        <p:nvSpPr>
          <p:cNvPr id="72" name="Shape 72"/>
          <p:cNvSpPr/>
          <p:nvPr/>
        </p:nvSpPr>
        <p:spPr>
          <a:xfrm>
            <a:off x="-131421" y="8329118"/>
            <a:ext cx="17653277" cy="1657550"/>
          </a:xfrm>
          <a:prstGeom prst="rect">
            <a:avLst/>
          </a:prstGeom>
          <a:solidFill>
            <a:srgbClr val="FFFFFF"/>
          </a:solidFill>
          <a:ln w="3175">
            <a:miter lim="400000"/>
          </a:ln>
        </p:spPr>
        <p:txBody>
          <a:bodyPr lIns="38100" tIns="38100" rIns="38100" bIns="38100" anchor="ctr"/>
          <a:lstStyle/>
          <a:p>
            <a:pPr>
              <a:defRPr sz="2200">
                <a:solidFill>
                  <a:srgbClr val="FFFFFF"/>
                </a:solidFill>
              </a:defRPr>
            </a:pPr>
            <a:endParaRPr sz="2200">
              <a:solidFill>
                <a:srgbClr val="FFFFFF"/>
              </a:solidFill>
            </a:endParaRPr>
          </a:p>
        </p:txBody>
      </p:sp>
      <p:pic>
        <p:nvPicPr>
          <p:cNvPr id="73" name="IFIC-logo-horiz.ai"/>
          <p:cNvPicPr>
            <a:picLocks noChangeAspect="1"/>
          </p:cNvPicPr>
          <p:nvPr/>
        </p:nvPicPr>
        <p:blipFill>
          <a:blip r:embed="rId2">
            <a:extLst/>
          </a:blip>
          <a:stretch>
            <a:fillRect/>
          </a:stretch>
        </p:blipFill>
        <p:spPr>
          <a:xfrm>
            <a:off x="584279" y="8513741"/>
            <a:ext cx="5000145" cy="866216"/>
          </a:xfrm>
          <a:prstGeom prst="rect">
            <a:avLst/>
          </a:prstGeom>
          <a:ln w="3175">
            <a:miter lim="400000"/>
          </a:ln>
        </p:spPr>
      </p:pic>
      <p:sp>
        <p:nvSpPr>
          <p:cNvPr id="7" name="Shape 120"/>
          <p:cNvSpPr/>
          <p:nvPr userDrawn="1"/>
        </p:nvSpPr>
        <p:spPr>
          <a:xfrm>
            <a:off x="9624960" y="8850119"/>
            <a:ext cx="7009932" cy="615553"/>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r">
              <a:defRPr sz="3900" b="1">
                <a:solidFill>
                  <a:srgbClr val="FE6507"/>
                </a:solidFill>
                <a:latin typeface="Myriad Pro Condensed"/>
                <a:ea typeface="Myriad Pro Condensed"/>
                <a:cs typeface="Myriad Pro Condensed"/>
                <a:sym typeface="Myriad Pro Condensed"/>
              </a:defRPr>
            </a:pPr>
            <a:r>
              <a:rPr sz="3500" b="1" dirty="0">
                <a:solidFill>
                  <a:srgbClr val="FFAE0E"/>
                </a:solidFill>
                <a:latin typeface="Tahoma" panose="020B0604030504040204" pitchFamily="34" charset="0"/>
                <a:ea typeface="Tahoma" panose="020B0604030504040204" pitchFamily="34" charset="0"/>
                <a:cs typeface="Tahoma" panose="020B0604030504040204" pitchFamily="34" charset="0"/>
                <a:sym typeface="Myriad Pro Condensed"/>
              </a:rPr>
              <a:t>2017</a:t>
            </a:r>
            <a:r>
              <a:rPr sz="3500" b="1"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 </a:t>
            </a:r>
            <a:r>
              <a:rPr sz="3500" b="1" cap="all" dirty="0">
                <a:solidFill>
                  <a:srgbClr val="FE6507"/>
                </a:solidFill>
                <a:latin typeface="Tahoma" panose="020B0604030504040204" pitchFamily="34" charset="0"/>
                <a:ea typeface="Tahoma" panose="020B0604030504040204" pitchFamily="34" charset="0"/>
                <a:cs typeface="Tahoma" panose="020B0604030504040204" pitchFamily="34" charset="0"/>
                <a:sym typeface="Myriad Pro Condensed"/>
              </a:rPr>
              <a:t>Food &amp; Health Survey</a:t>
            </a:r>
          </a:p>
        </p:txBody>
      </p:sp>
    </p:spTree>
    <p:extLst>
      <p:ext uri="{BB962C8B-B14F-4D97-AF65-F5344CB8AC3E}">
        <p14:creationId xmlns:p14="http://schemas.microsoft.com/office/powerpoint/2010/main" val="2577036591"/>
      </p:ext>
    </p:extLst>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8"/>
          <p:cNvGrpSpPr/>
          <p:nvPr/>
        </p:nvGrpSpPr>
        <p:grpSpPr>
          <a:xfrm>
            <a:off x="-28225" y="9096570"/>
            <a:ext cx="17396713" cy="716675"/>
            <a:chOff x="0" y="0"/>
            <a:chExt cx="13047134" cy="716674"/>
          </a:xfrm>
        </p:grpSpPr>
        <p:sp>
          <p:nvSpPr>
            <p:cNvPr id="2" name="Shape 2"/>
            <p:cNvSpPr/>
            <p:nvPr/>
          </p:nvSpPr>
          <p:spPr>
            <a:xfrm>
              <a:off x="0" y="0"/>
              <a:ext cx="2202952" cy="716675"/>
            </a:xfrm>
            <a:prstGeom prst="rect">
              <a:avLst/>
            </a:prstGeom>
            <a:solidFill>
              <a:srgbClr val="0854A8"/>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dirty="0">
                <a:latin typeface="Tahoma" panose="020B0604030504040204" pitchFamily="34" charset="0"/>
              </a:endParaRPr>
            </a:p>
          </p:txBody>
        </p:sp>
        <p:sp>
          <p:nvSpPr>
            <p:cNvPr id="3" name="Shape 3"/>
            <p:cNvSpPr/>
            <p:nvPr/>
          </p:nvSpPr>
          <p:spPr>
            <a:xfrm>
              <a:off x="2168836" y="0"/>
              <a:ext cx="2202953" cy="716675"/>
            </a:xfrm>
            <a:prstGeom prst="rect">
              <a:avLst/>
            </a:prstGeom>
            <a:solidFill>
              <a:srgbClr val="FE6507"/>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dirty="0">
                <a:latin typeface="Tahoma" panose="020B0604030504040204" pitchFamily="34" charset="0"/>
              </a:endParaRPr>
            </a:p>
          </p:txBody>
        </p:sp>
        <p:sp>
          <p:nvSpPr>
            <p:cNvPr id="4" name="Shape 4"/>
            <p:cNvSpPr/>
            <p:nvPr/>
          </p:nvSpPr>
          <p:spPr>
            <a:xfrm>
              <a:off x="4337672" y="0"/>
              <a:ext cx="2202953" cy="716675"/>
            </a:xfrm>
            <a:prstGeom prst="rect">
              <a:avLst/>
            </a:prstGeom>
            <a:solidFill>
              <a:srgbClr val="FFAE0E"/>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dirty="0">
                <a:latin typeface="Tahoma" panose="020B0604030504040204" pitchFamily="34" charset="0"/>
              </a:endParaRPr>
            </a:p>
          </p:txBody>
        </p:sp>
        <p:sp>
          <p:nvSpPr>
            <p:cNvPr id="5" name="Shape 5"/>
            <p:cNvSpPr/>
            <p:nvPr/>
          </p:nvSpPr>
          <p:spPr>
            <a:xfrm>
              <a:off x="6506509" y="0"/>
              <a:ext cx="2202953" cy="716675"/>
            </a:xfrm>
            <a:prstGeom prst="rect">
              <a:avLst/>
            </a:prstGeom>
            <a:solidFill>
              <a:srgbClr val="5A1859"/>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dirty="0">
                <a:latin typeface="Tahoma" panose="020B0604030504040204" pitchFamily="34" charset="0"/>
              </a:endParaRPr>
            </a:p>
          </p:txBody>
        </p:sp>
        <p:sp>
          <p:nvSpPr>
            <p:cNvPr id="6" name="Shape 6"/>
            <p:cNvSpPr/>
            <p:nvPr/>
          </p:nvSpPr>
          <p:spPr>
            <a:xfrm>
              <a:off x="8675345" y="0"/>
              <a:ext cx="2202953" cy="716675"/>
            </a:xfrm>
            <a:prstGeom prst="rect">
              <a:avLst/>
            </a:prstGeom>
            <a:solidFill>
              <a:srgbClr val="1E8D08"/>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dirty="0">
                <a:latin typeface="Tahoma" panose="020B0604030504040204" pitchFamily="34" charset="0"/>
              </a:endParaRPr>
            </a:p>
          </p:txBody>
        </p:sp>
        <p:sp>
          <p:nvSpPr>
            <p:cNvPr id="7" name="Shape 7"/>
            <p:cNvSpPr/>
            <p:nvPr/>
          </p:nvSpPr>
          <p:spPr>
            <a:xfrm>
              <a:off x="10844182" y="0"/>
              <a:ext cx="2202953" cy="716675"/>
            </a:xfrm>
            <a:prstGeom prst="rect">
              <a:avLst/>
            </a:prstGeom>
            <a:solidFill>
              <a:srgbClr val="C61B1D"/>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dirty="0">
                <a:latin typeface="Tahoma" panose="020B0604030504040204" pitchFamily="34" charset="0"/>
              </a:endParaRPr>
            </a:p>
          </p:txBody>
        </p:sp>
      </p:grpSp>
      <p:sp>
        <p:nvSpPr>
          <p:cNvPr id="9" name="Shape 9"/>
          <p:cNvSpPr>
            <a:spLocks noGrp="1"/>
          </p:cNvSpPr>
          <p:nvPr>
            <p:ph type="title"/>
          </p:nvPr>
        </p:nvSpPr>
        <p:spPr>
          <a:xfrm>
            <a:off x="3120061" y="1552577"/>
            <a:ext cx="11100142" cy="161925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normAutofit/>
          </a:bodyPr>
          <a:lstStyle/>
          <a:p>
            <a:r>
              <a:rPr dirty="0"/>
              <a:t>Title Text</a:t>
            </a:r>
          </a:p>
        </p:txBody>
      </p:sp>
      <p:sp>
        <p:nvSpPr>
          <p:cNvPr id="10" name="Shape 10"/>
          <p:cNvSpPr>
            <a:spLocks noGrp="1"/>
          </p:cNvSpPr>
          <p:nvPr>
            <p:ph type="body" idx="1"/>
          </p:nvPr>
        </p:nvSpPr>
        <p:spPr>
          <a:xfrm>
            <a:off x="3120061" y="3171825"/>
            <a:ext cx="11100142" cy="4714876"/>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Shape 11"/>
          <p:cNvSpPr>
            <a:spLocks noGrp="1"/>
          </p:cNvSpPr>
          <p:nvPr>
            <p:ph type="sldNum" sz="quarter" idx="2"/>
          </p:nvPr>
        </p:nvSpPr>
        <p:spPr>
          <a:xfrm>
            <a:off x="8472224" y="8158165"/>
            <a:ext cx="383117" cy="323165"/>
          </a:xfrm>
          <a:prstGeom prst="rect">
            <a:avLst/>
          </a:prstGeom>
          <a:ln w="3175">
            <a:miter lim="400000"/>
          </a:ln>
        </p:spPr>
        <p:txBody>
          <a:bodyPr wrap="none" lIns="38100" tIns="38100" rIns="38100" bIns="38100">
            <a:spAutoFit/>
          </a:bodyPr>
          <a:lstStyle>
            <a:lvl1pPr>
              <a:defRPr sz="1600">
                <a:latin typeface="Tahoma" panose="020B0604030504040204" pitchFamily="34" charset="0"/>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734" r:id="rId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Tahoma" panose="020B0604030504040204" pitchFamily="34" charset="0"/>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p:titleStyle>
    <p:bodyStyle>
      <a:lvl1pPr marL="419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Tahoma" panose="020B0604030504040204" pitchFamily="34" charset="0"/>
          <a:ea typeface="+mn-ea"/>
          <a:cs typeface="+mn-cs"/>
          <a:sym typeface="Helvetica Light"/>
        </a:defRPr>
      </a:lvl1pPr>
      <a:lvl2pPr marL="864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Tahoma" panose="020B0604030504040204" pitchFamily="34" charset="0"/>
          <a:ea typeface="+mn-ea"/>
          <a:cs typeface="+mn-cs"/>
          <a:sym typeface="Helvetica Light"/>
        </a:defRPr>
      </a:lvl2pPr>
      <a:lvl3pPr marL="1308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Tahoma" panose="020B0604030504040204" pitchFamily="34" charset="0"/>
          <a:ea typeface="+mn-ea"/>
          <a:cs typeface="+mn-cs"/>
          <a:sym typeface="Helvetica Light"/>
        </a:defRPr>
      </a:lvl3pPr>
      <a:lvl4pPr marL="1753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Tahoma" panose="020B0604030504040204" pitchFamily="34" charset="0"/>
          <a:ea typeface="+mn-ea"/>
          <a:cs typeface="+mn-cs"/>
          <a:sym typeface="Helvetica Light"/>
        </a:defRPr>
      </a:lvl4pPr>
      <a:lvl5pPr marL="2197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Tahoma" panose="020B0604030504040204" pitchFamily="34" charset="0"/>
          <a:ea typeface="+mn-ea"/>
          <a:cs typeface="+mn-cs"/>
          <a:sym typeface="Helvetica Light"/>
        </a:defRPr>
      </a:lvl5pPr>
      <a:lvl6pPr marL="2642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6pPr>
      <a:lvl7pPr marL="3086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7pPr>
      <a:lvl8pPr marL="3531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8pPr>
      <a:lvl9pPr marL="3975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8"/>
          <p:cNvGrpSpPr/>
          <p:nvPr/>
        </p:nvGrpSpPr>
        <p:grpSpPr>
          <a:xfrm>
            <a:off x="-28225" y="9096570"/>
            <a:ext cx="17396713" cy="716675"/>
            <a:chOff x="0" y="0"/>
            <a:chExt cx="13047134" cy="716674"/>
          </a:xfrm>
        </p:grpSpPr>
        <p:sp>
          <p:nvSpPr>
            <p:cNvPr id="2" name="Shape 2"/>
            <p:cNvSpPr/>
            <p:nvPr/>
          </p:nvSpPr>
          <p:spPr>
            <a:xfrm>
              <a:off x="0" y="0"/>
              <a:ext cx="2202952" cy="716675"/>
            </a:xfrm>
            <a:prstGeom prst="rect">
              <a:avLst/>
            </a:prstGeom>
            <a:solidFill>
              <a:srgbClr val="0854A8"/>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3" name="Shape 3"/>
            <p:cNvSpPr/>
            <p:nvPr/>
          </p:nvSpPr>
          <p:spPr>
            <a:xfrm>
              <a:off x="2168836" y="0"/>
              <a:ext cx="2202953" cy="716675"/>
            </a:xfrm>
            <a:prstGeom prst="rect">
              <a:avLst/>
            </a:prstGeom>
            <a:solidFill>
              <a:srgbClr val="FE6507"/>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4" name="Shape 4"/>
            <p:cNvSpPr/>
            <p:nvPr/>
          </p:nvSpPr>
          <p:spPr>
            <a:xfrm>
              <a:off x="4337672" y="0"/>
              <a:ext cx="2202953" cy="716675"/>
            </a:xfrm>
            <a:prstGeom prst="rect">
              <a:avLst/>
            </a:prstGeom>
            <a:solidFill>
              <a:srgbClr val="FFAE0E"/>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5" name="Shape 5"/>
            <p:cNvSpPr/>
            <p:nvPr/>
          </p:nvSpPr>
          <p:spPr>
            <a:xfrm>
              <a:off x="6506509" y="0"/>
              <a:ext cx="2202953" cy="716675"/>
            </a:xfrm>
            <a:prstGeom prst="rect">
              <a:avLst/>
            </a:prstGeom>
            <a:solidFill>
              <a:srgbClr val="5A1859"/>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6" name="Shape 6"/>
            <p:cNvSpPr/>
            <p:nvPr/>
          </p:nvSpPr>
          <p:spPr>
            <a:xfrm>
              <a:off x="8675345" y="0"/>
              <a:ext cx="2202953" cy="716675"/>
            </a:xfrm>
            <a:prstGeom prst="rect">
              <a:avLst/>
            </a:prstGeom>
            <a:solidFill>
              <a:srgbClr val="1E8D08"/>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7" name="Shape 7"/>
            <p:cNvSpPr/>
            <p:nvPr/>
          </p:nvSpPr>
          <p:spPr>
            <a:xfrm>
              <a:off x="10844182" y="0"/>
              <a:ext cx="2202953" cy="716675"/>
            </a:xfrm>
            <a:prstGeom prst="rect">
              <a:avLst/>
            </a:prstGeom>
            <a:solidFill>
              <a:srgbClr val="C61B1D"/>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grpSp>
      <p:sp>
        <p:nvSpPr>
          <p:cNvPr id="9" name="Shape 9"/>
          <p:cNvSpPr>
            <a:spLocks noGrp="1"/>
          </p:cNvSpPr>
          <p:nvPr>
            <p:ph type="title"/>
          </p:nvPr>
        </p:nvSpPr>
        <p:spPr>
          <a:xfrm>
            <a:off x="3120061" y="1552577"/>
            <a:ext cx="11100142" cy="161925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normAutofit/>
          </a:bodyPr>
          <a:lstStyle/>
          <a:p>
            <a:r>
              <a:t>Title Text</a:t>
            </a:r>
          </a:p>
        </p:txBody>
      </p:sp>
      <p:sp>
        <p:nvSpPr>
          <p:cNvPr id="10" name="Shape 10"/>
          <p:cNvSpPr>
            <a:spLocks noGrp="1"/>
          </p:cNvSpPr>
          <p:nvPr>
            <p:ph type="body" idx="1"/>
          </p:nvPr>
        </p:nvSpPr>
        <p:spPr>
          <a:xfrm>
            <a:off x="3120061" y="3171825"/>
            <a:ext cx="11100142" cy="4714876"/>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hape 11"/>
          <p:cNvSpPr>
            <a:spLocks noGrp="1"/>
          </p:cNvSpPr>
          <p:nvPr>
            <p:ph type="sldNum" sz="quarter" idx="2"/>
          </p:nvPr>
        </p:nvSpPr>
        <p:spPr>
          <a:xfrm>
            <a:off x="8499474" y="8158165"/>
            <a:ext cx="328615" cy="323165"/>
          </a:xfrm>
          <a:prstGeom prst="rect">
            <a:avLst/>
          </a:prstGeom>
          <a:ln w="3175">
            <a:miter lim="400000"/>
          </a:ln>
        </p:spPr>
        <p:txBody>
          <a:bodyPr wrap="none" lIns="38100" tIns="38100" rIns="38100" bIns="38100">
            <a:spAutoFit/>
          </a:bodyPr>
          <a:lstStyle>
            <a:lvl1pPr>
              <a:defRPr sz="1600"/>
            </a:lvl1pPr>
          </a:lstStyle>
          <a:p>
            <a:fld id="{86CB4B4D-7CA3-9044-876B-883B54F8677D}" type="slidenum">
              <a:rPr/>
              <a:pPr/>
              <a:t>‹#›</a:t>
            </a:fld>
            <a:endParaRPr/>
          </a:p>
        </p:txBody>
      </p:sp>
    </p:spTree>
    <p:extLst>
      <p:ext uri="{BB962C8B-B14F-4D97-AF65-F5344CB8AC3E}">
        <p14:creationId xmlns:p14="http://schemas.microsoft.com/office/powerpoint/2010/main" val="2746958663"/>
      </p:ext>
    </p:extLst>
  </p:cSld>
  <p:clrMap bg1="lt1" tx1="dk1" bg2="lt2" tx2="dk2" accent1="accent1" accent2="accent2" accent3="accent3" accent4="accent4" accent5="accent5" accent6="accent6" hlink="hlink" folHlink="folHlink"/>
  <p:sldLayoutIdLst>
    <p:sldLayoutId id="2147483701" r:id="rId1"/>
    <p:sldLayoutId id="2147483708" r:id="rId2"/>
    <p:sldLayoutId id="2147483712" r:id="rId3"/>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p:titleStyle>
    <p:bodyStyle>
      <a:lvl1pPr marL="419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1pPr>
      <a:lvl2pPr marL="864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2pPr>
      <a:lvl3pPr marL="1308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3pPr>
      <a:lvl4pPr marL="1753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4pPr>
      <a:lvl5pPr marL="2197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5pPr>
      <a:lvl6pPr marL="2642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6pPr>
      <a:lvl7pPr marL="3086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7pPr>
      <a:lvl8pPr marL="3531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8pPr>
      <a:lvl9pPr marL="3975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8"/>
          <p:cNvGrpSpPr/>
          <p:nvPr/>
        </p:nvGrpSpPr>
        <p:grpSpPr>
          <a:xfrm>
            <a:off x="-28225" y="9096570"/>
            <a:ext cx="17396713" cy="716675"/>
            <a:chOff x="0" y="0"/>
            <a:chExt cx="13047134" cy="716674"/>
          </a:xfrm>
        </p:grpSpPr>
        <p:sp>
          <p:nvSpPr>
            <p:cNvPr id="2" name="Shape 2"/>
            <p:cNvSpPr/>
            <p:nvPr/>
          </p:nvSpPr>
          <p:spPr>
            <a:xfrm>
              <a:off x="0" y="0"/>
              <a:ext cx="2202952" cy="716675"/>
            </a:xfrm>
            <a:prstGeom prst="rect">
              <a:avLst/>
            </a:prstGeom>
            <a:solidFill>
              <a:srgbClr val="0854A8"/>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3" name="Shape 3"/>
            <p:cNvSpPr/>
            <p:nvPr/>
          </p:nvSpPr>
          <p:spPr>
            <a:xfrm>
              <a:off x="2168836" y="0"/>
              <a:ext cx="2202953" cy="716675"/>
            </a:xfrm>
            <a:prstGeom prst="rect">
              <a:avLst/>
            </a:prstGeom>
            <a:solidFill>
              <a:srgbClr val="FE6507"/>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4" name="Shape 4"/>
            <p:cNvSpPr/>
            <p:nvPr/>
          </p:nvSpPr>
          <p:spPr>
            <a:xfrm>
              <a:off x="4337672" y="0"/>
              <a:ext cx="2202953" cy="716675"/>
            </a:xfrm>
            <a:prstGeom prst="rect">
              <a:avLst/>
            </a:prstGeom>
            <a:solidFill>
              <a:srgbClr val="FFAE0E"/>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5" name="Shape 5"/>
            <p:cNvSpPr/>
            <p:nvPr/>
          </p:nvSpPr>
          <p:spPr>
            <a:xfrm>
              <a:off x="6506509" y="0"/>
              <a:ext cx="2202953" cy="716675"/>
            </a:xfrm>
            <a:prstGeom prst="rect">
              <a:avLst/>
            </a:prstGeom>
            <a:solidFill>
              <a:srgbClr val="5A1859"/>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6" name="Shape 6"/>
            <p:cNvSpPr/>
            <p:nvPr/>
          </p:nvSpPr>
          <p:spPr>
            <a:xfrm>
              <a:off x="8675345" y="0"/>
              <a:ext cx="2202953" cy="716675"/>
            </a:xfrm>
            <a:prstGeom prst="rect">
              <a:avLst/>
            </a:prstGeom>
            <a:solidFill>
              <a:srgbClr val="1E8D08"/>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sp>
          <p:nvSpPr>
            <p:cNvPr id="7" name="Shape 7"/>
            <p:cNvSpPr/>
            <p:nvPr/>
          </p:nvSpPr>
          <p:spPr>
            <a:xfrm>
              <a:off x="10844182" y="0"/>
              <a:ext cx="2202953" cy="716675"/>
            </a:xfrm>
            <a:prstGeom prst="rect">
              <a:avLst/>
            </a:prstGeom>
            <a:solidFill>
              <a:srgbClr val="C61B1D"/>
            </a:solidFill>
            <a:ln w="3175" cap="flat">
              <a:noFill/>
              <a:miter lim="400000"/>
            </a:ln>
            <a:effectLst/>
          </p:spPr>
          <p:txBody>
            <a:bodyPr wrap="square" lIns="38100" tIns="38100" rIns="38100" bIns="38100" numCol="1" anchor="ctr">
              <a:noAutofit/>
            </a:bodyPr>
            <a:lstStyle/>
            <a:p>
              <a:pPr>
                <a:defRPr sz="2100">
                  <a:solidFill>
                    <a:srgbClr val="FFFFFF"/>
                  </a:solidFill>
                </a:defRPr>
              </a:pPr>
              <a:endParaRPr sz="2100">
                <a:solidFill>
                  <a:srgbClr val="FFFFFF"/>
                </a:solidFill>
              </a:endParaRPr>
            </a:p>
          </p:txBody>
        </p:sp>
      </p:grpSp>
      <p:sp>
        <p:nvSpPr>
          <p:cNvPr id="9" name="Shape 9"/>
          <p:cNvSpPr>
            <a:spLocks noGrp="1"/>
          </p:cNvSpPr>
          <p:nvPr>
            <p:ph type="title"/>
          </p:nvPr>
        </p:nvSpPr>
        <p:spPr>
          <a:xfrm>
            <a:off x="3120061" y="1552577"/>
            <a:ext cx="11100142" cy="161925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normAutofit/>
          </a:bodyPr>
          <a:lstStyle/>
          <a:p>
            <a:r>
              <a:t>Title Text</a:t>
            </a:r>
          </a:p>
        </p:txBody>
      </p:sp>
      <p:sp>
        <p:nvSpPr>
          <p:cNvPr id="10" name="Shape 10"/>
          <p:cNvSpPr>
            <a:spLocks noGrp="1"/>
          </p:cNvSpPr>
          <p:nvPr>
            <p:ph type="body" idx="1"/>
          </p:nvPr>
        </p:nvSpPr>
        <p:spPr>
          <a:xfrm>
            <a:off x="3120061" y="3171825"/>
            <a:ext cx="11100142" cy="4714876"/>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8214917"/>
      </p:ext>
    </p:extLst>
  </p:cSld>
  <p:clrMap bg1="lt1" tx1="dk1" bg2="lt2" tx2="dk2" accent1="accent1" accent2="accent2" accent3="accent3" accent4="accent4" accent5="accent5" accent6="accent6" hlink="hlink" folHlink="folHlink"/>
  <p:sldLayoutIdLst>
    <p:sldLayoutId id="2147483729" r:id="rId1"/>
    <p:sldLayoutId id="2147483733" r:id="rId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p:titleStyle>
    <p:bodyStyle>
      <a:lvl1pPr marL="419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1pPr>
      <a:lvl2pPr marL="864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2pPr>
      <a:lvl3pPr marL="1308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3pPr>
      <a:lvl4pPr marL="1753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4pPr>
      <a:lvl5pPr marL="2197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5pPr>
      <a:lvl6pPr marL="2642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6pPr>
      <a:lvl7pPr marL="3086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7pPr>
      <a:lvl8pPr marL="35313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8pPr>
      <a:lvl9pPr marL="3975805" marR="0" indent="-419805"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9.jpeg"/><Relationship Id="rId3"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4" Type="http://schemas.microsoft.com/office/2007/relationships/hdphoto" Target="../media/hdphoto1.wdp"/><Relationship Id="rId5" Type="http://schemas.openxmlformats.org/officeDocument/2006/relationships/image" Target="../media/image81.png"/><Relationship Id="rId6"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jpg"/><Relationship Id="rId3"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3.jpeg"/><Relationship Id="rId3"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80.png"/><Relationship Id="rId5" Type="http://schemas.microsoft.com/office/2007/relationships/hdphoto" Target="../media/hdphoto1.wdp"/><Relationship Id="rId6" Type="http://schemas.openxmlformats.org/officeDocument/2006/relationships/image" Target="../media/image81.png"/><Relationship Id="rId7"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 Id="rId3"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4" Type="http://schemas.microsoft.com/office/2007/relationships/hdphoto" Target="../media/hdphoto1.wdp"/><Relationship Id="rId5" Type="http://schemas.openxmlformats.org/officeDocument/2006/relationships/image" Target="../media/image81.png"/><Relationship Id="rId6"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3.jpeg"/><Relationship Id="rId3"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 Id="rId3" Type="http://schemas.openxmlformats.org/officeDocument/2006/relationships/image" Target="../media/image7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foodinsight.org/" TargetMode="Externa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20" Type="http://schemas.openxmlformats.org/officeDocument/2006/relationships/image" Target="../media/image29.emf"/><Relationship Id="rId21" Type="http://schemas.openxmlformats.org/officeDocument/2006/relationships/image" Target="../media/image30.jpeg"/><Relationship Id="rId22" Type="http://schemas.openxmlformats.org/officeDocument/2006/relationships/image" Target="../media/image31.jpeg"/><Relationship Id="rId23" Type="http://schemas.openxmlformats.org/officeDocument/2006/relationships/image" Target="../media/image32.jpeg"/><Relationship Id="rId24" Type="http://schemas.openxmlformats.org/officeDocument/2006/relationships/image" Target="../media/image33.jpe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jpeg"/><Relationship Id="rId2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30" Type="http://schemas.openxmlformats.org/officeDocument/2006/relationships/image" Target="../media/image39.jpeg"/><Relationship Id="rId31" Type="http://schemas.openxmlformats.org/officeDocument/2006/relationships/image" Target="../media/image40.png"/><Relationship Id="rId32" Type="http://schemas.openxmlformats.org/officeDocument/2006/relationships/image" Target="../media/image41.jpeg"/><Relationship Id="rId9" Type="http://schemas.openxmlformats.org/officeDocument/2006/relationships/image" Target="../media/image18.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gif"/><Relationship Id="rId36" Type="http://schemas.openxmlformats.org/officeDocument/2006/relationships/image" Target="../media/image45.jpeg"/><Relationship Id="rId10" Type="http://schemas.openxmlformats.org/officeDocument/2006/relationships/image" Target="../media/image19.png"/><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png"/><Relationship Id="rId14" Type="http://schemas.openxmlformats.org/officeDocument/2006/relationships/image" Target="../media/image23.jpeg"/><Relationship Id="rId15" Type="http://schemas.openxmlformats.org/officeDocument/2006/relationships/image" Target="../media/image24.jpe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jpeg"/><Relationship Id="rId19" Type="http://schemas.openxmlformats.org/officeDocument/2006/relationships/image" Target="../media/image28.png"/><Relationship Id="rId37" Type="http://schemas.openxmlformats.org/officeDocument/2006/relationships/image" Target="../media/image46.png"/><Relationship Id="rId38"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9.xml.rels><?xml version="1.0" encoding="UTF-8" standalone="yes"?>
<Relationships xmlns="http://schemas.openxmlformats.org/package/2006/relationships"><Relationship Id="rId9" Type="http://schemas.openxmlformats.org/officeDocument/2006/relationships/image" Target="../media/image66.png"/><Relationship Id="rId20" Type="http://schemas.openxmlformats.org/officeDocument/2006/relationships/image" Target="../media/image77.jpeg"/><Relationship Id="rId10" Type="http://schemas.openxmlformats.org/officeDocument/2006/relationships/image" Target="../media/image67.png"/><Relationship Id="rId11" Type="http://schemas.openxmlformats.org/officeDocument/2006/relationships/image" Target="../media/image68.png"/><Relationship Id="rId12" Type="http://schemas.openxmlformats.org/officeDocument/2006/relationships/image" Target="../media/image69.png"/><Relationship Id="rId13" Type="http://schemas.openxmlformats.org/officeDocument/2006/relationships/image" Target="../media/image70.png"/><Relationship Id="rId14" Type="http://schemas.openxmlformats.org/officeDocument/2006/relationships/image" Target="../media/image71.png"/><Relationship Id="rId15" Type="http://schemas.openxmlformats.org/officeDocument/2006/relationships/image" Target="../media/image72.png"/><Relationship Id="rId16" Type="http://schemas.openxmlformats.org/officeDocument/2006/relationships/image" Target="../media/image73.png"/><Relationship Id="rId17" Type="http://schemas.openxmlformats.org/officeDocument/2006/relationships/image" Target="../media/image74.jpeg"/><Relationship Id="rId18" Type="http://schemas.openxmlformats.org/officeDocument/2006/relationships/image" Target="../media/image75.png"/><Relationship Id="rId19"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 y="-765111"/>
            <a:ext cx="17339678" cy="6382140"/>
          </a:xfrm>
          <a:prstGeom prst="rect">
            <a:avLst/>
          </a:prstGeom>
        </p:spPr>
      </p:pic>
      <p:pic>
        <p:nvPicPr>
          <p:cNvPr id="17" name="IFIC-logo-horiz.ai"/>
          <p:cNvPicPr>
            <a:picLocks noChangeAspect="1"/>
          </p:cNvPicPr>
          <p:nvPr/>
        </p:nvPicPr>
        <p:blipFill>
          <a:blip r:embed="rId3">
            <a:extLst/>
          </a:blip>
          <a:stretch>
            <a:fillRect/>
          </a:stretch>
        </p:blipFill>
        <p:spPr>
          <a:xfrm>
            <a:off x="6662058" y="7868581"/>
            <a:ext cx="3772228" cy="871351"/>
          </a:xfrm>
          <a:prstGeom prst="rect">
            <a:avLst/>
          </a:prstGeom>
          <a:ln w="3175">
            <a:miter lim="400000"/>
          </a:ln>
        </p:spPr>
      </p:pic>
      <p:sp>
        <p:nvSpPr>
          <p:cNvPr id="2" name="TextBox 1"/>
          <p:cNvSpPr txBox="1"/>
          <p:nvPr/>
        </p:nvSpPr>
        <p:spPr>
          <a:xfrm>
            <a:off x="839755" y="4085840"/>
            <a:ext cx="15040947" cy="30623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endParaRPr lang="en-US" dirty="0"/>
          </a:p>
          <a:p>
            <a:r>
              <a:rPr lang="en-US" sz="4800" b="1" dirty="0">
                <a:solidFill>
                  <a:schemeClr val="accent1"/>
                </a:solidFill>
              </a:rPr>
              <a:t>"Consumer Insights: </a:t>
            </a:r>
          </a:p>
          <a:p>
            <a:r>
              <a:rPr lang="en-US" sz="4800" b="1" dirty="0">
                <a:solidFill>
                  <a:schemeClr val="accent1"/>
                </a:solidFill>
              </a:rPr>
              <a:t>Food Production, </a:t>
            </a:r>
            <a:r>
              <a:rPr lang="en-US" sz="4800" b="1" dirty="0" smtClean="0">
                <a:solidFill>
                  <a:schemeClr val="accent1"/>
                </a:solidFill>
              </a:rPr>
              <a:t>Safety and </a:t>
            </a:r>
            <a:r>
              <a:rPr lang="en-US" sz="4800" b="1" dirty="0">
                <a:solidFill>
                  <a:schemeClr val="accent1"/>
                </a:solidFill>
              </a:rPr>
              <a:t>Sustainability“</a:t>
            </a:r>
          </a:p>
          <a:p>
            <a:r>
              <a:rPr lang="en-US" sz="3200" b="1" dirty="0"/>
              <a:t>Tamika D. Sims, PhD</a:t>
            </a:r>
          </a:p>
          <a:p>
            <a:r>
              <a:rPr lang="en-US" sz="3200" b="1" dirty="0"/>
              <a:t>October 11, 2017</a:t>
            </a:r>
          </a:p>
        </p:txBody>
      </p:sp>
    </p:spTree>
    <p:extLst>
      <p:ext uri="{BB962C8B-B14F-4D97-AF65-F5344CB8AC3E}">
        <p14:creationId xmlns:p14="http://schemas.microsoft.com/office/powerpoint/2010/main" val="379625941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787912" y="1966057"/>
            <a:ext cx="15876562" cy="5412764"/>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p>
            <a:pPr algn="l" defTabSz="457200">
              <a:lnSpc>
                <a:spcPct val="110000"/>
              </a:lnSpc>
              <a:spcBef>
                <a:spcPts val="1700"/>
              </a:spcBef>
              <a:buClr>
                <a:srgbClr val="FE6507"/>
              </a:buClr>
              <a:buSzPct val="115000"/>
              <a:defRPr sz="2000">
                <a:latin typeface="Myriad Pro"/>
                <a:ea typeface="Myriad Pro"/>
                <a:cs typeface="Myriad Pro"/>
                <a:sym typeface="Myriad Pro"/>
              </a:defRPr>
            </a:pP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The International Food Information Council (IFIC) Foundation’s </a:t>
            </a:r>
            <a:r>
              <a:rPr lang="en-US" sz="2400" i="1" dirty="0">
                <a:latin typeface="Arial Narrow" panose="020B0606020202030204" pitchFamily="34" charset="0"/>
                <a:ea typeface="Tahoma" panose="020B0604030504040204" pitchFamily="34" charset="0"/>
                <a:cs typeface="Tahoma" panose="020B0604030504040204" pitchFamily="34" charset="0"/>
                <a:sym typeface="Myriad Pro"/>
              </a:rPr>
              <a:t>2017</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 </a:t>
            </a:r>
            <a:r>
              <a:rPr lang="en-US" sz="2400" i="1" dirty="0">
                <a:latin typeface="Arial Narrow" panose="020B0606020202030204" pitchFamily="34" charset="0"/>
                <a:ea typeface="Tahoma" panose="020B0604030504040204" pitchFamily="34" charset="0"/>
                <a:cs typeface="Tahoma" panose="020B0604030504040204" pitchFamily="34" charset="0"/>
                <a:sym typeface="Myriad Pro"/>
              </a:rPr>
              <a:t>Food &amp; Health Survey</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 “A Healthy Perspective: Understanding American Food Values,” marks the 12</a:t>
            </a:r>
            <a:r>
              <a:rPr lang="en-US" sz="2400" baseline="30000" dirty="0">
                <a:latin typeface="Arial Narrow" panose="020B0606020202030204" pitchFamily="34" charset="0"/>
                <a:ea typeface="Tahoma" panose="020B0604030504040204" pitchFamily="34" charset="0"/>
                <a:cs typeface="Tahoma" panose="020B0604030504040204" pitchFamily="34" charset="0"/>
                <a:sym typeface="Myriad Pro"/>
              </a:rPr>
              <a:t>th</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 edition of an ongoing investigation into the beliefs and behaviors of Americans. </a:t>
            </a:r>
          </a:p>
          <a:p>
            <a:pPr algn="l" defTabSz="457200">
              <a:lnSpc>
                <a:spcPct val="110000"/>
              </a:lnSpc>
              <a:spcBef>
                <a:spcPts val="1700"/>
              </a:spcBef>
              <a:buClr>
                <a:srgbClr val="FE6507"/>
              </a:buClr>
              <a:buSzPct val="115000"/>
              <a:defRPr sz="2000">
                <a:latin typeface="Myriad Pro"/>
                <a:ea typeface="Myriad Pro"/>
                <a:cs typeface="Myriad Pro"/>
                <a:sym typeface="Myriad Pro"/>
              </a:defRPr>
            </a:pP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This year, the survey investigates important issues regarding consumer confusion, the food information landscape, health and diet, food components, food production, sustainability, and food safety</a:t>
            </a:r>
            <a:r>
              <a:rPr lang="en-US" sz="2000" dirty="0">
                <a:latin typeface="Arial Narrow" panose="020B0606020202030204" pitchFamily="34" charset="0"/>
                <a:ea typeface="Tahoma" panose="020B0604030504040204" pitchFamily="34" charset="0"/>
                <a:cs typeface="Tahoma" panose="020B0604030504040204" pitchFamily="34" charset="0"/>
                <a:sym typeface="Myriad Pro"/>
              </a:rPr>
              <a:t>.</a:t>
            </a:r>
          </a:p>
          <a:p>
            <a:pPr algn="l" defTabSz="457200">
              <a:lnSpc>
                <a:spcPct val="110000"/>
              </a:lnSpc>
              <a:spcBef>
                <a:spcPts val="1700"/>
              </a:spcBef>
              <a:buClr>
                <a:srgbClr val="FE6507"/>
              </a:buClr>
              <a:buSzPct val="115000"/>
              <a:defRPr sz="2000">
                <a:latin typeface="Myriad Pro"/>
                <a:ea typeface="Myriad Pro"/>
                <a:cs typeface="Myriad Pro"/>
                <a:sym typeface="Myriad Pro"/>
              </a:defRPr>
            </a:pPr>
            <a:r>
              <a:rPr lang="en-US" sz="4800" b="1" dirty="0">
                <a:latin typeface="Tahoma" panose="020B0604030504040204" pitchFamily="34" charset="0"/>
                <a:ea typeface="Tahoma" panose="020B0604030504040204" pitchFamily="34" charset="0"/>
                <a:cs typeface="Tahoma" panose="020B0604030504040204" pitchFamily="34" charset="0"/>
                <a:sym typeface="Myriad Pro"/>
              </a:rPr>
              <a:t>Methodology</a:t>
            </a:r>
          </a:p>
          <a:p>
            <a:pPr marL="287338" indent="-287338" algn="l" defTabSz="457200">
              <a:spcBef>
                <a:spcPts val="1200"/>
              </a:spcBef>
              <a:buClr>
                <a:srgbClr val="FE6507"/>
              </a:buClr>
              <a:buSzPct val="115000"/>
              <a:buFontTx/>
              <a:buChar char="•"/>
              <a:defRPr sz="2000">
                <a:latin typeface="Myriad Pro"/>
                <a:ea typeface="Myriad Pro"/>
                <a:cs typeface="Myriad Pro"/>
                <a:sym typeface="Myriad Pro"/>
              </a:defRPr>
            </a:pP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Online </a:t>
            </a:r>
            <a:r>
              <a:rPr sz="2400" dirty="0">
                <a:latin typeface="Arial Narrow" panose="020B0606020202030204" pitchFamily="34" charset="0"/>
                <a:ea typeface="Tahoma" panose="020B0604030504040204" pitchFamily="34" charset="0"/>
                <a:cs typeface="Tahoma" panose="020B0604030504040204" pitchFamily="34" charset="0"/>
                <a:sym typeface="Myriad Pro"/>
              </a:rPr>
              <a:t>survey of 1,00</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2</a:t>
            </a:r>
            <a:r>
              <a:rPr sz="2400" dirty="0">
                <a:latin typeface="Arial Narrow" panose="020B0606020202030204" pitchFamily="34" charset="0"/>
                <a:ea typeface="Tahoma" panose="020B0604030504040204" pitchFamily="34" charset="0"/>
                <a:cs typeface="Tahoma" panose="020B0604030504040204" pitchFamily="34" charset="0"/>
                <a:sym typeface="Myriad Pro"/>
              </a:rPr>
              <a:t> Americans ages 18 to 80.</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 March 10 to March 29, 2017. Approx 22 minutes to complete.</a:t>
            </a:r>
          </a:p>
          <a:p>
            <a:pPr marL="287338" indent="-287338" algn="l" defTabSz="457200">
              <a:spcBef>
                <a:spcPts val="1200"/>
              </a:spcBef>
              <a:buClr>
                <a:srgbClr val="FE6507"/>
              </a:buClr>
              <a:buSzPct val="115000"/>
              <a:buFontTx/>
              <a:buChar char="•"/>
              <a:defRPr sz="2000">
                <a:latin typeface="Myriad Pro"/>
                <a:ea typeface="Myriad Pro"/>
                <a:cs typeface="Myriad Pro"/>
                <a:sym typeface="Myriad Pro"/>
              </a:defRPr>
            </a:pP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Significant trend changes from the 2016 results are noted with up and down arrows.</a:t>
            </a:r>
            <a:endParaRPr sz="2400" dirty="0">
              <a:latin typeface="Arial Narrow" panose="020B0606020202030204" pitchFamily="34" charset="0"/>
              <a:ea typeface="Tahoma" panose="020B0604030504040204" pitchFamily="34" charset="0"/>
              <a:cs typeface="Tahoma" panose="020B0604030504040204" pitchFamily="34" charset="0"/>
              <a:sym typeface="Myriad Pro"/>
            </a:endParaRPr>
          </a:p>
          <a:p>
            <a:pPr marL="287338" indent="-287338" algn="l" defTabSz="457200">
              <a:spcBef>
                <a:spcPts val="1200"/>
              </a:spcBef>
              <a:buClr>
                <a:srgbClr val="FE6507"/>
              </a:buClr>
              <a:buSzPct val="115000"/>
              <a:buFontTx/>
              <a:buChar char="•"/>
              <a:defRPr sz="2000">
                <a:latin typeface="Myriad Pro"/>
                <a:ea typeface="Myriad Pro"/>
                <a:cs typeface="Myriad Pro"/>
                <a:sym typeface="Myriad Pro"/>
              </a:defRPr>
            </a:pPr>
            <a:r>
              <a:rPr sz="2400" dirty="0">
                <a:latin typeface="Arial Narrow" panose="020B0606020202030204" pitchFamily="34" charset="0"/>
                <a:ea typeface="Tahoma" panose="020B0604030504040204" pitchFamily="34" charset="0"/>
                <a:cs typeface="Tahoma" panose="020B0604030504040204" pitchFamily="34" charset="0"/>
                <a:sym typeface="Myriad Pro"/>
              </a:rPr>
              <a:t>The results were weighted to ensure that they are reflective of the American population ages 18 to 80, as seen in the 201</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6</a:t>
            </a:r>
            <a:r>
              <a:rPr sz="2400" dirty="0">
                <a:latin typeface="Arial Narrow" panose="020B0606020202030204" pitchFamily="34" charset="0"/>
                <a:ea typeface="Tahoma" panose="020B0604030504040204" pitchFamily="34" charset="0"/>
                <a:cs typeface="Tahoma" panose="020B0604030504040204" pitchFamily="34" charset="0"/>
                <a:sym typeface="Myriad Pro"/>
              </a:rPr>
              <a:t> Current Population Survey.</a:t>
            </a:r>
            <a:r>
              <a:rPr lang="en-US" sz="2400" dirty="0">
                <a:latin typeface="Arial Narrow" panose="020B0606020202030204" pitchFamily="34" charset="0"/>
                <a:ea typeface="Tahoma" panose="020B0604030504040204" pitchFamily="34" charset="0"/>
                <a:cs typeface="Tahoma" panose="020B0604030504040204" pitchFamily="34" charset="0"/>
                <a:sym typeface="Myriad Pro"/>
              </a:rPr>
              <a:t> </a:t>
            </a:r>
            <a:r>
              <a:rPr sz="2400" dirty="0">
                <a:latin typeface="Arial Narrow" panose="020B0606020202030204" pitchFamily="34" charset="0"/>
                <a:ea typeface="Tahoma" panose="020B0604030504040204" pitchFamily="34" charset="0"/>
                <a:cs typeface="Tahoma" panose="020B0604030504040204" pitchFamily="34" charset="0"/>
                <a:sym typeface="Myriad Pro"/>
              </a:rPr>
              <a:t>Specifically, they were weighted by age, education, gender, race/ethnicity, and region. </a:t>
            </a:r>
          </a:p>
          <a:p>
            <a:pPr marL="287338" indent="-287338" algn="l" defTabSz="457200">
              <a:spcBef>
                <a:spcPts val="1200"/>
              </a:spcBef>
              <a:buClr>
                <a:srgbClr val="FE6507"/>
              </a:buClr>
              <a:buSzPct val="115000"/>
              <a:buFontTx/>
              <a:buChar char="•"/>
              <a:defRPr sz="2000">
                <a:latin typeface="Myriad Pro"/>
                <a:ea typeface="Myriad Pro"/>
                <a:cs typeface="Myriad Pro"/>
                <a:sym typeface="Myriad Pro"/>
              </a:defRPr>
            </a:pPr>
            <a:r>
              <a:rPr sz="2400" dirty="0">
                <a:latin typeface="Arial Narrow" panose="020B0606020202030204" pitchFamily="34" charset="0"/>
                <a:ea typeface="Tahoma" panose="020B0604030504040204" pitchFamily="34" charset="0"/>
                <a:cs typeface="Tahoma" panose="020B0604030504040204" pitchFamily="34" charset="0"/>
                <a:sym typeface="Myriad Pro"/>
              </a:rPr>
              <a:t>The survey was conducted by Greenwald &amp; Associates, using ResearchNow’s consumer panel. </a:t>
            </a:r>
          </a:p>
        </p:txBody>
      </p:sp>
      <p:sp>
        <p:nvSpPr>
          <p:cNvPr id="173" name="Shape 173"/>
          <p:cNvSpPr/>
          <p:nvPr/>
        </p:nvSpPr>
        <p:spPr>
          <a:xfrm>
            <a:off x="787911" y="701573"/>
            <a:ext cx="3775072" cy="815608"/>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800" dirty="0">
                <a:latin typeface="Tahoma" panose="020B0604030504040204" pitchFamily="34" charset="0"/>
                <a:ea typeface="Tahoma" panose="020B0604030504040204" pitchFamily="34" charset="0"/>
                <a:cs typeface="Tahoma" panose="020B0604030504040204" pitchFamily="34" charset="0"/>
              </a:rPr>
              <a:t>Background</a:t>
            </a:r>
            <a:endParaRPr sz="48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429208" y="8509518"/>
            <a:ext cx="5507782" cy="1125894"/>
            <a:chOff x="429208" y="8509518"/>
            <a:chExt cx="5507782" cy="1125894"/>
          </a:xfrm>
        </p:grpSpPr>
        <p:sp>
          <p:nvSpPr>
            <p:cNvPr id="5" name="Rectangle 4"/>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65333438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997" y="-681369"/>
            <a:ext cx="5950844" cy="8923918"/>
          </a:xfrm>
          <a:prstGeom prst="rect">
            <a:avLst/>
          </a:prstGeom>
        </p:spPr>
      </p:pic>
      <p:sp>
        <p:nvSpPr>
          <p:cNvPr id="8" name="Shape 243"/>
          <p:cNvSpPr/>
          <p:nvPr/>
        </p:nvSpPr>
        <p:spPr>
          <a:xfrm>
            <a:off x="7776408" y="1233136"/>
            <a:ext cx="5628144" cy="1800493"/>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457200">
              <a:lnSpc>
                <a:spcPct val="70000"/>
              </a:lnSpc>
              <a:defRPr sz="5400" b="1" cap="all">
                <a:solidFill>
                  <a:srgbClr val="FFFFFF"/>
                </a:solidFill>
                <a:latin typeface="Myriad Pro Condensed"/>
                <a:ea typeface="Myriad Pro Condensed"/>
                <a:cs typeface="Myriad Pro Condensed"/>
                <a:sym typeface="Myriad Pro Condensed"/>
              </a:defRPr>
            </a:lvl1pPr>
          </a:lstStyle>
          <a:p>
            <a:pPr>
              <a:lnSpc>
                <a:spcPct val="80000"/>
              </a:lnSpc>
            </a:pPr>
            <a:r>
              <a:rPr lang="en-US" sz="7000" dirty="0">
                <a:latin typeface="Tahoma" panose="020B0604030504040204" pitchFamily="34" charset="0"/>
                <a:ea typeface="Tahoma" panose="020B0604030504040204" pitchFamily="34" charset="0"/>
                <a:cs typeface="Tahoma" panose="020B0604030504040204" pitchFamily="34" charset="0"/>
              </a:rPr>
              <a:t>Food </a:t>
            </a:r>
          </a:p>
          <a:p>
            <a:pPr>
              <a:lnSpc>
                <a:spcPct val="80000"/>
              </a:lnSpc>
            </a:pPr>
            <a:r>
              <a:rPr lang="en-US" sz="7000" dirty="0">
                <a:latin typeface="Tahoma" panose="020B0604030504040204" pitchFamily="34" charset="0"/>
                <a:ea typeface="Tahoma" panose="020B0604030504040204" pitchFamily="34" charset="0"/>
                <a:cs typeface="Tahoma" panose="020B0604030504040204" pitchFamily="34" charset="0"/>
              </a:rPr>
              <a:t>Confusion</a:t>
            </a:r>
          </a:p>
        </p:txBody>
      </p:sp>
      <p:sp>
        <p:nvSpPr>
          <p:cNvPr id="9" name="Shape 242"/>
          <p:cNvSpPr/>
          <p:nvPr/>
        </p:nvSpPr>
        <p:spPr>
          <a:xfrm>
            <a:off x="7776408" y="3357412"/>
            <a:ext cx="7081264" cy="4213461"/>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r>
              <a:rPr lang="en-US" sz="3200" dirty="0">
                <a:solidFill>
                  <a:srgbClr val="F1F137"/>
                </a:solidFill>
                <a:latin typeface="Arial Narrow" panose="020B0606020202030204" pitchFamily="34" charset="0"/>
              </a:rPr>
              <a:t>Americans turn to friends and family to help us guide our food choices but see others, like dietitians and healthcare professionals, as the most trusted sources.  The disconnect between trust and reliance of sources may lead to the glut of conflicting nutrition information. </a:t>
            </a:r>
            <a:r>
              <a:rPr sz="3200" dirty="0">
                <a:latin typeface="Arial Narrow" panose="020B0606020202030204" pitchFamily="34" charset="0"/>
              </a:rPr>
              <a:t/>
            </a:r>
            <a:br>
              <a:rPr sz="3200" dirty="0">
                <a:latin typeface="Arial Narrow" panose="020B0606020202030204" pitchFamily="34" charset="0"/>
              </a:rPr>
            </a:br>
            <a:r>
              <a:rPr sz="3200" dirty="0">
                <a:latin typeface="Arial Narrow" panose="020B0606020202030204" pitchFamily="34" charset="0"/>
              </a:rPr>
              <a:t> </a:t>
            </a:r>
          </a:p>
        </p:txBody>
      </p:sp>
      <p:grpSp>
        <p:nvGrpSpPr>
          <p:cNvPr id="5" name="Group 4"/>
          <p:cNvGrpSpPr/>
          <p:nvPr/>
        </p:nvGrpSpPr>
        <p:grpSpPr>
          <a:xfrm>
            <a:off x="429208" y="8509518"/>
            <a:ext cx="5507782" cy="1125894"/>
            <a:chOff x="429208" y="8509518"/>
            <a:chExt cx="5507782" cy="1125894"/>
          </a:xfrm>
        </p:grpSpPr>
        <p:sp>
          <p:nvSpPr>
            <p:cNvPr id="7" name="Rectangle 6"/>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0" name="Picture 9"/>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41117633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12843" y="7988608"/>
            <a:ext cx="6070573" cy="2308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How much would you trust information from the following on which foods to eat and avoid? (n=1,002)</a:t>
            </a:r>
          </a:p>
        </p:txBody>
      </p:sp>
      <p:sp>
        <p:nvSpPr>
          <p:cNvPr id="12" name="TextBox 11"/>
          <p:cNvSpPr txBox="1"/>
          <p:nvPr/>
        </p:nvSpPr>
        <p:spPr>
          <a:xfrm>
            <a:off x="5039421" y="2406819"/>
            <a:ext cx="7261420"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Trusted Sources About Which Foods to Eat/Avoid</a:t>
            </a:r>
          </a:p>
        </p:txBody>
      </p:sp>
      <p:graphicFrame>
        <p:nvGraphicFramePr>
          <p:cNvPr id="8" name="Chart 216"/>
          <p:cNvGraphicFramePr/>
          <p:nvPr>
            <p:extLst>
              <p:ext uri="{D42A27DB-BD31-4B8C-83A1-F6EECF244321}">
                <p14:modId xmlns:p14="http://schemas.microsoft.com/office/powerpoint/2010/main" val="1009615499"/>
              </p:ext>
            </p:extLst>
          </p:nvPr>
        </p:nvGraphicFramePr>
        <p:xfrm>
          <a:off x="2929812" y="2406820"/>
          <a:ext cx="10951701" cy="5581792"/>
        </p:xfrm>
        <a:graphic>
          <a:graphicData uri="http://schemas.openxmlformats.org/drawingml/2006/chart">
            <c:chart xmlns:c="http://schemas.openxmlformats.org/drawingml/2006/chart" xmlns:r="http://schemas.openxmlformats.org/officeDocument/2006/relationships" r:id="rId2"/>
          </a:graphicData>
        </a:graphic>
      </p:graphicFrame>
      <p:sp>
        <p:nvSpPr>
          <p:cNvPr id="13" name="Shape 219"/>
          <p:cNvSpPr/>
          <p:nvPr/>
        </p:nvSpPr>
        <p:spPr>
          <a:xfrm>
            <a:off x="1287625" y="881312"/>
            <a:ext cx="16904487" cy="661720"/>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3800" dirty="0">
                <a:latin typeface="Tahoma" panose="020B0604030504040204" pitchFamily="34" charset="0"/>
                <a:ea typeface="Tahoma" panose="020B0604030504040204" pitchFamily="34" charset="0"/>
                <a:cs typeface="Tahoma" panose="020B0604030504040204" pitchFamily="34" charset="0"/>
              </a:rPr>
              <a:t>Trust in </a:t>
            </a:r>
            <a:r>
              <a:rPr lang="en-US" sz="3800" dirty="0" smtClean="0">
                <a:latin typeface="Tahoma" panose="020B0604030504040204" pitchFamily="34" charset="0"/>
                <a:ea typeface="Tahoma" panose="020B0604030504040204" pitchFamily="34" charset="0"/>
                <a:cs typeface="Tahoma" panose="020B0604030504040204" pitchFamily="34" charset="0"/>
              </a:rPr>
              <a:t>food </a:t>
            </a:r>
            <a:r>
              <a:rPr lang="en-US" sz="3800" dirty="0">
                <a:latin typeface="Tahoma" panose="020B0604030504040204" pitchFamily="34" charset="0"/>
                <a:ea typeface="Tahoma" panose="020B0604030504040204" pitchFamily="34" charset="0"/>
                <a:cs typeface="Tahoma" panose="020B0604030504040204" pitchFamily="34" charset="0"/>
              </a:rPr>
              <a:t>c</a:t>
            </a:r>
            <a:r>
              <a:rPr lang="en-US" sz="3800" dirty="0" smtClean="0">
                <a:latin typeface="Tahoma" panose="020B0604030504040204" pitchFamily="34" charset="0"/>
                <a:ea typeface="Tahoma" panose="020B0604030504040204" pitchFamily="34" charset="0"/>
                <a:cs typeface="Tahoma" panose="020B0604030504040204" pitchFamily="34" charset="0"/>
              </a:rPr>
              <a:t>ompanies </a:t>
            </a:r>
            <a:r>
              <a:rPr lang="en-US" sz="3800" dirty="0">
                <a:latin typeface="Tahoma" panose="020B0604030504040204" pitchFamily="34" charset="0"/>
                <a:ea typeface="Tahoma" panose="020B0604030504040204" pitchFamily="34" charset="0"/>
                <a:cs typeface="Tahoma" panose="020B0604030504040204" pitchFamily="34" charset="0"/>
              </a:rPr>
              <a:t>r</a:t>
            </a:r>
            <a:r>
              <a:rPr lang="en-US" sz="3800" dirty="0" smtClean="0">
                <a:latin typeface="Tahoma" panose="020B0604030504040204" pitchFamily="34" charset="0"/>
                <a:ea typeface="Tahoma" panose="020B0604030504040204" pitchFamily="34" charset="0"/>
                <a:cs typeface="Tahoma" panose="020B0604030504040204" pitchFamily="34" charset="0"/>
              </a:rPr>
              <a:t>anked </a:t>
            </a:r>
            <a:r>
              <a:rPr lang="en-US" sz="3800" dirty="0">
                <a:latin typeface="Tahoma" panose="020B0604030504040204" pitchFamily="34" charset="0"/>
                <a:ea typeface="Tahoma" panose="020B0604030504040204" pitchFamily="34" charset="0"/>
                <a:cs typeface="Tahoma" panose="020B0604030504040204" pitchFamily="34" charset="0"/>
              </a:rPr>
              <a:t>l</a:t>
            </a:r>
            <a:r>
              <a:rPr lang="en-US" sz="3800" dirty="0" smtClean="0">
                <a:latin typeface="Tahoma" panose="020B0604030504040204" pitchFamily="34" charset="0"/>
                <a:ea typeface="Tahoma" panose="020B0604030504040204" pitchFamily="34" charset="0"/>
                <a:cs typeface="Tahoma" panose="020B0604030504040204" pitchFamily="34" charset="0"/>
              </a:rPr>
              <a:t>ow</a:t>
            </a:r>
            <a:endParaRPr sz="3800" dirty="0">
              <a:latin typeface="Tahoma" panose="020B0604030504040204" pitchFamily="34" charset="0"/>
              <a:ea typeface="Tahoma" panose="020B0604030504040204" pitchFamily="34" charset="0"/>
              <a:cs typeface="Tahoma" panose="020B0604030504040204" pitchFamily="34" charset="0"/>
            </a:endParaRPr>
          </a:p>
        </p:txBody>
      </p:sp>
      <p:sp>
        <p:nvSpPr>
          <p:cNvPr id="16" name="Shape 220"/>
          <p:cNvSpPr/>
          <p:nvPr/>
        </p:nvSpPr>
        <p:spPr>
          <a:xfrm>
            <a:off x="1287625" y="1610291"/>
            <a:ext cx="11131344"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r>
              <a:rPr lang="en-US" sz="2200" i="1" dirty="0">
                <a:latin typeface="Arial Narrow" panose="020B0606020202030204" pitchFamily="34" charset="0"/>
              </a:rPr>
              <a:t>Two-thirds have high trust in advice from a conversation with a Registered Dietitian Nutritionist</a:t>
            </a:r>
            <a:endParaRPr sz="2200" i="1" dirty="0">
              <a:latin typeface="Arial Narrow" panose="020B0606020202030204" pitchFamily="34" charset="0"/>
            </a:endParaRPr>
          </a:p>
        </p:txBody>
      </p:sp>
      <p:sp>
        <p:nvSpPr>
          <p:cNvPr id="9" name="TextBox 8"/>
          <p:cNvSpPr txBox="1"/>
          <p:nvPr/>
        </p:nvSpPr>
        <p:spPr>
          <a:xfrm>
            <a:off x="13522226" y="3394105"/>
            <a:ext cx="2516233" cy="1938992"/>
          </a:xfrm>
          <a:prstGeom prst="rect">
            <a:avLst/>
          </a:prstGeom>
          <a:noFill/>
          <a:ln>
            <a:solidFill>
              <a:schemeClr val="accent1"/>
            </a:solidFill>
          </a:ln>
        </p:spPr>
        <p:txBody>
          <a:bodyPr wrap="square" rtlCol="0">
            <a:spAutoFit/>
          </a:bodyPr>
          <a:lstStyle/>
          <a:p>
            <a:pPr algn="l"/>
            <a:r>
              <a:rPr lang="en-US" sz="2800" b="1" dirty="0">
                <a:solidFill>
                  <a:srgbClr val="0854A7"/>
                </a:solidFill>
                <a:latin typeface="Tahoma" panose="020B0604030504040204" pitchFamily="34" charset="0"/>
              </a:rPr>
              <a:t> </a:t>
            </a:r>
            <a:r>
              <a:rPr lang="en-US" sz="2400" b="1" dirty="0">
                <a:solidFill>
                  <a:srgbClr val="0854A7"/>
                </a:solidFill>
                <a:latin typeface="Tahoma" panose="020B0604030504040204" pitchFamily="34" charset="0"/>
              </a:rPr>
              <a:t> </a:t>
            </a:r>
            <a:r>
              <a:rPr lang="en-US" sz="1800" dirty="0">
                <a:solidFill>
                  <a:srgbClr val="0854A7"/>
                </a:solidFill>
                <a:latin typeface="Tahoma" panose="020B0604030504040204" pitchFamily="34" charset="0"/>
              </a:rPr>
              <a:t/>
            </a:r>
            <a:br>
              <a:rPr lang="en-US" sz="1800" dirty="0">
                <a:solidFill>
                  <a:srgbClr val="0854A7"/>
                </a:solidFill>
                <a:latin typeface="Tahoma" panose="020B0604030504040204" pitchFamily="34" charset="0"/>
              </a:rPr>
            </a:br>
            <a:endParaRPr lang="en-US" sz="1200" dirty="0">
              <a:solidFill>
                <a:srgbClr val="0854A7"/>
              </a:solidFill>
              <a:latin typeface="Tahoma" panose="020B0604030504040204" pitchFamily="34" charset="0"/>
            </a:endParaRPr>
          </a:p>
          <a:p>
            <a:pPr algn="l"/>
            <a:r>
              <a:rPr lang="en-US" sz="1600" b="1" dirty="0">
                <a:solidFill>
                  <a:srgbClr val="0854A7"/>
                </a:solidFill>
                <a:latin typeface="Tahoma" panose="020B0604030504040204" pitchFamily="34" charset="0"/>
              </a:rPr>
              <a:t>Women</a:t>
            </a:r>
            <a:r>
              <a:rPr lang="en-US" sz="1600" dirty="0">
                <a:solidFill>
                  <a:srgbClr val="0854A7"/>
                </a:solidFill>
                <a:latin typeface="Tahoma" panose="020B0604030504040204" pitchFamily="34" charset="0"/>
              </a:rPr>
              <a:t> have greater trust in RDNs and in fitness professionals. </a:t>
            </a:r>
            <a:r>
              <a:rPr lang="en-US" sz="1600" b="1" dirty="0">
                <a:solidFill>
                  <a:srgbClr val="0854A7"/>
                </a:solidFill>
                <a:latin typeface="Tahoma" panose="020B0604030504040204" pitchFamily="34" charset="0"/>
              </a:rPr>
              <a:t>Men</a:t>
            </a:r>
            <a:r>
              <a:rPr lang="en-US" sz="1600" dirty="0">
                <a:solidFill>
                  <a:srgbClr val="0854A7"/>
                </a:solidFill>
                <a:latin typeface="Tahoma" panose="020B0604030504040204" pitchFamily="34" charset="0"/>
              </a:rPr>
              <a:t> have more trust in friends and family.</a:t>
            </a:r>
          </a:p>
        </p:txBody>
      </p:sp>
      <p:pic>
        <p:nvPicPr>
          <p:cNvPr id="10" name="Picture 9"/>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52893" r="100000">
                        <a14:foregroundMark x1="77686" y1="11429" x2="77686" y2="11429"/>
                      </a14:backgroundRemoval>
                    </a14:imgEffect>
                  </a14:imgLayer>
                </a14:imgProps>
              </a:ext>
              <a:ext uri="{28A0092B-C50C-407E-A947-70E740481C1C}">
                <a14:useLocalDpi xmlns:a14="http://schemas.microsoft.com/office/drawing/2010/main" val="0"/>
              </a:ext>
            </a:extLst>
          </a:blip>
          <a:srcRect l="53494"/>
          <a:stretch/>
        </p:blipFill>
        <p:spPr>
          <a:xfrm>
            <a:off x="14002975" y="3476588"/>
            <a:ext cx="245023" cy="457200"/>
          </a:xfrm>
          <a:prstGeom prst="rect">
            <a:avLst/>
          </a:prstGeom>
          <a:noFill/>
          <a:ln>
            <a:noFill/>
          </a:ln>
        </p:spPr>
      </p:pic>
      <p:pic>
        <p:nvPicPr>
          <p:cNvPr id="14" name="Picture 13"/>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38017">
                        <a14:foregroundMark x1="19835" y1="13333" x2="19835" y2="13333"/>
                      </a14:backgroundRemoval>
                    </a14:imgEffect>
                  </a14:imgLayer>
                </a14:imgProps>
              </a:ext>
              <a:ext uri="{28A0092B-C50C-407E-A947-70E740481C1C}">
                <a14:useLocalDpi xmlns:a14="http://schemas.microsoft.com/office/drawing/2010/main" val="0"/>
              </a:ext>
            </a:extLst>
          </a:blip>
          <a:srcRect r="63252"/>
          <a:stretch/>
        </p:blipFill>
        <p:spPr>
          <a:xfrm>
            <a:off x="13743928" y="3476588"/>
            <a:ext cx="193614" cy="457200"/>
          </a:xfrm>
          <a:prstGeom prst="rect">
            <a:avLst/>
          </a:prstGeom>
          <a:noFill/>
          <a:ln>
            <a:noFill/>
          </a:ln>
        </p:spPr>
      </p:pic>
      <p:sp>
        <p:nvSpPr>
          <p:cNvPr id="3" name="Right Arrow 2"/>
          <p:cNvSpPr/>
          <p:nvPr/>
        </p:nvSpPr>
        <p:spPr>
          <a:xfrm>
            <a:off x="3378572" y="5333097"/>
            <a:ext cx="1660849" cy="274466"/>
          </a:xfrm>
          <a:prstGeom prst="rightArrow">
            <a:avLst/>
          </a:prstGeom>
          <a:solidFill>
            <a:schemeClr val="accent6"/>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Right Arrow 14"/>
          <p:cNvSpPr/>
          <p:nvPr/>
        </p:nvSpPr>
        <p:spPr>
          <a:xfrm>
            <a:off x="2612843" y="7231193"/>
            <a:ext cx="1660849" cy="274466"/>
          </a:xfrm>
          <a:prstGeom prst="rightArrow">
            <a:avLst/>
          </a:prstGeom>
          <a:solidFill>
            <a:schemeClr val="accent6"/>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18" name="Group 17"/>
          <p:cNvGrpSpPr/>
          <p:nvPr/>
        </p:nvGrpSpPr>
        <p:grpSpPr>
          <a:xfrm>
            <a:off x="429208" y="8509518"/>
            <a:ext cx="5507782" cy="1125894"/>
            <a:chOff x="429208" y="8509518"/>
            <a:chExt cx="5507782" cy="1125894"/>
          </a:xfrm>
        </p:grpSpPr>
        <p:sp>
          <p:nvSpPr>
            <p:cNvPr id="19" name="Rectangle 18"/>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20" name="Picture 19"/>
            <p:cNvPicPr>
              <a:picLocks noChangeAspect="1"/>
            </p:cNvPicPr>
            <p:nvPr/>
          </p:nvPicPr>
          <p:blipFill>
            <a:blip r:embed="rId6"/>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20647638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2811" y="7988608"/>
            <a:ext cx="5770811" cy="2308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How often do you get information from the following on</a:t>
            </a:r>
            <a:r>
              <a:rPr lang="en-US" sz="1000" b="1" i="1" dirty="0">
                <a:latin typeface="Tahoma" panose="020B0604030504040204" pitchFamily="34" charset="0"/>
              </a:rPr>
              <a:t> </a:t>
            </a:r>
            <a:r>
              <a:rPr lang="en-US" sz="1000" i="1" dirty="0">
                <a:latin typeface="Tahoma" panose="020B0604030504040204" pitchFamily="34" charset="0"/>
              </a:rPr>
              <a:t>which foods to eat and avoid? (n=1,002)</a:t>
            </a:r>
          </a:p>
        </p:txBody>
      </p:sp>
      <p:sp>
        <p:nvSpPr>
          <p:cNvPr id="12" name="TextBox 11"/>
          <p:cNvSpPr txBox="1"/>
          <p:nvPr/>
        </p:nvSpPr>
        <p:spPr>
          <a:xfrm>
            <a:off x="5052670" y="2333431"/>
            <a:ext cx="7391662"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Sources for Information About Which Foods to Eat/Avoid</a:t>
            </a:r>
          </a:p>
        </p:txBody>
      </p:sp>
      <p:graphicFrame>
        <p:nvGraphicFramePr>
          <p:cNvPr id="8" name="Chart 216"/>
          <p:cNvGraphicFramePr/>
          <p:nvPr>
            <p:extLst>
              <p:ext uri="{D42A27DB-BD31-4B8C-83A1-F6EECF244321}">
                <p14:modId xmlns:p14="http://schemas.microsoft.com/office/powerpoint/2010/main" val="3463560987"/>
              </p:ext>
            </p:extLst>
          </p:nvPr>
        </p:nvGraphicFramePr>
        <p:xfrm>
          <a:off x="2239348" y="2378771"/>
          <a:ext cx="11037856" cy="5840669"/>
        </p:xfrm>
        <a:graphic>
          <a:graphicData uri="http://schemas.openxmlformats.org/drawingml/2006/chart">
            <c:chart xmlns:c="http://schemas.openxmlformats.org/drawingml/2006/chart" xmlns:r="http://schemas.openxmlformats.org/officeDocument/2006/relationships" r:id="rId2"/>
          </a:graphicData>
        </a:graphic>
      </p:graphicFrame>
      <p:sp>
        <p:nvSpPr>
          <p:cNvPr id="16" name="Shape 219"/>
          <p:cNvSpPr/>
          <p:nvPr/>
        </p:nvSpPr>
        <p:spPr>
          <a:xfrm>
            <a:off x="1345796" y="737598"/>
            <a:ext cx="11297105" cy="1308050"/>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000" dirty="0">
                <a:latin typeface="Tahoma" panose="020B0604030504040204" pitchFamily="34" charset="0"/>
                <a:ea typeface="Tahoma" panose="020B0604030504040204" pitchFamily="34" charset="0"/>
                <a:cs typeface="Tahoma" panose="020B0604030504040204" pitchFamily="34" charset="0"/>
              </a:rPr>
              <a:t>Healthcare professionals and </a:t>
            </a:r>
            <a:r>
              <a:rPr lang="en-US" sz="4000" dirty="0" smtClean="0">
                <a:latin typeface="Tahoma" panose="020B0604030504040204" pitchFamily="34" charset="0"/>
                <a:ea typeface="Tahoma" panose="020B0604030504040204" pitchFamily="34" charset="0"/>
                <a:cs typeface="Tahoma" panose="020B0604030504040204" pitchFamily="34" charset="0"/>
              </a:rPr>
              <a:t>friends/family </a:t>
            </a:r>
            <a:r>
              <a:rPr lang="en-US" sz="4000" dirty="0">
                <a:latin typeface="Tahoma" panose="020B0604030504040204" pitchFamily="34" charset="0"/>
                <a:ea typeface="Tahoma" panose="020B0604030504040204" pitchFamily="34" charset="0"/>
                <a:cs typeface="Tahoma" panose="020B0604030504040204" pitchFamily="34" charset="0"/>
              </a:rPr>
              <a:t>are top source</a:t>
            </a:r>
            <a:endParaRPr sz="4000" dirty="0">
              <a:latin typeface="Tahoma" panose="020B0604030504040204" pitchFamily="34" charset="0"/>
              <a:ea typeface="Tahoma" panose="020B0604030504040204" pitchFamily="34" charset="0"/>
              <a:cs typeface="Tahoma" panose="020B0604030504040204" pitchFamily="34" charset="0"/>
            </a:endParaRPr>
          </a:p>
        </p:txBody>
      </p:sp>
      <p:sp>
        <p:nvSpPr>
          <p:cNvPr id="18" name="Shape 220"/>
          <p:cNvSpPr/>
          <p:nvPr/>
        </p:nvSpPr>
        <p:spPr>
          <a:xfrm>
            <a:off x="3182831" y="1701359"/>
            <a:ext cx="14905517"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endParaRPr sz="2200" i="1" dirty="0">
              <a:latin typeface="Arial Narrow" panose="020B0606020202030204" pitchFamily="34" charset="0"/>
            </a:endParaRPr>
          </a:p>
        </p:txBody>
      </p:sp>
      <p:sp>
        <p:nvSpPr>
          <p:cNvPr id="9" name="TextBox 8"/>
          <p:cNvSpPr txBox="1"/>
          <p:nvPr/>
        </p:nvSpPr>
        <p:spPr>
          <a:xfrm>
            <a:off x="13041494" y="3153503"/>
            <a:ext cx="2052247" cy="2985433"/>
          </a:xfrm>
          <a:prstGeom prst="rect">
            <a:avLst/>
          </a:prstGeom>
          <a:noFill/>
          <a:ln>
            <a:solidFill>
              <a:schemeClr val="accent1"/>
            </a:solidFill>
          </a:ln>
        </p:spPr>
        <p:txBody>
          <a:bodyPr wrap="square" rtlCol="0">
            <a:spAutoFit/>
          </a:bodyPr>
          <a:lstStyle/>
          <a:p>
            <a:pPr algn="l"/>
            <a:r>
              <a:rPr lang="en-US" sz="2800" b="1" dirty="0">
                <a:solidFill>
                  <a:srgbClr val="0854A7"/>
                </a:solidFill>
                <a:latin typeface="Tahoma" panose="020B0604030504040204" pitchFamily="34" charset="0"/>
              </a:rPr>
              <a:t>38%</a:t>
            </a:r>
            <a:r>
              <a:rPr lang="en-US" sz="1200" b="1" dirty="0">
                <a:solidFill>
                  <a:srgbClr val="0854A7"/>
                </a:solidFill>
                <a:latin typeface="Tahoma" panose="020B0604030504040204" pitchFamily="34" charset="0"/>
              </a:rPr>
              <a:t> </a:t>
            </a:r>
          </a:p>
          <a:p>
            <a:pPr algn="l"/>
            <a:r>
              <a:rPr lang="en-US" sz="1600" dirty="0">
                <a:solidFill>
                  <a:srgbClr val="0854A7"/>
                </a:solidFill>
                <a:latin typeface="Tahoma" panose="020B0604030504040204" pitchFamily="34" charset="0"/>
              </a:rPr>
              <a:t>Of </a:t>
            </a:r>
            <a:r>
              <a:rPr lang="en-US" sz="1600" b="1" dirty="0">
                <a:solidFill>
                  <a:srgbClr val="0854A7"/>
                </a:solidFill>
                <a:latin typeface="Tahoma" panose="020B0604030504040204" pitchFamily="34" charset="0"/>
              </a:rPr>
              <a:t>Millennials</a:t>
            </a:r>
            <a:r>
              <a:rPr lang="en-US" sz="1600" dirty="0">
                <a:solidFill>
                  <a:srgbClr val="0854A7"/>
                </a:solidFill>
                <a:latin typeface="Tahoma" panose="020B0604030504040204" pitchFamily="34" charset="0"/>
              </a:rPr>
              <a:t> say friends and family are a top source of information, vs. </a:t>
            </a:r>
            <a:r>
              <a:rPr lang="en-US" sz="1600" b="1" dirty="0">
                <a:solidFill>
                  <a:srgbClr val="0854A7"/>
                </a:solidFill>
                <a:latin typeface="Tahoma" panose="020B0604030504040204" pitchFamily="34" charset="0"/>
              </a:rPr>
              <a:t>21%</a:t>
            </a:r>
            <a:r>
              <a:rPr lang="en-US" sz="1600" dirty="0">
                <a:solidFill>
                  <a:srgbClr val="0854A7"/>
                </a:solidFill>
                <a:latin typeface="Tahoma" panose="020B0604030504040204" pitchFamily="34" charset="0"/>
              </a:rPr>
              <a:t> of </a:t>
            </a:r>
            <a:r>
              <a:rPr lang="en-US" sz="1600" b="1" dirty="0">
                <a:solidFill>
                  <a:srgbClr val="0854A7"/>
                </a:solidFill>
                <a:latin typeface="Tahoma" panose="020B0604030504040204" pitchFamily="34" charset="0"/>
              </a:rPr>
              <a:t>Boomers.</a:t>
            </a:r>
          </a:p>
          <a:p>
            <a:pPr algn="l"/>
            <a:endParaRPr lang="en-US" sz="1600" dirty="0">
              <a:solidFill>
                <a:srgbClr val="0854A7"/>
              </a:solidFill>
              <a:latin typeface="Tahoma" panose="020B0604030504040204" pitchFamily="34" charset="0"/>
            </a:endParaRPr>
          </a:p>
          <a:p>
            <a:pPr algn="l"/>
            <a:r>
              <a:rPr lang="en-US" sz="1600" b="1" dirty="0">
                <a:solidFill>
                  <a:srgbClr val="0854A7"/>
                </a:solidFill>
                <a:latin typeface="Tahoma" panose="020B0604030504040204" pitchFamily="34" charset="0"/>
              </a:rPr>
              <a:t>Millennials</a:t>
            </a:r>
            <a:r>
              <a:rPr lang="en-US" sz="1600" dirty="0">
                <a:solidFill>
                  <a:srgbClr val="0854A7"/>
                </a:solidFill>
                <a:latin typeface="Tahoma" panose="020B0604030504040204" pitchFamily="34" charset="0"/>
              </a:rPr>
              <a:t> are also more likely to get info from many other sources.</a:t>
            </a:r>
          </a:p>
        </p:txBody>
      </p:sp>
      <p:sp>
        <p:nvSpPr>
          <p:cNvPr id="10" name="Right Arrow 9"/>
          <p:cNvSpPr/>
          <p:nvPr/>
        </p:nvSpPr>
        <p:spPr>
          <a:xfrm>
            <a:off x="2612843" y="3446867"/>
            <a:ext cx="1660849" cy="274466"/>
          </a:xfrm>
          <a:prstGeom prst="rightArrow">
            <a:avLst/>
          </a:prstGeom>
          <a:solidFill>
            <a:schemeClr val="accent6"/>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13" name="Group 12"/>
          <p:cNvGrpSpPr/>
          <p:nvPr/>
        </p:nvGrpSpPr>
        <p:grpSpPr>
          <a:xfrm>
            <a:off x="429208" y="8509518"/>
            <a:ext cx="5507782" cy="1125894"/>
            <a:chOff x="429208" y="8509518"/>
            <a:chExt cx="5507782" cy="1125894"/>
          </a:xfrm>
        </p:grpSpPr>
        <p:sp>
          <p:nvSpPr>
            <p:cNvPr id="14" name="Rectangle 13"/>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5" name="Picture 14"/>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4051642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106" y="2034947"/>
            <a:ext cx="12937242" cy="5941973"/>
          </a:xfrm>
          <a:prstGeom prst="rect">
            <a:avLst/>
          </a:prstGeom>
        </p:spPr>
      </p:pic>
      <p:sp>
        <p:nvSpPr>
          <p:cNvPr id="3" name="Shape 219"/>
          <p:cNvSpPr/>
          <p:nvPr/>
        </p:nvSpPr>
        <p:spPr>
          <a:xfrm>
            <a:off x="1308660" y="997870"/>
            <a:ext cx="6995505" cy="67326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lgn="l">
              <a:defRPr sz="5400" b="1">
                <a:latin typeface="Myriad Pro Condensed"/>
                <a:ea typeface="Myriad Pro Condensed"/>
                <a:cs typeface="Myriad Pro Condensed"/>
                <a:sym typeface="Myriad Pro Condensed"/>
              </a:defRPr>
            </a:lvl1pPr>
          </a:lstStyle>
          <a:p>
            <a:pPr defTabSz="438148"/>
            <a:r>
              <a:rPr lang="en-US" sz="4000" dirty="0">
                <a:latin typeface="Tahoma" panose="020B0604030504040204" pitchFamily="34" charset="0"/>
                <a:ea typeface="Tahoma" panose="020B0604030504040204" pitchFamily="34" charset="0"/>
                <a:cs typeface="Tahoma" panose="020B0604030504040204" pitchFamily="34" charset="0"/>
              </a:rPr>
              <a:t>Conflicting </a:t>
            </a:r>
            <a:r>
              <a:rPr lang="en-US" sz="4000" dirty="0" smtClean="0">
                <a:latin typeface="Tahoma" panose="020B0604030504040204" pitchFamily="34" charset="0"/>
                <a:ea typeface="Tahoma" panose="020B0604030504040204" pitchFamily="34" charset="0"/>
                <a:cs typeface="Tahoma" panose="020B0604030504040204" pitchFamily="34" charset="0"/>
              </a:rPr>
              <a:t>advice </a:t>
            </a:r>
            <a:r>
              <a:rPr lang="en-US" sz="4000" dirty="0">
                <a:latin typeface="Tahoma" panose="020B0604030504040204" pitchFamily="34" charset="0"/>
                <a:ea typeface="Tahoma" panose="020B0604030504040204" pitchFamily="34" charset="0"/>
                <a:cs typeface="Tahoma" panose="020B0604030504040204" pitchFamily="34" charset="0"/>
              </a:rPr>
              <a:t>a</a:t>
            </a:r>
            <a:r>
              <a:rPr lang="en-US" sz="4000" dirty="0" smtClean="0">
                <a:latin typeface="Tahoma" panose="020B0604030504040204" pitchFamily="34" charset="0"/>
                <a:ea typeface="Tahoma" panose="020B0604030504040204" pitchFamily="34" charset="0"/>
                <a:cs typeface="Tahoma" panose="020B0604030504040204" pitchFamily="34" charset="0"/>
              </a:rPr>
              <a:t>bounds</a:t>
            </a:r>
            <a:endParaRPr sz="4000" dirty="0">
              <a:latin typeface="Tahoma" panose="020B0604030504040204" pitchFamily="34" charset="0"/>
              <a:ea typeface="Tahoma" panose="020B0604030504040204" pitchFamily="34" charset="0"/>
              <a:cs typeface="Tahoma" panose="020B0604030504040204" pitchFamily="34" charset="0"/>
            </a:endParaRPr>
          </a:p>
        </p:txBody>
      </p:sp>
      <p:sp>
        <p:nvSpPr>
          <p:cNvPr id="4" name="Shape 220"/>
          <p:cNvSpPr/>
          <p:nvPr/>
        </p:nvSpPr>
        <p:spPr>
          <a:xfrm>
            <a:off x="1294090" y="1638685"/>
            <a:ext cx="9362166" cy="396262"/>
          </a:xfrm>
          <a:prstGeom prst="rect">
            <a:avLst/>
          </a:prstGeom>
          <a:ln w="3175">
            <a:miter lim="400000"/>
          </a:ln>
          <a:extLst>
            <a:ext uri="{C572A759-6A51-4108-AA02-DFA0A04FC94B}">
              <ma14:wrappingTextBoxFlag xmlns:ma14="http://schemas.microsoft.com/office/mac/drawingml/2011/main" val="1"/>
            </a:ext>
          </a:extLst>
        </p:spPr>
        <p:txBody>
          <a:bodyPr wrap="square" lIns="28575" tIns="28575" rIns="28575" bIns="28575" anchor="ctr">
            <a:spAutoFit/>
          </a:bodyPr>
          <a:lstStyle>
            <a:lvl1pPr algn="l" defTabSz="457200">
              <a:defRPr sz="2000">
                <a:latin typeface="Helvetica"/>
                <a:ea typeface="Helvetica"/>
                <a:cs typeface="Helvetica"/>
                <a:sym typeface="Helvetica"/>
              </a:defRPr>
            </a:lvl1pPr>
          </a:lstStyle>
          <a:p>
            <a:pPr hangingPunct="0"/>
            <a:r>
              <a:rPr lang="en-US" sz="2200" i="1" dirty="0">
                <a:latin typeface="Arial Narrow" panose="020B0606020202030204" pitchFamily="34" charset="0"/>
              </a:rPr>
              <a:t>8 in 10 find conflicting advice about what to eat or avoid, many doubt their food choices </a:t>
            </a:r>
            <a:endParaRPr sz="2200" i="1" dirty="0">
              <a:latin typeface="Arial Narrow" panose="020B0606020202030204" pitchFamily="34" charset="0"/>
            </a:endParaRPr>
          </a:p>
        </p:txBody>
      </p:sp>
      <p:sp>
        <p:nvSpPr>
          <p:cNvPr id="11" name="TextBox 10"/>
          <p:cNvSpPr txBox="1"/>
          <p:nvPr/>
        </p:nvSpPr>
        <p:spPr>
          <a:xfrm>
            <a:off x="827562" y="7582308"/>
            <a:ext cx="8602961" cy="6732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8575" tIns="28575" rIns="28575" bIns="28575" numCol="1" spcCol="38100" rtlCol="0" anchor="b">
            <a:spAutoFit/>
          </a:bodyPr>
          <a:lstStyle/>
          <a:p>
            <a:pPr algn="l" defTabSz="438148"/>
            <a:r>
              <a:rPr lang="en-US" sz="1000" i="1" dirty="0">
                <a:latin typeface="Tahoma" panose="020B0604030504040204" pitchFamily="34" charset="0"/>
              </a:rPr>
              <a:t>Q: Do you agree or disagree with the following statements?</a:t>
            </a:r>
          </a:p>
          <a:p>
            <a:pPr algn="l" defTabSz="438148"/>
            <a:r>
              <a:rPr lang="en-US" sz="1000" i="1" dirty="0">
                <a:latin typeface="Tahoma" panose="020B0604030504040204" pitchFamily="34" charset="0"/>
              </a:rPr>
              <a:t>“There is a lot of conflicting information about what foods I should eat or avoid.” (n=1,002)</a:t>
            </a:r>
          </a:p>
          <a:p>
            <a:pPr algn="l" defTabSz="438148"/>
            <a:r>
              <a:rPr lang="en-US" sz="1000" i="1" dirty="0">
                <a:latin typeface="Tahoma" panose="020B0604030504040204" pitchFamily="34" charset="0"/>
              </a:rPr>
              <a:t>“The conflicting information about what I should be eating makes me doubt the choices I make.” (Of those who agree about conflicting information, n=775)  </a:t>
            </a:r>
          </a:p>
        </p:txBody>
      </p:sp>
      <p:grpSp>
        <p:nvGrpSpPr>
          <p:cNvPr id="7" name="Group 6"/>
          <p:cNvGrpSpPr/>
          <p:nvPr/>
        </p:nvGrpSpPr>
        <p:grpSpPr>
          <a:xfrm>
            <a:off x="429208" y="8509518"/>
            <a:ext cx="5507782" cy="1125894"/>
            <a:chOff x="429208" y="8509518"/>
            <a:chExt cx="5507782" cy="1125894"/>
          </a:xfrm>
        </p:grpSpPr>
        <p:sp>
          <p:nvSpPr>
            <p:cNvPr id="8" name="Rectangle 7"/>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Picture 8"/>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384219125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336" y="-176018"/>
            <a:ext cx="5439907" cy="8412163"/>
          </a:xfrm>
          <a:prstGeom prst="rect">
            <a:avLst/>
          </a:prstGeom>
        </p:spPr>
      </p:pic>
      <p:sp>
        <p:nvSpPr>
          <p:cNvPr id="6" name="Shape 192"/>
          <p:cNvSpPr/>
          <p:nvPr/>
        </p:nvSpPr>
        <p:spPr>
          <a:xfrm>
            <a:off x="8182162" y="677382"/>
            <a:ext cx="5375620" cy="2631490"/>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lnSpc>
                <a:spcPct val="70000"/>
              </a:lnSpc>
              <a:defRPr sz="5400" b="1" cap="all">
                <a:solidFill>
                  <a:srgbClr val="FFFFFF"/>
                </a:solidFill>
                <a:latin typeface="Myriad Pro Condensed"/>
                <a:ea typeface="Myriad Pro Condensed"/>
                <a:cs typeface="Myriad Pro Condensed"/>
                <a:sym typeface="Myriad Pro Condensed"/>
              </a:defRPr>
            </a:lvl1pPr>
          </a:lstStyle>
          <a:p>
            <a:pPr>
              <a:lnSpc>
                <a:spcPct val="80000"/>
              </a:lnSpc>
              <a:spcAft>
                <a:spcPts val="600"/>
              </a:spcAft>
            </a:pPr>
            <a:r>
              <a:rPr lang="en-US" sz="7000" dirty="0">
                <a:latin typeface="Tahoma" panose="020B0604030504040204" pitchFamily="34" charset="0"/>
                <a:ea typeface="Tahoma" panose="020B0604030504040204" pitchFamily="34" charset="0"/>
                <a:cs typeface="Tahoma" panose="020B0604030504040204" pitchFamily="34" charset="0"/>
              </a:rPr>
              <a:t>Thinking beyond</a:t>
            </a:r>
          </a:p>
          <a:p>
            <a:pPr>
              <a:spcAft>
                <a:spcPts val="600"/>
              </a:spcAft>
            </a:pPr>
            <a:r>
              <a:rPr lang="en-US" sz="7000" dirty="0">
                <a:latin typeface="Tahoma" panose="020B0604030504040204" pitchFamily="34" charset="0"/>
                <a:ea typeface="Tahoma" panose="020B0604030504040204" pitchFamily="34" charset="0"/>
                <a:cs typeface="Tahoma" panose="020B0604030504040204" pitchFamily="34" charset="0"/>
              </a:rPr>
              <a:t>the box</a:t>
            </a:r>
            <a:endParaRPr sz="7000" dirty="0">
              <a:latin typeface="Tahoma" panose="020B0604030504040204" pitchFamily="34" charset="0"/>
              <a:ea typeface="Tahoma" panose="020B0604030504040204" pitchFamily="34" charset="0"/>
              <a:cs typeface="Tahoma" panose="020B0604030504040204" pitchFamily="34" charset="0"/>
            </a:endParaRPr>
          </a:p>
        </p:txBody>
      </p:sp>
      <p:sp>
        <p:nvSpPr>
          <p:cNvPr id="7" name="Shape 191"/>
          <p:cNvSpPr/>
          <p:nvPr/>
        </p:nvSpPr>
        <p:spPr>
          <a:xfrm>
            <a:off x="8182162" y="3308875"/>
            <a:ext cx="6707270" cy="4213461"/>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r>
              <a:rPr lang="en-US" sz="3200" dirty="0">
                <a:solidFill>
                  <a:srgbClr val="F1F137"/>
                </a:solidFill>
                <a:latin typeface="Arial Narrow" panose="020B0606020202030204" pitchFamily="34" charset="0"/>
              </a:rPr>
              <a:t>When it comes to what Americans’ eat and why, considerations go far beyond the factors that traditionally drive purchases - taste, price and convenience. How food is produced, where it comes from, and perceived corporate values have a big impact on food decisions. </a:t>
            </a:r>
          </a:p>
        </p:txBody>
      </p:sp>
      <p:grpSp>
        <p:nvGrpSpPr>
          <p:cNvPr id="5" name="Group 4"/>
          <p:cNvGrpSpPr/>
          <p:nvPr/>
        </p:nvGrpSpPr>
        <p:grpSpPr>
          <a:xfrm>
            <a:off x="429208" y="8509518"/>
            <a:ext cx="5507782" cy="1125894"/>
            <a:chOff x="429208" y="8509518"/>
            <a:chExt cx="5507782" cy="1125894"/>
          </a:xfrm>
        </p:grpSpPr>
        <p:sp>
          <p:nvSpPr>
            <p:cNvPr id="9" name="Rectangle 8"/>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0" name="Picture 9"/>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214155085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216"/>
          <p:cNvGraphicFramePr/>
          <p:nvPr>
            <p:extLst>
              <p:ext uri="{D42A27DB-BD31-4B8C-83A1-F6EECF244321}">
                <p14:modId xmlns:p14="http://schemas.microsoft.com/office/powerpoint/2010/main" val="263880213"/>
              </p:ext>
            </p:extLst>
          </p:nvPr>
        </p:nvGraphicFramePr>
        <p:xfrm>
          <a:off x="7899794" y="3193576"/>
          <a:ext cx="7439733" cy="4641146"/>
        </p:xfrm>
        <a:graphic>
          <a:graphicData uri="http://schemas.openxmlformats.org/drawingml/2006/chart">
            <c:chart xmlns:c="http://schemas.openxmlformats.org/drawingml/2006/chart" xmlns:r="http://schemas.openxmlformats.org/officeDocument/2006/relationships" r:id="rId2"/>
          </a:graphicData>
        </a:graphic>
      </p:graphicFrame>
      <p:sp>
        <p:nvSpPr>
          <p:cNvPr id="12" name="Shape 220"/>
          <p:cNvSpPr/>
          <p:nvPr/>
        </p:nvSpPr>
        <p:spPr>
          <a:xfrm>
            <a:off x="3177932" y="1682673"/>
            <a:ext cx="77009" cy="38472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457200">
              <a:defRPr sz="2000">
                <a:latin typeface="Helvetica"/>
                <a:ea typeface="Helvetica"/>
                <a:cs typeface="Helvetica"/>
                <a:sym typeface="Helvetica"/>
              </a:defRPr>
            </a:lvl1pPr>
          </a:lstStyle>
          <a:p>
            <a:endParaRPr dirty="0">
              <a:latin typeface="Tahoma" panose="020B0604030504040204" pitchFamily="34" charset="0"/>
            </a:endParaRPr>
          </a:p>
        </p:txBody>
      </p:sp>
      <p:sp>
        <p:nvSpPr>
          <p:cNvPr id="14" name="TextBox 13"/>
          <p:cNvSpPr txBox="1"/>
          <p:nvPr/>
        </p:nvSpPr>
        <p:spPr>
          <a:xfrm>
            <a:off x="709399" y="7834722"/>
            <a:ext cx="7234353"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How important is it to you that the food products you purchase or consume are produced in a sustainable way? (n=1,002) </a:t>
            </a:r>
          </a:p>
          <a:p>
            <a:pPr algn="l"/>
            <a:r>
              <a:rPr lang="en-US" sz="1000" i="1" dirty="0">
                <a:latin typeface="Tahoma" panose="020B0604030504040204" pitchFamily="34" charset="0"/>
              </a:rPr>
              <a:t>Q: What 3 aspects of producing food in a sustainable way are most important to you? (Sustainability is important, n=527) </a:t>
            </a:r>
          </a:p>
        </p:txBody>
      </p:sp>
      <p:graphicFrame>
        <p:nvGraphicFramePr>
          <p:cNvPr id="16" name="Chart 216"/>
          <p:cNvGraphicFramePr/>
          <p:nvPr>
            <p:extLst>
              <p:ext uri="{D42A27DB-BD31-4B8C-83A1-F6EECF244321}">
                <p14:modId xmlns:p14="http://schemas.microsoft.com/office/powerpoint/2010/main" val="1604783836"/>
              </p:ext>
            </p:extLst>
          </p:nvPr>
        </p:nvGraphicFramePr>
        <p:xfrm>
          <a:off x="2612841" y="2955591"/>
          <a:ext cx="4509028" cy="35287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8090857" y="2324649"/>
            <a:ext cx="6646459" cy="63094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Most Important Aspects of Sustainability</a:t>
            </a:r>
          </a:p>
          <a:p>
            <a:r>
              <a:rPr lang="en-US" sz="1600" i="1" dirty="0">
                <a:latin typeface="Tahoma" panose="020B0604030504040204" pitchFamily="34" charset="0"/>
              </a:rPr>
              <a:t>(For Those Who See Sustainability as Important)</a:t>
            </a:r>
          </a:p>
        </p:txBody>
      </p:sp>
      <p:sp>
        <p:nvSpPr>
          <p:cNvPr id="18" name="TextBox 17"/>
          <p:cNvSpPr txBox="1"/>
          <p:nvPr/>
        </p:nvSpPr>
        <p:spPr>
          <a:xfrm>
            <a:off x="2612843" y="2304145"/>
            <a:ext cx="4618210" cy="63094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1800" b="1" dirty="0">
                <a:latin typeface="Tahoma" panose="020B0604030504040204" pitchFamily="34" charset="0"/>
              </a:rPr>
              <a:t>Importance of Food Being Produced</a:t>
            </a:r>
          </a:p>
          <a:p>
            <a:r>
              <a:rPr lang="en-US" sz="1800" b="1" dirty="0">
                <a:latin typeface="Tahoma" panose="020B0604030504040204" pitchFamily="34" charset="0"/>
              </a:rPr>
              <a:t>in a Sustainable Way</a:t>
            </a:r>
          </a:p>
        </p:txBody>
      </p:sp>
      <p:sp>
        <p:nvSpPr>
          <p:cNvPr id="19" name="TextBox 18"/>
          <p:cNvSpPr txBox="1"/>
          <p:nvPr/>
        </p:nvSpPr>
        <p:spPr>
          <a:xfrm>
            <a:off x="5547124" y="2993166"/>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i</a:t>
            </a:r>
            <a:endParaRPr lang="en-US" sz="3600" b="1" dirty="0">
              <a:solidFill>
                <a:schemeClr val="accent1"/>
              </a:solidFill>
              <a:latin typeface="Wingdings 3" panose="05040102010807070707" pitchFamily="18" charset="2"/>
            </a:endParaRPr>
          </a:p>
        </p:txBody>
      </p:sp>
      <p:sp>
        <p:nvSpPr>
          <p:cNvPr id="20" name="TextBox 19"/>
          <p:cNvSpPr txBox="1"/>
          <p:nvPr/>
        </p:nvSpPr>
        <p:spPr>
          <a:xfrm>
            <a:off x="4898916" y="5636206"/>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tx2"/>
                </a:solidFill>
                <a:latin typeface="Wingdings 3" panose="05040102010807070707" pitchFamily="18" charset="2"/>
              </a:rPr>
              <a:t>i</a:t>
            </a:r>
            <a:endParaRPr lang="en-US" sz="3600" b="1" dirty="0">
              <a:solidFill>
                <a:schemeClr val="tx2"/>
              </a:solidFill>
              <a:latin typeface="Wingdings 3" panose="05040102010807070707" pitchFamily="18" charset="2"/>
            </a:endParaRPr>
          </a:p>
        </p:txBody>
      </p:sp>
      <p:sp>
        <p:nvSpPr>
          <p:cNvPr id="23" name="TextBox 22"/>
          <p:cNvSpPr txBox="1"/>
          <p:nvPr/>
        </p:nvSpPr>
        <p:spPr>
          <a:xfrm>
            <a:off x="6122246" y="4038590"/>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tx2"/>
                </a:solidFill>
                <a:latin typeface="Wingdings 3" panose="05040102010807070707" pitchFamily="18" charset="2"/>
              </a:rPr>
              <a:t>h</a:t>
            </a:r>
            <a:endParaRPr lang="en-US" sz="3600" b="1" dirty="0">
              <a:solidFill>
                <a:schemeClr val="tx2"/>
              </a:solidFill>
              <a:latin typeface="Wingdings 3" panose="05040102010807070707" pitchFamily="18" charset="2"/>
            </a:endParaRPr>
          </a:p>
        </p:txBody>
      </p:sp>
      <p:sp>
        <p:nvSpPr>
          <p:cNvPr id="24" name="TextBox 23"/>
          <p:cNvSpPr txBox="1"/>
          <p:nvPr/>
        </p:nvSpPr>
        <p:spPr>
          <a:xfrm>
            <a:off x="5067701" y="4566591"/>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tx2"/>
                </a:solidFill>
                <a:latin typeface="Wingdings 3" panose="05040102010807070707" pitchFamily="18" charset="2"/>
              </a:rPr>
              <a:t>h</a:t>
            </a:r>
            <a:endParaRPr lang="en-US" sz="3600" b="1" dirty="0">
              <a:solidFill>
                <a:schemeClr val="tx2"/>
              </a:solidFill>
              <a:latin typeface="Wingdings 3" panose="05040102010807070707" pitchFamily="18" charset="2"/>
            </a:endParaRPr>
          </a:p>
        </p:txBody>
      </p:sp>
      <p:sp>
        <p:nvSpPr>
          <p:cNvPr id="25" name="TextBox 24"/>
          <p:cNvSpPr txBox="1"/>
          <p:nvPr/>
        </p:nvSpPr>
        <p:spPr>
          <a:xfrm>
            <a:off x="4921199" y="5073001"/>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tx2"/>
                </a:solidFill>
                <a:latin typeface="Wingdings 3" panose="05040102010807070707" pitchFamily="18" charset="2"/>
              </a:rPr>
              <a:t>h</a:t>
            </a:r>
            <a:endParaRPr lang="en-US" sz="3600" b="1" dirty="0">
              <a:solidFill>
                <a:schemeClr val="tx2"/>
              </a:solidFill>
              <a:latin typeface="Wingdings 3" panose="05040102010807070707" pitchFamily="18" charset="2"/>
            </a:endParaRPr>
          </a:p>
        </p:txBody>
      </p:sp>
      <p:sp>
        <p:nvSpPr>
          <p:cNvPr id="26" name="TextBox 25"/>
          <p:cNvSpPr txBox="1"/>
          <p:nvPr/>
        </p:nvSpPr>
        <p:spPr>
          <a:xfrm>
            <a:off x="12229182" y="6939436"/>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h</a:t>
            </a:r>
            <a:endParaRPr lang="en-US" sz="3600" b="1" dirty="0">
              <a:solidFill>
                <a:schemeClr val="accent1"/>
              </a:solidFill>
              <a:latin typeface="Wingdings 3" panose="05040102010807070707" pitchFamily="18" charset="2"/>
            </a:endParaRPr>
          </a:p>
        </p:txBody>
      </p:sp>
      <p:sp>
        <p:nvSpPr>
          <p:cNvPr id="27" name="TextBox 26"/>
          <p:cNvSpPr txBox="1"/>
          <p:nvPr/>
        </p:nvSpPr>
        <p:spPr>
          <a:xfrm>
            <a:off x="13490745" y="3299983"/>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h</a:t>
            </a:r>
            <a:endParaRPr lang="en-US" sz="3600" b="1" dirty="0">
              <a:solidFill>
                <a:schemeClr val="accent1"/>
              </a:solidFill>
              <a:latin typeface="Wingdings 3" panose="05040102010807070707" pitchFamily="18" charset="2"/>
            </a:endParaRPr>
          </a:p>
        </p:txBody>
      </p:sp>
      <p:sp>
        <p:nvSpPr>
          <p:cNvPr id="28" name="TextBox 27"/>
          <p:cNvSpPr txBox="1"/>
          <p:nvPr/>
        </p:nvSpPr>
        <p:spPr>
          <a:xfrm>
            <a:off x="12406602" y="5396178"/>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h</a:t>
            </a:r>
            <a:endParaRPr lang="en-US" sz="3600" b="1" dirty="0">
              <a:solidFill>
                <a:schemeClr val="accent1"/>
              </a:solidFill>
              <a:latin typeface="Wingdings 3" panose="05040102010807070707" pitchFamily="18" charset="2"/>
            </a:endParaRPr>
          </a:p>
        </p:txBody>
      </p:sp>
      <p:sp>
        <p:nvSpPr>
          <p:cNvPr id="31" name="TextBox 30"/>
          <p:cNvSpPr txBox="1"/>
          <p:nvPr/>
        </p:nvSpPr>
        <p:spPr>
          <a:xfrm rot="10800000">
            <a:off x="11195723" y="6272031"/>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bg1"/>
                </a:solidFill>
                <a:latin typeface="Wingdings 3" panose="05040102010807070707" pitchFamily="18" charset="2"/>
              </a:rPr>
              <a:t>h</a:t>
            </a:r>
            <a:endParaRPr lang="en-US" sz="3600" b="1" dirty="0">
              <a:solidFill>
                <a:schemeClr val="bg1"/>
              </a:solidFill>
              <a:latin typeface="Wingdings 3" panose="05040102010807070707" pitchFamily="18" charset="2"/>
            </a:endParaRPr>
          </a:p>
        </p:txBody>
      </p:sp>
      <p:sp>
        <p:nvSpPr>
          <p:cNvPr id="35" name="TextBox 34"/>
          <p:cNvSpPr txBox="1"/>
          <p:nvPr/>
        </p:nvSpPr>
        <p:spPr>
          <a:xfrm>
            <a:off x="11195723" y="6737072"/>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bg1"/>
                </a:solidFill>
                <a:latin typeface="Wingdings 3" panose="05040102010807070707" pitchFamily="18" charset="2"/>
              </a:rPr>
              <a:t>h</a:t>
            </a:r>
            <a:endParaRPr lang="en-US" sz="3600" b="1" dirty="0">
              <a:solidFill>
                <a:schemeClr val="bg1"/>
              </a:solidFill>
              <a:latin typeface="Wingdings 3" panose="05040102010807070707" pitchFamily="18" charset="2"/>
            </a:endParaRPr>
          </a:p>
        </p:txBody>
      </p:sp>
      <p:sp>
        <p:nvSpPr>
          <p:cNvPr id="30" name="Shape 219"/>
          <p:cNvSpPr/>
          <p:nvPr/>
        </p:nvSpPr>
        <p:spPr>
          <a:xfrm>
            <a:off x="1321272" y="969139"/>
            <a:ext cx="11956799" cy="692497"/>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000" dirty="0">
                <a:latin typeface="Tahoma" panose="020B0604030504040204" pitchFamily="34" charset="0"/>
                <a:ea typeface="Tahoma" panose="020B0604030504040204" pitchFamily="34" charset="0"/>
                <a:cs typeface="Tahoma" panose="020B0604030504040204" pitchFamily="34" charset="0"/>
              </a:rPr>
              <a:t>Sustainability important for half of consumers</a:t>
            </a:r>
            <a:endParaRPr sz="4000" dirty="0">
              <a:latin typeface="Tahoma" panose="020B0604030504040204" pitchFamily="34" charset="0"/>
              <a:ea typeface="Tahoma" panose="020B0604030504040204" pitchFamily="34" charset="0"/>
              <a:cs typeface="Tahoma" panose="020B0604030504040204" pitchFamily="34" charset="0"/>
            </a:endParaRPr>
          </a:p>
        </p:txBody>
      </p:sp>
      <p:sp>
        <p:nvSpPr>
          <p:cNvPr id="37" name="Shape 220"/>
          <p:cNvSpPr/>
          <p:nvPr/>
        </p:nvSpPr>
        <p:spPr>
          <a:xfrm>
            <a:off x="1321272" y="1706381"/>
            <a:ext cx="11999502"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r>
              <a:rPr lang="en-US" sz="2200" i="1" dirty="0">
                <a:latin typeface="Arial Narrow" panose="020B0606020202030204" pitchFamily="34" charset="0"/>
              </a:rPr>
              <a:t>Pesticide use and conserving natural habitat are top concerns related to sustainability</a:t>
            </a:r>
            <a:endParaRPr sz="2200" i="1" dirty="0">
              <a:latin typeface="Arial Narrow" panose="020B0606020202030204" pitchFamily="34" charset="0"/>
            </a:endParaRPr>
          </a:p>
        </p:txBody>
      </p:sp>
      <p:sp>
        <p:nvSpPr>
          <p:cNvPr id="21" name="TextBox 20"/>
          <p:cNvSpPr txBox="1"/>
          <p:nvPr/>
        </p:nvSpPr>
        <p:spPr>
          <a:xfrm>
            <a:off x="3412061" y="6683134"/>
            <a:ext cx="3383563" cy="1077218"/>
          </a:xfrm>
          <a:prstGeom prst="rect">
            <a:avLst/>
          </a:prstGeom>
          <a:noFill/>
          <a:ln>
            <a:solidFill>
              <a:schemeClr val="accent1"/>
            </a:solidFill>
          </a:ln>
        </p:spPr>
        <p:txBody>
          <a:bodyPr wrap="square" rtlCol="0">
            <a:spAutoFit/>
          </a:bodyPr>
          <a:lstStyle/>
          <a:p>
            <a:pPr marL="631825" algn="l" defTabSz="574675"/>
            <a:r>
              <a:rPr lang="en-US" sz="1600" b="1" dirty="0">
                <a:solidFill>
                  <a:schemeClr val="accent1"/>
                </a:solidFill>
                <a:latin typeface="Tahoma" panose="020B0604030504040204" pitchFamily="34" charset="0"/>
              </a:rPr>
              <a:t>56% </a:t>
            </a:r>
            <a:r>
              <a:rPr lang="en-US" sz="1600" dirty="0">
                <a:solidFill>
                  <a:schemeClr val="accent1"/>
                </a:solidFill>
                <a:latin typeface="Tahoma" panose="020B0604030504040204" pitchFamily="34" charset="0"/>
              </a:rPr>
              <a:t>of </a:t>
            </a:r>
            <a:r>
              <a:rPr lang="en-US" sz="1600" b="1" dirty="0">
                <a:solidFill>
                  <a:schemeClr val="accent1"/>
                </a:solidFill>
                <a:latin typeface="Tahoma" panose="020B0604030504040204" pitchFamily="34" charset="0"/>
              </a:rPr>
              <a:t>women</a:t>
            </a:r>
            <a:r>
              <a:rPr lang="en-US" sz="1600" dirty="0">
                <a:solidFill>
                  <a:schemeClr val="accent1"/>
                </a:solidFill>
                <a:latin typeface="Tahoma" panose="020B0604030504040204" pitchFamily="34" charset="0"/>
              </a:rPr>
              <a:t> care about food being </a:t>
            </a:r>
            <a:r>
              <a:rPr lang="en-US" sz="1600" dirty="0" smtClean="0">
                <a:solidFill>
                  <a:schemeClr val="accent1"/>
                </a:solidFill>
                <a:latin typeface="Tahoma" panose="020B0604030504040204" pitchFamily="34" charset="0"/>
              </a:rPr>
              <a:t>produced </a:t>
            </a:r>
            <a:r>
              <a:rPr lang="en-US" sz="1600" dirty="0">
                <a:solidFill>
                  <a:schemeClr val="accent1"/>
                </a:solidFill>
                <a:latin typeface="Tahoma" panose="020B0604030504040204" pitchFamily="34" charset="0"/>
              </a:rPr>
              <a:t>in a sustainable way, vs. </a:t>
            </a:r>
            <a:r>
              <a:rPr lang="en-US" sz="1600" b="1" dirty="0">
                <a:solidFill>
                  <a:schemeClr val="accent1"/>
                </a:solidFill>
                <a:latin typeface="Tahoma" panose="020B0604030504040204" pitchFamily="34" charset="0"/>
              </a:rPr>
              <a:t>42%</a:t>
            </a:r>
            <a:r>
              <a:rPr lang="en-US" sz="1600" dirty="0">
                <a:solidFill>
                  <a:schemeClr val="accent1"/>
                </a:solidFill>
                <a:latin typeface="Tahoma" panose="020B0604030504040204" pitchFamily="34" charset="0"/>
              </a:rPr>
              <a:t> of </a:t>
            </a:r>
            <a:r>
              <a:rPr lang="en-US" sz="1600" dirty="0" smtClean="0">
                <a:solidFill>
                  <a:schemeClr val="accent1"/>
                </a:solidFill>
                <a:latin typeface="Tahoma" panose="020B0604030504040204" pitchFamily="34" charset="0"/>
              </a:rPr>
              <a:t>men</a:t>
            </a:r>
            <a:r>
              <a:rPr lang="en-US" sz="1200" dirty="0">
                <a:solidFill>
                  <a:schemeClr val="accent1"/>
                </a:solidFill>
                <a:latin typeface="Tahoma" panose="020B0604030504040204" pitchFamily="34" charset="0"/>
              </a:rPr>
              <a:t>.</a:t>
            </a:r>
          </a:p>
        </p:txBody>
      </p:sp>
      <p:pic>
        <p:nvPicPr>
          <p:cNvPr id="22" name="Picture 2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52893" r="100000">
                        <a14:foregroundMark x1="77686" y1="11429" x2="77686" y2="11429"/>
                      </a14:backgroundRemoval>
                    </a14:imgEffect>
                  </a14:imgLayer>
                </a14:imgProps>
              </a:ext>
              <a:ext uri="{28A0092B-C50C-407E-A947-70E740481C1C}">
                <a14:useLocalDpi xmlns:a14="http://schemas.microsoft.com/office/drawing/2010/main" val="0"/>
              </a:ext>
            </a:extLst>
          </a:blip>
          <a:srcRect l="53494"/>
          <a:stretch/>
        </p:blipFill>
        <p:spPr>
          <a:xfrm>
            <a:off x="3730733" y="6896239"/>
            <a:ext cx="245023" cy="457200"/>
          </a:xfrm>
          <a:prstGeom prst="rect">
            <a:avLst/>
          </a:prstGeom>
          <a:noFill/>
          <a:ln>
            <a:noFill/>
          </a:ln>
        </p:spPr>
      </p:pic>
      <p:pic>
        <p:nvPicPr>
          <p:cNvPr id="29" name="Picture 2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0" r="38017">
                        <a14:foregroundMark x1="19835" y1="13333" x2="19835" y2="13333"/>
                      </a14:backgroundRemoval>
                    </a14:imgEffect>
                  </a14:imgLayer>
                </a14:imgProps>
              </a:ext>
              <a:ext uri="{28A0092B-C50C-407E-A947-70E740481C1C}">
                <a14:useLocalDpi xmlns:a14="http://schemas.microsoft.com/office/drawing/2010/main" val="0"/>
              </a:ext>
            </a:extLst>
          </a:blip>
          <a:srcRect r="63252"/>
          <a:stretch/>
        </p:blipFill>
        <p:spPr>
          <a:xfrm>
            <a:off x="3471686" y="6896239"/>
            <a:ext cx="193614" cy="457200"/>
          </a:xfrm>
          <a:prstGeom prst="rect">
            <a:avLst/>
          </a:prstGeom>
          <a:noFill/>
          <a:ln>
            <a:noFill/>
          </a:ln>
        </p:spPr>
      </p:pic>
      <p:sp>
        <p:nvSpPr>
          <p:cNvPr id="3" name="5-Point Star 2"/>
          <p:cNvSpPr/>
          <p:nvPr/>
        </p:nvSpPr>
        <p:spPr>
          <a:xfrm>
            <a:off x="7440221" y="3053879"/>
            <a:ext cx="501313" cy="552683"/>
          </a:xfrm>
          <a:prstGeom prst="star5">
            <a:avLst/>
          </a:prstGeom>
          <a:solidFill>
            <a:schemeClr val="accent3"/>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32" name="Group 31"/>
          <p:cNvGrpSpPr/>
          <p:nvPr/>
        </p:nvGrpSpPr>
        <p:grpSpPr>
          <a:xfrm>
            <a:off x="429208" y="8509518"/>
            <a:ext cx="5507782" cy="1125894"/>
            <a:chOff x="429208" y="8509518"/>
            <a:chExt cx="5507782" cy="1125894"/>
          </a:xfrm>
        </p:grpSpPr>
        <p:sp>
          <p:nvSpPr>
            <p:cNvPr id="33" name="Rectangle 32"/>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34" name="Picture 33"/>
            <p:cNvPicPr>
              <a:picLocks noChangeAspect="1"/>
            </p:cNvPicPr>
            <p:nvPr/>
          </p:nvPicPr>
          <p:blipFill>
            <a:blip r:embed="rId7"/>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426181749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216"/>
          <p:cNvGraphicFramePr/>
          <p:nvPr>
            <p:extLst>
              <p:ext uri="{D42A27DB-BD31-4B8C-83A1-F6EECF244321}">
                <p14:modId xmlns:p14="http://schemas.microsoft.com/office/powerpoint/2010/main" val="3738615980"/>
              </p:ext>
            </p:extLst>
          </p:nvPr>
        </p:nvGraphicFramePr>
        <p:xfrm>
          <a:off x="3325039" y="3029692"/>
          <a:ext cx="10421674" cy="480503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42865" y="7834722"/>
            <a:ext cx="10937124"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b">
            <a:spAutoFit/>
          </a:bodyPr>
          <a:lstStyle/>
          <a:p>
            <a:pPr algn="l"/>
            <a:r>
              <a:rPr lang="en-US" sz="1000" i="1" dirty="0">
                <a:latin typeface="Tahoma" panose="020B0604030504040204" pitchFamily="34" charset="0"/>
              </a:rPr>
              <a:t>Q: Which of the following, if any, do you do on a regular basis? Select all that apply. </a:t>
            </a:r>
          </a:p>
          <a:p>
            <a:pPr algn="l"/>
            <a:r>
              <a:rPr lang="en-US" sz="1000" i="1" dirty="0">
                <a:latin typeface="Tahoma" panose="020B0604030504040204" pitchFamily="34" charset="0"/>
              </a:rPr>
              <a:t>Buy foods and beverages because they are advertised on the label as… (Split sample, n=501); Eat at restaurants because they advertised their foods and beverages as… (Split sample, n=501)</a:t>
            </a:r>
          </a:p>
        </p:txBody>
      </p:sp>
      <p:sp>
        <p:nvSpPr>
          <p:cNvPr id="12" name="TextBox 11"/>
          <p:cNvSpPr txBox="1"/>
          <p:nvPr/>
        </p:nvSpPr>
        <p:spPr>
          <a:xfrm>
            <a:off x="4061848" y="2550648"/>
            <a:ext cx="8948057"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Labels Consumers Regularly Seek on Packages/at Restaurants</a:t>
            </a:r>
          </a:p>
        </p:txBody>
      </p:sp>
      <p:sp>
        <p:nvSpPr>
          <p:cNvPr id="14" name="Shape 219"/>
          <p:cNvSpPr/>
          <p:nvPr/>
        </p:nvSpPr>
        <p:spPr>
          <a:xfrm>
            <a:off x="1274484" y="991463"/>
            <a:ext cx="11556049" cy="692497"/>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000" dirty="0">
                <a:latin typeface="Tahoma" panose="020B0604030504040204" pitchFamily="34" charset="0"/>
                <a:ea typeface="Tahoma" panose="020B0604030504040204" pitchFamily="34" charset="0"/>
                <a:cs typeface="Tahoma" panose="020B0604030504040204" pitchFamily="34" charset="0"/>
              </a:rPr>
              <a:t>Labels impact product and restaurant choice</a:t>
            </a:r>
            <a:endParaRPr sz="4000" dirty="0">
              <a:latin typeface="Tahoma" panose="020B0604030504040204" pitchFamily="34" charset="0"/>
              <a:ea typeface="Tahoma" panose="020B0604030504040204" pitchFamily="34" charset="0"/>
              <a:cs typeface="Tahoma" panose="020B0604030504040204" pitchFamily="34" charset="0"/>
            </a:endParaRPr>
          </a:p>
        </p:txBody>
      </p:sp>
      <p:sp>
        <p:nvSpPr>
          <p:cNvPr id="15" name="Shape 220"/>
          <p:cNvSpPr/>
          <p:nvPr/>
        </p:nvSpPr>
        <p:spPr>
          <a:xfrm>
            <a:off x="1274484" y="1683960"/>
            <a:ext cx="11218196"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r>
              <a:rPr lang="en-US" sz="2200" i="1" dirty="0">
                <a:latin typeface="Arial Narrow" panose="020B0606020202030204" pitchFamily="34" charset="0"/>
              </a:rPr>
              <a:t>“No added hormones” most impactful for products; “natural” most impactful for restaurant choice</a:t>
            </a:r>
            <a:endParaRPr sz="2200" i="1" dirty="0">
              <a:latin typeface="Arial Narrow" panose="020B0606020202030204" pitchFamily="34" charset="0"/>
            </a:endParaRPr>
          </a:p>
        </p:txBody>
      </p:sp>
      <p:sp>
        <p:nvSpPr>
          <p:cNvPr id="8" name="5-Point Star 7"/>
          <p:cNvSpPr/>
          <p:nvPr/>
        </p:nvSpPr>
        <p:spPr>
          <a:xfrm>
            <a:off x="4716032" y="4576913"/>
            <a:ext cx="644995" cy="552683"/>
          </a:xfrm>
          <a:prstGeom prst="star5">
            <a:avLst/>
          </a:prstGeom>
          <a:solidFill>
            <a:schemeClr val="accent3"/>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9" name="Group 8"/>
          <p:cNvGrpSpPr/>
          <p:nvPr/>
        </p:nvGrpSpPr>
        <p:grpSpPr>
          <a:xfrm>
            <a:off x="429208" y="8509518"/>
            <a:ext cx="5507782" cy="1125894"/>
            <a:chOff x="429208" y="8509518"/>
            <a:chExt cx="5507782" cy="1125894"/>
          </a:xfrm>
        </p:grpSpPr>
        <p:sp>
          <p:nvSpPr>
            <p:cNvPr id="10" name="Rectangle 9"/>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Picture 12"/>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370782682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216"/>
          <p:cNvGraphicFramePr/>
          <p:nvPr>
            <p:extLst>
              <p:ext uri="{D42A27DB-BD31-4B8C-83A1-F6EECF244321}">
                <p14:modId xmlns:p14="http://schemas.microsoft.com/office/powerpoint/2010/main" val="646763192"/>
              </p:ext>
            </p:extLst>
          </p:nvPr>
        </p:nvGraphicFramePr>
        <p:xfrm>
          <a:off x="3353552" y="2645390"/>
          <a:ext cx="8368085" cy="534322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612843" y="7988608"/>
            <a:ext cx="5931111" cy="2308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How important are the following factors in your decision to purchase a food or beverage? (n=1,002)</a:t>
            </a:r>
          </a:p>
        </p:txBody>
      </p:sp>
      <p:sp>
        <p:nvSpPr>
          <p:cNvPr id="12" name="TextBox 11"/>
          <p:cNvSpPr txBox="1"/>
          <p:nvPr/>
        </p:nvSpPr>
        <p:spPr>
          <a:xfrm>
            <a:off x="5039421" y="2529651"/>
            <a:ext cx="7261420"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Production-Related Purchase Factors</a:t>
            </a:r>
          </a:p>
        </p:txBody>
      </p:sp>
      <p:sp>
        <p:nvSpPr>
          <p:cNvPr id="15" name="Shape 219"/>
          <p:cNvSpPr/>
          <p:nvPr/>
        </p:nvSpPr>
        <p:spPr>
          <a:xfrm>
            <a:off x="1275199" y="877704"/>
            <a:ext cx="11445441" cy="723275"/>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200" dirty="0">
                <a:latin typeface="Tahoma" panose="020B0604030504040204" pitchFamily="34" charset="0"/>
                <a:ea typeface="Tahoma" panose="020B0604030504040204" pitchFamily="34" charset="0"/>
                <a:cs typeface="Tahoma" panose="020B0604030504040204" pitchFamily="34" charset="0"/>
              </a:rPr>
              <a:t>Food production, values impact purchases</a:t>
            </a:r>
            <a:endParaRPr sz="4200" dirty="0">
              <a:latin typeface="Tahoma" panose="020B0604030504040204" pitchFamily="34" charset="0"/>
              <a:ea typeface="Tahoma" panose="020B0604030504040204" pitchFamily="34" charset="0"/>
              <a:cs typeface="Tahoma" panose="020B0604030504040204" pitchFamily="34" charset="0"/>
            </a:endParaRPr>
          </a:p>
        </p:txBody>
      </p:sp>
      <p:sp>
        <p:nvSpPr>
          <p:cNvPr id="19" name="Shape 220"/>
          <p:cNvSpPr/>
          <p:nvPr/>
        </p:nvSpPr>
        <p:spPr>
          <a:xfrm>
            <a:off x="1275199" y="1648836"/>
            <a:ext cx="11131344"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r>
              <a:rPr lang="en-US" sz="2200" i="1" dirty="0">
                <a:latin typeface="Arial Narrow" panose="020B0606020202030204" pitchFamily="34" charset="0"/>
              </a:rPr>
              <a:t>One third say it is highly important to know that a company shares their values</a:t>
            </a:r>
            <a:endParaRPr sz="2200" i="1" dirty="0">
              <a:latin typeface="Arial Narrow" panose="020B0606020202030204" pitchFamily="34" charset="0"/>
            </a:endParaRPr>
          </a:p>
        </p:txBody>
      </p:sp>
      <p:sp>
        <p:nvSpPr>
          <p:cNvPr id="7" name="TextBox 6"/>
          <p:cNvSpPr txBox="1"/>
          <p:nvPr/>
        </p:nvSpPr>
        <p:spPr>
          <a:xfrm>
            <a:off x="12153302" y="3355063"/>
            <a:ext cx="2443168" cy="2308324"/>
          </a:xfrm>
          <a:prstGeom prst="rect">
            <a:avLst/>
          </a:prstGeom>
          <a:noFill/>
          <a:ln>
            <a:solidFill>
              <a:schemeClr val="accent1"/>
            </a:solidFill>
          </a:ln>
        </p:spPr>
        <p:txBody>
          <a:bodyPr wrap="square" rtlCol="0">
            <a:spAutoFit/>
          </a:bodyPr>
          <a:lstStyle/>
          <a:p>
            <a:pPr algn="l"/>
            <a:r>
              <a:rPr lang="en-US" sz="1600" b="1" dirty="0">
                <a:solidFill>
                  <a:schemeClr val="accent1"/>
                </a:solidFill>
                <a:latin typeface="Tahoma" panose="020B0604030504040204" pitchFamily="34" charset="0"/>
              </a:rPr>
              <a:t>  </a:t>
            </a:r>
            <a:r>
              <a:rPr lang="en-US" sz="1600" dirty="0">
                <a:solidFill>
                  <a:schemeClr val="accent1"/>
                </a:solidFill>
                <a:latin typeface="Tahoma" panose="020B0604030504040204" pitchFamily="34" charset="0"/>
              </a:rPr>
              <a:t/>
            </a:r>
            <a:br>
              <a:rPr lang="en-US" sz="1600" dirty="0">
                <a:solidFill>
                  <a:schemeClr val="accent1"/>
                </a:solidFill>
                <a:latin typeface="Tahoma" panose="020B0604030504040204" pitchFamily="34" charset="0"/>
              </a:rPr>
            </a:br>
            <a:endParaRPr lang="en-US" sz="1600" dirty="0">
              <a:solidFill>
                <a:schemeClr val="accent1"/>
              </a:solidFill>
              <a:latin typeface="Tahoma" panose="020B0604030504040204" pitchFamily="34" charset="0"/>
            </a:endParaRPr>
          </a:p>
          <a:p>
            <a:pPr algn="l"/>
            <a:r>
              <a:rPr lang="en-US" sz="1600" b="1" dirty="0">
                <a:solidFill>
                  <a:schemeClr val="accent1"/>
                </a:solidFill>
                <a:latin typeface="Tahoma" panose="020B0604030504040204" pitchFamily="34" charset="0"/>
              </a:rPr>
              <a:t>Women</a:t>
            </a:r>
            <a:r>
              <a:rPr lang="en-US" sz="1600" dirty="0">
                <a:solidFill>
                  <a:schemeClr val="accent1"/>
                </a:solidFill>
                <a:latin typeface="Tahoma" panose="020B0604030504040204" pitchFamily="34" charset="0"/>
              </a:rPr>
              <a:t> are more likely to care about recognizing ingredients, knowing where food comes from, the number of ingredients, and how food is produced</a:t>
            </a:r>
          </a:p>
        </p:txBody>
      </p:sp>
      <p:sp>
        <p:nvSpPr>
          <p:cNvPr id="8" name="TextBox 7"/>
          <p:cNvSpPr txBox="1"/>
          <p:nvPr/>
        </p:nvSpPr>
        <p:spPr>
          <a:xfrm>
            <a:off x="12153306" y="6022746"/>
            <a:ext cx="2443167" cy="1508105"/>
          </a:xfrm>
          <a:prstGeom prst="rect">
            <a:avLst/>
          </a:prstGeom>
          <a:noFill/>
          <a:ln>
            <a:solidFill>
              <a:schemeClr val="accent1"/>
            </a:solidFill>
          </a:ln>
        </p:spPr>
        <p:txBody>
          <a:bodyPr wrap="square" rtlCol="0">
            <a:spAutoFit/>
          </a:bodyPr>
          <a:lstStyle/>
          <a:p>
            <a:pPr algn="l"/>
            <a:r>
              <a:rPr lang="en-US" sz="2800" b="1" dirty="0">
                <a:solidFill>
                  <a:schemeClr val="accent1"/>
                </a:solidFill>
                <a:latin typeface="Tahoma" panose="020B0604030504040204" pitchFamily="34" charset="0"/>
              </a:rPr>
              <a:t>68%</a:t>
            </a:r>
            <a:r>
              <a:rPr lang="en-US" sz="1200" b="1" dirty="0">
                <a:solidFill>
                  <a:schemeClr val="accent1"/>
                </a:solidFill>
                <a:latin typeface="Tahoma" panose="020B0604030504040204" pitchFamily="34" charset="0"/>
              </a:rPr>
              <a:t> </a:t>
            </a:r>
          </a:p>
          <a:p>
            <a:pPr algn="l"/>
            <a:r>
              <a:rPr lang="en-US" sz="1600" dirty="0">
                <a:solidFill>
                  <a:schemeClr val="accent1"/>
                </a:solidFill>
                <a:latin typeface="Tahoma" panose="020B0604030504040204" pitchFamily="34" charset="0"/>
              </a:rPr>
              <a:t>Of </a:t>
            </a:r>
            <a:r>
              <a:rPr lang="en-US" sz="1600" b="1" dirty="0">
                <a:solidFill>
                  <a:schemeClr val="accent1"/>
                </a:solidFill>
                <a:latin typeface="Tahoma" panose="020B0604030504040204" pitchFamily="34" charset="0"/>
              </a:rPr>
              <a:t>Boomers</a:t>
            </a:r>
            <a:r>
              <a:rPr lang="en-US" sz="1600" dirty="0">
                <a:solidFill>
                  <a:schemeClr val="accent1"/>
                </a:solidFill>
                <a:latin typeface="Tahoma" panose="020B0604030504040204" pitchFamily="34" charset="0"/>
              </a:rPr>
              <a:t> say that recognizing ingredients listed is important, vs. </a:t>
            </a:r>
            <a:r>
              <a:rPr lang="en-US" sz="1600" b="1" dirty="0">
                <a:solidFill>
                  <a:schemeClr val="accent1"/>
                </a:solidFill>
                <a:latin typeface="Tahoma" panose="020B0604030504040204" pitchFamily="34" charset="0"/>
              </a:rPr>
              <a:t>54%</a:t>
            </a:r>
            <a:r>
              <a:rPr lang="en-US" sz="1600" dirty="0">
                <a:solidFill>
                  <a:schemeClr val="accent1"/>
                </a:solidFill>
                <a:latin typeface="Tahoma" panose="020B0604030504040204" pitchFamily="34" charset="0"/>
              </a:rPr>
              <a:t> of Millennials</a:t>
            </a:r>
          </a:p>
        </p:txBody>
      </p:sp>
      <p:pic>
        <p:nvPicPr>
          <p:cNvPr id="9" name="Picture 8"/>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52893" r="100000">
                        <a14:foregroundMark x1="77686" y1="11429" x2="77686" y2="11429"/>
                      </a14:backgroundRemoval>
                    </a14:imgEffect>
                  </a14:imgLayer>
                </a14:imgProps>
              </a:ext>
              <a:ext uri="{28A0092B-C50C-407E-A947-70E740481C1C}">
                <a14:useLocalDpi xmlns:a14="http://schemas.microsoft.com/office/drawing/2010/main" val="0"/>
              </a:ext>
            </a:extLst>
          </a:blip>
          <a:srcRect l="53494"/>
          <a:stretch/>
        </p:blipFill>
        <p:spPr>
          <a:xfrm>
            <a:off x="12471976" y="3437544"/>
            <a:ext cx="245023" cy="457200"/>
          </a:xfrm>
          <a:prstGeom prst="rect">
            <a:avLst/>
          </a:prstGeom>
          <a:noFill/>
          <a:ln>
            <a:noFill/>
          </a:ln>
        </p:spPr>
      </p:pic>
      <p:pic>
        <p:nvPicPr>
          <p:cNvPr id="10" name="Picture 9"/>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38017">
                        <a14:foregroundMark x1="19835" y1="13333" x2="19835" y2="13333"/>
                      </a14:backgroundRemoval>
                    </a14:imgEffect>
                  </a14:imgLayer>
                </a14:imgProps>
              </a:ext>
              <a:ext uri="{28A0092B-C50C-407E-A947-70E740481C1C}">
                <a14:useLocalDpi xmlns:a14="http://schemas.microsoft.com/office/drawing/2010/main" val="0"/>
              </a:ext>
            </a:extLst>
          </a:blip>
          <a:srcRect r="63252"/>
          <a:stretch/>
        </p:blipFill>
        <p:spPr>
          <a:xfrm>
            <a:off x="12212929" y="3437544"/>
            <a:ext cx="193614" cy="457200"/>
          </a:xfrm>
          <a:prstGeom prst="rect">
            <a:avLst/>
          </a:prstGeom>
          <a:noFill/>
          <a:ln>
            <a:noFill/>
          </a:ln>
        </p:spPr>
      </p:pic>
      <p:grpSp>
        <p:nvGrpSpPr>
          <p:cNvPr id="11" name="Group 10"/>
          <p:cNvGrpSpPr/>
          <p:nvPr/>
        </p:nvGrpSpPr>
        <p:grpSpPr>
          <a:xfrm>
            <a:off x="429208" y="8509518"/>
            <a:ext cx="5507782" cy="1125894"/>
            <a:chOff x="429208" y="8509518"/>
            <a:chExt cx="5507782" cy="1125894"/>
          </a:xfrm>
        </p:grpSpPr>
        <p:sp>
          <p:nvSpPr>
            <p:cNvPr id="16" name="Rectangle 15"/>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7" name="Picture 16"/>
            <p:cNvPicPr>
              <a:picLocks noChangeAspect="1"/>
            </p:cNvPicPr>
            <p:nvPr/>
          </p:nvPicPr>
          <p:blipFill>
            <a:blip r:embed="rId6"/>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164005503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216"/>
          <p:cNvGraphicFramePr/>
          <p:nvPr>
            <p:extLst>
              <p:ext uri="{D42A27DB-BD31-4B8C-83A1-F6EECF244321}">
                <p14:modId xmlns:p14="http://schemas.microsoft.com/office/powerpoint/2010/main" val="535325110"/>
              </p:ext>
            </p:extLst>
          </p:nvPr>
        </p:nvGraphicFramePr>
        <p:xfrm>
          <a:off x="2972924" y="2900724"/>
          <a:ext cx="7958042" cy="489031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70589" y="7976162"/>
            <a:ext cx="11673067" cy="2308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You mentioned that you prefer to buy foods and beverages that are produced by companies that share your values. What values are you thinking about specifically? (Cares about shared values, n=654)</a:t>
            </a:r>
          </a:p>
        </p:txBody>
      </p:sp>
      <p:sp>
        <p:nvSpPr>
          <p:cNvPr id="12" name="TextBox 11"/>
          <p:cNvSpPr txBox="1"/>
          <p:nvPr/>
        </p:nvSpPr>
        <p:spPr>
          <a:xfrm>
            <a:off x="2776413" y="2371193"/>
            <a:ext cx="7261420" cy="63094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Important Values</a:t>
            </a:r>
          </a:p>
          <a:p>
            <a:r>
              <a:rPr lang="en-US" sz="1600" i="1" dirty="0">
                <a:latin typeface="Tahoma" panose="020B0604030504040204" pitchFamily="34" charset="0"/>
              </a:rPr>
              <a:t>(Of those who care at least somewhat about values)</a:t>
            </a:r>
          </a:p>
        </p:txBody>
      </p:sp>
      <p:sp>
        <p:nvSpPr>
          <p:cNvPr id="10" name="TextBox 9"/>
          <p:cNvSpPr txBox="1"/>
          <p:nvPr/>
        </p:nvSpPr>
        <p:spPr>
          <a:xfrm>
            <a:off x="11558512" y="2481081"/>
            <a:ext cx="1737292" cy="3231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1600" b="1" dirty="0">
                <a:latin typeface="Tahoma" panose="020B0604030504040204" pitchFamily="34" charset="0"/>
              </a:rPr>
              <a:t>Examples:</a:t>
            </a:r>
          </a:p>
        </p:txBody>
      </p:sp>
      <p:sp>
        <p:nvSpPr>
          <p:cNvPr id="13" name="TextBox 12"/>
          <p:cNvSpPr txBox="1"/>
          <p:nvPr/>
        </p:nvSpPr>
        <p:spPr>
          <a:xfrm>
            <a:off x="11144112" y="3007963"/>
            <a:ext cx="4792574" cy="5078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1400" dirty="0">
                <a:latin typeface="Tahoma" panose="020B0604030504040204" pitchFamily="34" charset="0"/>
              </a:rPr>
              <a:t>Healthy, natural, few additives, </a:t>
            </a:r>
            <a:r>
              <a:rPr lang="en-US" sz="1400" b="1" dirty="0">
                <a:latin typeface="Tahoma" panose="020B0604030504040204" pitchFamily="34" charset="0"/>
              </a:rPr>
              <a:t>organic, </a:t>
            </a:r>
            <a:r>
              <a:rPr lang="en-US" sz="1400" dirty="0">
                <a:latin typeface="Tahoma" panose="020B0604030504040204" pitchFamily="34" charset="0"/>
              </a:rPr>
              <a:t>safety, minimally processed, low sugar, </a:t>
            </a:r>
            <a:r>
              <a:rPr lang="en-US" sz="1400" b="1" dirty="0">
                <a:latin typeface="Tahoma" panose="020B0604030504040204" pitchFamily="34" charset="0"/>
              </a:rPr>
              <a:t>non-GMO</a:t>
            </a:r>
          </a:p>
        </p:txBody>
      </p:sp>
      <p:sp>
        <p:nvSpPr>
          <p:cNvPr id="17" name="TextBox 16"/>
          <p:cNvSpPr txBox="1"/>
          <p:nvPr/>
        </p:nvSpPr>
        <p:spPr>
          <a:xfrm>
            <a:off x="11120662" y="3519620"/>
            <a:ext cx="5093466" cy="5078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1400" dirty="0">
                <a:latin typeface="Tahoma" panose="020B0604030504040204" pitchFamily="34" charset="0"/>
              </a:rPr>
              <a:t>Honesty/integrity, no animal cruelty, fair trade, community focus, local business, made in U.S.</a:t>
            </a:r>
          </a:p>
        </p:txBody>
      </p:sp>
      <p:sp>
        <p:nvSpPr>
          <p:cNvPr id="18" name="TextBox 17"/>
          <p:cNvSpPr txBox="1"/>
          <p:nvPr/>
        </p:nvSpPr>
        <p:spPr>
          <a:xfrm>
            <a:off x="11144112" y="4049939"/>
            <a:ext cx="4792574" cy="5078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1400" b="1" dirty="0">
                <a:latin typeface="Tahoma" panose="020B0604030504040204" pitchFamily="34" charset="0"/>
              </a:rPr>
              <a:t>Environmentally friendly/sustainable/responsible</a:t>
            </a:r>
            <a:r>
              <a:rPr lang="en-US" sz="1400" dirty="0">
                <a:latin typeface="Tahoma" panose="020B0604030504040204" pitchFamily="34" charset="0"/>
              </a:rPr>
              <a:t>, less waste, less/recyclable packaging, company recycles </a:t>
            </a:r>
          </a:p>
        </p:txBody>
      </p:sp>
      <p:cxnSp>
        <p:nvCxnSpPr>
          <p:cNvPr id="24" name="Straight Connector 23"/>
          <p:cNvCxnSpPr/>
          <p:nvPr/>
        </p:nvCxnSpPr>
        <p:spPr>
          <a:xfrm>
            <a:off x="2986575" y="4510395"/>
            <a:ext cx="11330963"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5" name="Straight Connector 24"/>
          <p:cNvCxnSpPr/>
          <p:nvPr/>
        </p:nvCxnSpPr>
        <p:spPr>
          <a:xfrm>
            <a:off x="2986575" y="4037305"/>
            <a:ext cx="11330963"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6" name="Straight Connector 25"/>
          <p:cNvCxnSpPr/>
          <p:nvPr/>
        </p:nvCxnSpPr>
        <p:spPr>
          <a:xfrm>
            <a:off x="2986575" y="3569154"/>
            <a:ext cx="11330963"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pic>
        <p:nvPicPr>
          <p:cNvPr id="28" name="pasted-image.pdf"/>
          <p:cNvPicPr>
            <a:picLocks/>
          </p:cNvPicPr>
          <p:nvPr/>
        </p:nvPicPr>
        <p:blipFill>
          <a:blip r:embed="rId3">
            <a:extLst>
              <a:ext uri="{28A0092B-C50C-407E-A947-70E740481C1C}">
                <a14:useLocalDpi xmlns:a14="http://schemas.microsoft.com/office/drawing/2010/main" val="0"/>
              </a:ext>
            </a:extLst>
          </a:blip>
          <a:stretch>
            <a:fillRect/>
          </a:stretch>
        </p:blipFill>
        <p:spPr>
          <a:xfrm>
            <a:off x="7212381" y="5213551"/>
            <a:ext cx="2056812" cy="2093295"/>
          </a:xfrm>
          <a:prstGeom prst="rect">
            <a:avLst/>
          </a:prstGeom>
          <a:ln w="3175">
            <a:miter lim="400000"/>
          </a:ln>
        </p:spPr>
      </p:pic>
      <p:sp>
        <p:nvSpPr>
          <p:cNvPr id="30" name="Shape 205"/>
          <p:cNvSpPr/>
          <p:nvPr/>
        </p:nvSpPr>
        <p:spPr>
          <a:xfrm>
            <a:off x="7373409" y="5385434"/>
            <a:ext cx="1734756" cy="1135696"/>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p>
            <a:pPr algn="l" defTabSz="457200">
              <a:lnSpc>
                <a:spcPct val="80000"/>
              </a:lnSpc>
              <a:defRPr sz="5600">
                <a:latin typeface="Myriad Pro Condensed"/>
                <a:ea typeface="Myriad Pro Condensed"/>
                <a:cs typeface="Myriad Pro Condensed"/>
                <a:sym typeface="Myriad Pro Condensed"/>
              </a:defRPr>
            </a:pPr>
            <a:r>
              <a:rPr lang="en-US" sz="4600" b="1" dirty="0">
                <a:latin typeface="Tahoma" panose="020B0604030504040204" pitchFamily="34" charset="0"/>
                <a:ea typeface="MyriadPro-BoldSemiCn"/>
                <a:cs typeface="MyriadPro-BoldSemiCn"/>
                <a:sym typeface="MyriadPro-BoldSemiCn"/>
              </a:rPr>
              <a:t>1 in 5</a:t>
            </a:r>
            <a:endParaRPr sz="4600" b="1" dirty="0">
              <a:latin typeface="Tahoma" panose="020B0604030504040204" pitchFamily="34" charset="0"/>
              <a:ea typeface="MyriadPro-BoldSemiCn"/>
              <a:cs typeface="MyriadPro-BoldSemiCn"/>
              <a:sym typeface="MyriadPro-BoldSemiCn"/>
            </a:endParaRPr>
          </a:p>
          <a:p>
            <a:pPr algn="l" defTabSz="457200">
              <a:defRPr sz="2250">
                <a:latin typeface="Myriad Pro Condensed"/>
                <a:ea typeface="Myriad Pro Condensed"/>
                <a:cs typeface="Myriad Pro Condensed"/>
                <a:sym typeface="Myriad Pro Condensed"/>
              </a:defRPr>
            </a:pPr>
            <a:r>
              <a:rPr lang="en-US" sz="1600" dirty="0">
                <a:latin typeface="Tahoma" panose="020B0604030504040204" pitchFamily="34" charset="0"/>
                <a:ea typeface="Myriad Pro Condensed"/>
                <a:cs typeface="Myriad Pro Condensed"/>
                <a:sym typeface="Myriad Pro Condensed"/>
              </a:rPr>
              <a:t>Do not cite any particular value(s)</a:t>
            </a:r>
            <a:endParaRPr sz="1600" dirty="0">
              <a:latin typeface="Tahoma" panose="020B0604030504040204" pitchFamily="34" charset="0"/>
              <a:ea typeface="Myriad Pro Condensed"/>
              <a:cs typeface="Myriad Pro Condensed"/>
              <a:sym typeface="Myriad Pro Condensed"/>
            </a:endParaRPr>
          </a:p>
        </p:txBody>
      </p:sp>
      <p:sp>
        <p:nvSpPr>
          <p:cNvPr id="31" name="Rectangle 30"/>
          <p:cNvSpPr/>
          <p:nvPr/>
        </p:nvSpPr>
        <p:spPr>
          <a:xfrm>
            <a:off x="4408493" y="6953437"/>
            <a:ext cx="2222565" cy="415498"/>
          </a:xfrm>
          <a:prstGeom prst="rect">
            <a:avLst/>
          </a:prstGeom>
          <a:noFill/>
          <a:ln w="317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endParaRPr lang="en-US" sz="2200" dirty="0">
              <a:solidFill>
                <a:srgbClr val="FFFFFF"/>
              </a:solidFill>
              <a:latin typeface="Tahoma" panose="020B0604030504040204" pitchFamily="34" charset="0"/>
            </a:endParaRPr>
          </a:p>
        </p:txBody>
      </p:sp>
      <p:sp>
        <p:nvSpPr>
          <p:cNvPr id="21" name="Shape 219"/>
          <p:cNvSpPr/>
          <p:nvPr/>
        </p:nvSpPr>
        <p:spPr>
          <a:xfrm>
            <a:off x="1288403" y="1073217"/>
            <a:ext cx="10600659" cy="661720"/>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3800" dirty="0">
                <a:latin typeface="Tahoma" panose="020B0604030504040204" pitchFamily="34" charset="0"/>
                <a:ea typeface="Tahoma" panose="020B0604030504040204" pitchFamily="34" charset="0"/>
                <a:cs typeface="Tahoma" panose="020B0604030504040204" pitchFamily="34" charset="0"/>
              </a:rPr>
              <a:t>Food attributes top list of important values</a:t>
            </a:r>
            <a:endParaRPr sz="3800" dirty="0">
              <a:latin typeface="Tahoma" panose="020B0604030504040204" pitchFamily="34" charset="0"/>
              <a:ea typeface="Tahoma" panose="020B0604030504040204" pitchFamily="34" charset="0"/>
              <a:cs typeface="Tahoma" panose="020B0604030504040204" pitchFamily="34" charset="0"/>
            </a:endParaRPr>
          </a:p>
        </p:txBody>
      </p:sp>
      <p:sp>
        <p:nvSpPr>
          <p:cNvPr id="22" name="Shape 220"/>
          <p:cNvSpPr/>
          <p:nvPr/>
        </p:nvSpPr>
        <p:spPr>
          <a:xfrm>
            <a:off x="1288403" y="1687586"/>
            <a:ext cx="11131344"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r>
              <a:rPr lang="en-US" sz="2200" i="1" dirty="0">
                <a:latin typeface="Arial Narrow" panose="020B0606020202030204" pitchFamily="34" charset="0"/>
              </a:rPr>
              <a:t>Characteristics of food manufacturers also top list of important values</a:t>
            </a:r>
            <a:endParaRPr sz="2200" i="1" dirty="0">
              <a:latin typeface="Arial Narrow" panose="020B0606020202030204" pitchFamily="34" charset="0"/>
            </a:endParaRPr>
          </a:p>
        </p:txBody>
      </p:sp>
      <p:grpSp>
        <p:nvGrpSpPr>
          <p:cNvPr id="19" name="Group 18"/>
          <p:cNvGrpSpPr/>
          <p:nvPr/>
        </p:nvGrpSpPr>
        <p:grpSpPr>
          <a:xfrm>
            <a:off x="429208" y="8509518"/>
            <a:ext cx="5507782" cy="1125894"/>
            <a:chOff x="429208" y="8509518"/>
            <a:chExt cx="5507782" cy="1125894"/>
          </a:xfrm>
        </p:grpSpPr>
        <p:sp>
          <p:nvSpPr>
            <p:cNvPr id="20" name="Rectangle 19"/>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23" name="Picture 22"/>
            <p:cNvPicPr>
              <a:picLocks noChangeAspect="1"/>
            </p:cNvPicPr>
            <p:nvPr/>
          </p:nvPicPr>
          <p:blipFill>
            <a:blip r:embed="rId4"/>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222772012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2142295" y="373754"/>
            <a:ext cx="12680929" cy="8359570"/>
          </a:xfrm>
          <a:prstGeom prst="rect">
            <a:avLst/>
          </a:prstGeom>
        </p:spPr>
      </p:pic>
      <p:pic>
        <p:nvPicPr>
          <p:cNvPr id="21" name="Picture 20"/>
          <p:cNvPicPr>
            <a:picLocks noChangeAspect="1"/>
          </p:cNvPicPr>
          <p:nvPr/>
        </p:nvPicPr>
        <p:blipFill>
          <a:blip r:embed="rId3"/>
          <a:stretch>
            <a:fillRect/>
          </a:stretch>
        </p:blipFill>
        <p:spPr>
          <a:xfrm>
            <a:off x="2092983" y="355091"/>
            <a:ext cx="4254302" cy="4194193"/>
          </a:xfrm>
          <a:prstGeom prst="rect">
            <a:avLst/>
          </a:prstGeom>
        </p:spPr>
      </p:pic>
      <p:pic>
        <p:nvPicPr>
          <p:cNvPr id="22" name="Picture 21"/>
          <p:cNvPicPr>
            <a:picLocks noChangeAspect="1"/>
          </p:cNvPicPr>
          <p:nvPr/>
        </p:nvPicPr>
        <p:blipFill>
          <a:blip r:embed="rId4"/>
          <a:stretch>
            <a:fillRect/>
          </a:stretch>
        </p:blipFill>
        <p:spPr>
          <a:xfrm>
            <a:off x="6347285" y="332035"/>
            <a:ext cx="4270951" cy="4237268"/>
          </a:xfrm>
          <a:prstGeom prst="rect">
            <a:avLst/>
          </a:prstGeom>
        </p:spPr>
      </p:pic>
      <p:pic>
        <p:nvPicPr>
          <p:cNvPr id="23" name="Picture 22"/>
          <p:cNvPicPr>
            <a:picLocks noChangeAspect="1"/>
          </p:cNvPicPr>
          <p:nvPr/>
        </p:nvPicPr>
        <p:blipFill>
          <a:blip r:embed="rId5"/>
          <a:stretch>
            <a:fillRect/>
          </a:stretch>
        </p:blipFill>
        <p:spPr>
          <a:xfrm>
            <a:off x="10687580" y="355091"/>
            <a:ext cx="4242315" cy="4195549"/>
          </a:xfrm>
          <a:prstGeom prst="rect">
            <a:avLst/>
          </a:prstGeom>
        </p:spPr>
      </p:pic>
      <p:pic>
        <p:nvPicPr>
          <p:cNvPr id="25" name="Picture 24"/>
          <p:cNvPicPr>
            <a:picLocks noChangeAspect="1"/>
          </p:cNvPicPr>
          <p:nvPr/>
        </p:nvPicPr>
        <p:blipFill>
          <a:blip r:embed="rId6"/>
          <a:stretch>
            <a:fillRect/>
          </a:stretch>
        </p:blipFill>
        <p:spPr>
          <a:xfrm>
            <a:off x="2072946" y="4629683"/>
            <a:ext cx="4170630" cy="4164021"/>
          </a:xfrm>
          <a:prstGeom prst="rect">
            <a:avLst/>
          </a:prstGeom>
        </p:spPr>
      </p:pic>
      <p:pic>
        <p:nvPicPr>
          <p:cNvPr id="26" name="Picture 25"/>
          <p:cNvPicPr>
            <a:picLocks noChangeAspect="1"/>
          </p:cNvPicPr>
          <p:nvPr/>
        </p:nvPicPr>
        <p:blipFill>
          <a:blip r:embed="rId7"/>
          <a:stretch>
            <a:fillRect/>
          </a:stretch>
        </p:blipFill>
        <p:spPr>
          <a:xfrm>
            <a:off x="6328623" y="4629683"/>
            <a:ext cx="4308274" cy="4184040"/>
          </a:xfrm>
          <a:prstGeom prst="rect">
            <a:avLst/>
          </a:prstGeom>
        </p:spPr>
      </p:pic>
      <p:pic>
        <p:nvPicPr>
          <p:cNvPr id="28" name="Picture 27"/>
          <p:cNvPicPr>
            <a:picLocks noChangeAspect="1"/>
          </p:cNvPicPr>
          <p:nvPr/>
        </p:nvPicPr>
        <p:blipFill>
          <a:blip r:embed="rId8"/>
          <a:stretch>
            <a:fillRect/>
          </a:stretch>
        </p:blipFill>
        <p:spPr>
          <a:xfrm>
            <a:off x="10719612" y="4631039"/>
            <a:ext cx="4235883" cy="4182684"/>
          </a:xfrm>
          <a:prstGeom prst="rect">
            <a:avLst/>
          </a:prstGeom>
        </p:spPr>
      </p:pic>
    </p:spTree>
    <p:extLst>
      <p:ext uri="{BB962C8B-B14F-4D97-AF65-F5344CB8AC3E}">
        <p14:creationId xmlns:p14="http://schemas.microsoft.com/office/powerpoint/2010/main" val="23792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336" y="-176018"/>
            <a:ext cx="5439907" cy="8412163"/>
          </a:xfrm>
          <a:prstGeom prst="rect">
            <a:avLst/>
          </a:prstGeom>
        </p:spPr>
      </p:pic>
      <p:sp>
        <p:nvSpPr>
          <p:cNvPr id="7" name="Shape 191"/>
          <p:cNvSpPr/>
          <p:nvPr/>
        </p:nvSpPr>
        <p:spPr>
          <a:xfrm>
            <a:off x="8182165" y="4858869"/>
            <a:ext cx="5792081" cy="427809"/>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endParaRPr sz="1900" dirty="0">
              <a:latin typeface="Myriad Pro Cond" panose="020B0506030403020204" pitchFamily="34" charset="0"/>
            </a:endParaRPr>
          </a:p>
        </p:txBody>
      </p:sp>
      <p:sp>
        <p:nvSpPr>
          <p:cNvPr id="2" name="Rectangle 1"/>
          <p:cNvSpPr/>
          <p:nvPr/>
        </p:nvSpPr>
        <p:spPr>
          <a:xfrm>
            <a:off x="8182162" y="4871882"/>
            <a:ext cx="6502400" cy="1865126"/>
          </a:xfrm>
          <a:prstGeom prst="rect">
            <a:avLst/>
          </a:prstGeom>
        </p:spPr>
        <p:txBody>
          <a:bodyPr>
            <a:spAutoFit/>
          </a:bodyPr>
          <a:lstStyle/>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r>
              <a:rPr lang="en-US" sz="3200" dirty="0">
                <a:solidFill>
                  <a:srgbClr val="F1F137"/>
                </a:solidFill>
                <a:latin typeface="Arial Narrow" panose="020B0606020202030204" pitchFamily="34" charset="0"/>
              </a:rPr>
              <a:t>Americans’ food values are also reflected in their perceptions of the food supply and their food safety concerns. </a:t>
            </a:r>
          </a:p>
        </p:txBody>
      </p:sp>
      <p:sp>
        <p:nvSpPr>
          <p:cNvPr id="9" name="Shape 243"/>
          <p:cNvSpPr/>
          <p:nvPr/>
        </p:nvSpPr>
        <p:spPr>
          <a:xfrm>
            <a:off x="8182162" y="2795783"/>
            <a:ext cx="5648982" cy="1769715"/>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457200">
              <a:lnSpc>
                <a:spcPct val="70000"/>
              </a:lnSpc>
              <a:defRPr sz="5400" b="1" cap="all">
                <a:solidFill>
                  <a:srgbClr val="FFFFFF"/>
                </a:solidFill>
                <a:latin typeface="Myriad Pro Condensed"/>
                <a:ea typeface="Myriad Pro Condensed"/>
                <a:cs typeface="Myriad Pro Condensed"/>
                <a:sym typeface="Myriad Pro Condensed"/>
              </a:defRPr>
            </a:lvl1pPr>
          </a:lstStyle>
          <a:p>
            <a:pPr>
              <a:lnSpc>
                <a:spcPct val="100000"/>
              </a:lnSpc>
            </a:pPr>
            <a:r>
              <a:rPr lang="en-US" sz="2200" b="0" spc="300" dirty="0">
                <a:latin typeface="Tahoma" panose="020B0604030504040204" pitchFamily="34" charset="0"/>
                <a:ea typeface="Tahoma" panose="020B0604030504040204" pitchFamily="34" charset="0"/>
                <a:cs typeface="Tahoma" panose="020B0604030504040204" pitchFamily="34" charset="0"/>
              </a:rPr>
              <a:t>Thinking beyond the box:</a:t>
            </a:r>
          </a:p>
          <a:p>
            <a:pPr>
              <a:lnSpc>
                <a:spcPct val="100000"/>
              </a:lnSpc>
            </a:pPr>
            <a:r>
              <a:rPr lang="en-US" sz="4400" dirty="0">
                <a:latin typeface="Tahoma" panose="020B0604030504040204" pitchFamily="34" charset="0"/>
                <a:ea typeface="Tahoma" panose="020B0604030504040204" pitchFamily="34" charset="0"/>
                <a:cs typeface="Tahoma" panose="020B0604030504040204" pitchFamily="34" charset="0"/>
              </a:rPr>
              <a:t>Food Confidence</a:t>
            </a:r>
          </a:p>
          <a:p>
            <a:pPr>
              <a:lnSpc>
                <a:spcPct val="100000"/>
              </a:lnSpc>
            </a:pPr>
            <a:r>
              <a:rPr lang="en-US" sz="4400" dirty="0">
                <a:latin typeface="Tahoma" panose="020B0604030504040204" pitchFamily="34" charset="0"/>
                <a:ea typeface="Tahoma" panose="020B0604030504040204" pitchFamily="34" charset="0"/>
                <a:cs typeface="Tahoma" panose="020B0604030504040204" pitchFamily="34" charset="0"/>
              </a:rPr>
              <a:t>&amp; Concerns</a:t>
            </a:r>
            <a:endParaRPr sz="4400"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429208" y="8490857"/>
            <a:ext cx="5507782" cy="1125894"/>
            <a:chOff x="429208" y="8509518"/>
            <a:chExt cx="5507782" cy="1125894"/>
          </a:xfrm>
        </p:grpSpPr>
        <p:sp>
          <p:nvSpPr>
            <p:cNvPr id="10" name="Rectangle 9"/>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1" name="Picture 10"/>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292670352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216"/>
          <p:cNvGraphicFramePr/>
          <p:nvPr>
            <p:extLst>
              <p:ext uri="{D42A27DB-BD31-4B8C-83A1-F6EECF244321}">
                <p14:modId xmlns:p14="http://schemas.microsoft.com/office/powerpoint/2010/main" val="2957823962"/>
              </p:ext>
            </p:extLst>
          </p:nvPr>
        </p:nvGraphicFramePr>
        <p:xfrm>
          <a:off x="7695074" y="2998732"/>
          <a:ext cx="6784943" cy="4616721"/>
        </p:xfrm>
        <a:graphic>
          <a:graphicData uri="http://schemas.openxmlformats.org/drawingml/2006/chart">
            <c:chart xmlns:c="http://schemas.openxmlformats.org/drawingml/2006/chart" xmlns:r="http://schemas.openxmlformats.org/officeDocument/2006/relationships" r:id="rId2"/>
          </a:graphicData>
        </a:graphic>
      </p:graphicFrame>
      <p:sp>
        <p:nvSpPr>
          <p:cNvPr id="12" name="Shape 220"/>
          <p:cNvSpPr/>
          <p:nvPr/>
        </p:nvSpPr>
        <p:spPr>
          <a:xfrm>
            <a:off x="3177932" y="1682673"/>
            <a:ext cx="77009" cy="38472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457200">
              <a:defRPr sz="2000">
                <a:latin typeface="Helvetica"/>
                <a:ea typeface="Helvetica"/>
                <a:cs typeface="Helvetica"/>
                <a:sym typeface="Helvetica"/>
              </a:defRPr>
            </a:lvl1pPr>
          </a:lstStyle>
          <a:p>
            <a:endParaRPr dirty="0">
              <a:latin typeface="Tahoma" panose="020B0604030504040204" pitchFamily="34" charset="0"/>
            </a:endParaRPr>
          </a:p>
        </p:txBody>
      </p:sp>
      <p:sp>
        <p:nvSpPr>
          <p:cNvPr id="14" name="TextBox 13"/>
          <p:cNvSpPr txBox="1"/>
          <p:nvPr/>
        </p:nvSpPr>
        <p:spPr>
          <a:xfrm>
            <a:off x="629222" y="7834722"/>
            <a:ext cx="5251438"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Overall, how confident are you in the safety of the U.S. food supply? (n=1,002) </a:t>
            </a:r>
          </a:p>
          <a:p>
            <a:pPr algn="l"/>
            <a:r>
              <a:rPr lang="en-US" sz="1000" i="1" dirty="0">
                <a:latin typeface="Tahoma" panose="020B0604030504040204" pitchFamily="34" charset="0"/>
              </a:rPr>
              <a:t>Q: What in your opinion are the three most important food safety issues today? (n=1,002) </a:t>
            </a:r>
          </a:p>
        </p:txBody>
      </p:sp>
      <p:graphicFrame>
        <p:nvGraphicFramePr>
          <p:cNvPr id="16" name="Chart 216"/>
          <p:cNvGraphicFramePr/>
          <p:nvPr>
            <p:extLst>
              <p:ext uri="{D42A27DB-BD31-4B8C-83A1-F6EECF244321}">
                <p14:modId xmlns:p14="http://schemas.microsoft.com/office/powerpoint/2010/main" val="2477348296"/>
              </p:ext>
            </p:extLst>
          </p:nvPr>
        </p:nvGraphicFramePr>
        <p:xfrm>
          <a:off x="2618105" y="3439237"/>
          <a:ext cx="4326340" cy="327546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7353873" y="2614012"/>
            <a:ext cx="6646459" cy="3847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Most Important Food Safety Issues Today</a:t>
            </a:r>
          </a:p>
        </p:txBody>
      </p:sp>
      <p:sp>
        <p:nvSpPr>
          <p:cNvPr id="18" name="TextBox 17"/>
          <p:cNvSpPr txBox="1"/>
          <p:nvPr/>
        </p:nvSpPr>
        <p:spPr>
          <a:xfrm>
            <a:off x="2435417" y="2588021"/>
            <a:ext cx="4618210" cy="6924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Confidence in Safety of</a:t>
            </a:r>
          </a:p>
          <a:p>
            <a:r>
              <a:rPr lang="en-US" sz="2000" b="1" dirty="0">
                <a:latin typeface="Tahoma" panose="020B0604030504040204" pitchFamily="34" charset="0"/>
              </a:rPr>
              <a:t>U.S. Food Supply</a:t>
            </a:r>
          </a:p>
        </p:txBody>
      </p:sp>
      <p:sp>
        <p:nvSpPr>
          <p:cNvPr id="11" name="TextBox 10"/>
          <p:cNvSpPr txBox="1"/>
          <p:nvPr/>
        </p:nvSpPr>
        <p:spPr>
          <a:xfrm>
            <a:off x="6216485" y="4080959"/>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i</a:t>
            </a:r>
            <a:endParaRPr lang="en-US" sz="3600" b="1" dirty="0">
              <a:solidFill>
                <a:schemeClr val="accent1"/>
              </a:solidFill>
              <a:latin typeface="Wingdings 3" panose="05040102010807070707" pitchFamily="18" charset="2"/>
            </a:endParaRPr>
          </a:p>
        </p:txBody>
      </p:sp>
      <p:sp>
        <p:nvSpPr>
          <p:cNvPr id="19" name="TextBox 18"/>
          <p:cNvSpPr txBox="1"/>
          <p:nvPr/>
        </p:nvSpPr>
        <p:spPr>
          <a:xfrm>
            <a:off x="10933859" y="5854021"/>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i</a:t>
            </a:r>
            <a:endParaRPr lang="en-US" sz="3600" b="1" dirty="0">
              <a:solidFill>
                <a:schemeClr val="accent1"/>
              </a:solidFill>
              <a:latin typeface="Wingdings 3" panose="05040102010807070707" pitchFamily="18" charset="2"/>
            </a:endParaRPr>
          </a:p>
        </p:txBody>
      </p:sp>
      <p:sp>
        <p:nvSpPr>
          <p:cNvPr id="20" name="TextBox 19"/>
          <p:cNvSpPr txBox="1"/>
          <p:nvPr/>
        </p:nvSpPr>
        <p:spPr>
          <a:xfrm>
            <a:off x="12758386" y="3534183"/>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h</a:t>
            </a:r>
            <a:endParaRPr lang="en-US" sz="3600" b="1" dirty="0">
              <a:solidFill>
                <a:schemeClr val="accent1"/>
              </a:solidFill>
              <a:latin typeface="Wingdings 3" panose="05040102010807070707" pitchFamily="18" charset="2"/>
            </a:endParaRPr>
          </a:p>
        </p:txBody>
      </p:sp>
      <p:sp>
        <p:nvSpPr>
          <p:cNvPr id="21" name="Shape 219"/>
          <p:cNvSpPr/>
          <p:nvPr/>
        </p:nvSpPr>
        <p:spPr>
          <a:xfrm>
            <a:off x="1264363" y="990176"/>
            <a:ext cx="10340972" cy="692497"/>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000" dirty="0">
                <a:latin typeface="Tahoma" panose="020B0604030504040204" pitchFamily="34" charset="0"/>
                <a:ea typeface="Tahoma" panose="020B0604030504040204" pitchFamily="34" charset="0"/>
                <a:cs typeface="Tahoma" panose="020B0604030504040204" pitchFamily="34" charset="0"/>
              </a:rPr>
              <a:t>Confidence in food supply down slightly</a:t>
            </a:r>
            <a:endParaRPr sz="4000" dirty="0">
              <a:latin typeface="Tahoma" panose="020B0604030504040204" pitchFamily="34" charset="0"/>
              <a:ea typeface="Tahoma" panose="020B0604030504040204" pitchFamily="34" charset="0"/>
              <a:cs typeface="Tahoma" panose="020B0604030504040204" pitchFamily="34" charset="0"/>
            </a:endParaRPr>
          </a:p>
        </p:txBody>
      </p:sp>
      <p:sp>
        <p:nvSpPr>
          <p:cNvPr id="22" name="Shape 220"/>
          <p:cNvSpPr/>
          <p:nvPr/>
        </p:nvSpPr>
        <p:spPr>
          <a:xfrm>
            <a:off x="1264363" y="1652734"/>
            <a:ext cx="11131344" cy="415498"/>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defTabSz="457200">
              <a:defRPr sz="2000">
                <a:latin typeface="Helvetica"/>
                <a:ea typeface="Helvetica"/>
                <a:cs typeface="Helvetica"/>
                <a:sym typeface="Helvetica"/>
              </a:defRPr>
            </a:lvl1pPr>
          </a:lstStyle>
          <a:p>
            <a:r>
              <a:rPr lang="en-US" sz="2200" i="1" dirty="0">
                <a:latin typeface="Arial Narrow" panose="020B0606020202030204" pitchFamily="34" charset="0"/>
              </a:rPr>
              <a:t>Foodborne illness remains top safety concern, but concern about carcinogens on the rise</a:t>
            </a:r>
            <a:endParaRPr sz="2200" i="1" dirty="0">
              <a:latin typeface="Arial Narrow" panose="020B0606020202030204" pitchFamily="34" charset="0"/>
            </a:endParaRPr>
          </a:p>
        </p:txBody>
      </p:sp>
      <p:sp>
        <p:nvSpPr>
          <p:cNvPr id="24" name="TextBox 23"/>
          <p:cNvSpPr txBox="1"/>
          <p:nvPr/>
        </p:nvSpPr>
        <p:spPr>
          <a:xfrm rot="10800000">
            <a:off x="5002917" y="3512130"/>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i</a:t>
            </a:r>
            <a:endParaRPr lang="en-US" sz="3600" b="1" dirty="0">
              <a:solidFill>
                <a:schemeClr val="accent1"/>
              </a:solidFill>
              <a:latin typeface="Wingdings 3" panose="05040102010807070707" pitchFamily="18" charset="2"/>
            </a:endParaRPr>
          </a:p>
        </p:txBody>
      </p:sp>
      <p:sp>
        <p:nvSpPr>
          <p:cNvPr id="26" name="TextBox 25"/>
          <p:cNvSpPr txBox="1"/>
          <p:nvPr/>
        </p:nvSpPr>
        <p:spPr>
          <a:xfrm rot="10800000">
            <a:off x="5392145" y="4673934"/>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accent1"/>
                </a:solidFill>
                <a:latin typeface="Wingdings 3" panose="05040102010807070707" pitchFamily="18" charset="2"/>
              </a:rPr>
              <a:t>i</a:t>
            </a:r>
            <a:endParaRPr lang="en-US" sz="3600" b="1" dirty="0">
              <a:solidFill>
                <a:schemeClr val="accent1"/>
              </a:solidFill>
              <a:latin typeface="Wingdings 3" panose="05040102010807070707" pitchFamily="18" charset="2"/>
            </a:endParaRPr>
          </a:p>
        </p:txBody>
      </p:sp>
      <p:sp>
        <p:nvSpPr>
          <p:cNvPr id="27" name="TextBox 26"/>
          <p:cNvSpPr txBox="1"/>
          <p:nvPr/>
        </p:nvSpPr>
        <p:spPr>
          <a:xfrm>
            <a:off x="10712724" y="3561573"/>
            <a:ext cx="436728" cy="4462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b="1" dirty="0">
                <a:solidFill>
                  <a:schemeClr val="bg1"/>
                </a:solidFill>
                <a:latin typeface="Wingdings 3" panose="05040102010807070707" pitchFamily="18" charset="2"/>
              </a:rPr>
              <a:t>h</a:t>
            </a:r>
            <a:endParaRPr lang="en-US" sz="3600" b="1" dirty="0">
              <a:solidFill>
                <a:schemeClr val="bg1"/>
              </a:solidFill>
              <a:latin typeface="Wingdings 3" panose="05040102010807070707" pitchFamily="18" charset="2"/>
            </a:endParaRPr>
          </a:p>
        </p:txBody>
      </p:sp>
      <p:sp>
        <p:nvSpPr>
          <p:cNvPr id="23" name="TextBox 22"/>
          <p:cNvSpPr txBox="1"/>
          <p:nvPr/>
        </p:nvSpPr>
        <p:spPr>
          <a:xfrm>
            <a:off x="1572324" y="6709607"/>
            <a:ext cx="4256549" cy="1015663"/>
          </a:xfrm>
          <a:prstGeom prst="rect">
            <a:avLst/>
          </a:prstGeom>
          <a:noFill/>
          <a:ln>
            <a:solidFill>
              <a:schemeClr val="accent1"/>
            </a:solidFill>
          </a:ln>
        </p:spPr>
        <p:txBody>
          <a:bodyPr wrap="square" rtlCol="0">
            <a:spAutoFit/>
          </a:bodyPr>
          <a:lstStyle/>
          <a:p>
            <a:pPr algn="l"/>
            <a:r>
              <a:rPr lang="en-US" sz="2800" b="1" dirty="0">
                <a:solidFill>
                  <a:schemeClr val="accent1"/>
                </a:solidFill>
                <a:latin typeface="Tahoma" panose="020B0604030504040204" pitchFamily="34" charset="0"/>
              </a:rPr>
              <a:t>35%</a:t>
            </a:r>
            <a:r>
              <a:rPr lang="en-US" sz="1600" dirty="0">
                <a:solidFill>
                  <a:schemeClr val="accent1"/>
                </a:solidFill>
                <a:latin typeface="Tahoma" panose="020B0604030504040204" pitchFamily="34" charset="0"/>
              </a:rPr>
              <a:t/>
            </a:r>
            <a:br>
              <a:rPr lang="en-US" sz="1600" dirty="0">
                <a:solidFill>
                  <a:schemeClr val="accent1"/>
                </a:solidFill>
                <a:latin typeface="Tahoma" panose="020B0604030504040204" pitchFamily="34" charset="0"/>
              </a:rPr>
            </a:br>
            <a:r>
              <a:rPr lang="en-US" sz="1600" dirty="0">
                <a:solidFill>
                  <a:schemeClr val="accent1"/>
                </a:solidFill>
                <a:latin typeface="Tahoma" panose="020B0604030504040204" pitchFamily="34" charset="0"/>
              </a:rPr>
              <a:t>Of Millennials are not confident, vs. </a:t>
            </a:r>
            <a:r>
              <a:rPr lang="en-US" sz="1600" b="1" dirty="0">
                <a:solidFill>
                  <a:schemeClr val="accent1"/>
                </a:solidFill>
                <a:latin typeface="Tahoma" panose="020B0604030504040204" pitchFamily="34" charset="0"/>
              </a:rPr>
              <a:t>24%</a:t>
            </a:r>
            <a:r>
              <a:rPr lang="en-US" sz="1600" dirty="0">
                <a:solidFill>
                  <a:schemeClr val="accent1"/>
                </a:solidFill>
                <a:latin typeface="Tahoma" panose="020B0604030504040204" pitchFamily="34" charset="0"/>
              </a:rPr>
              <a:t> of Boomers</a:t>
            </a:r>
          </a:p>
        </p:txBody>
      </p:sp>
      <p:sp>
        <p:nvSpPr>
          <p:cNvPr id="25" name="5-Point Star 24"/>
          <p:cNvSpPr/>
          <p:nvPr/>
        </p:nvSpPr>
        <p:spPr>
          <a:xfrm>
            <a:off x="7276468" y="4323600"/>
            <a:ext cx="501313" cy="552683"/>
          </a:xfrm>
          <a:prstGeom prst="star5">
            <a:avLst/>
          </a:prstGeom>
          <a:solidFill>
            <a:schemeClr val="accent3"/>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5-Point Star 28"/>
          <p:cNvSpPr/>
          <p:nvPr/>
        </p:nvSpPr>
        <p:spPr>
          <a:xfrm>
            <a:off x="7835026" y="5725725"/>
            <a:ext cx="501313" cy="552683"/>
          </a:xfrm>
          <a:prstGeom prst="star5">
            <a:avLst/>
          </a:prstGeom>
          <a:solidFill>
            <a:schemeClr val="accent3"/>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30" name="Group 29"/>
          <p:cNvGrpSpPr/>
          <p:nvPr/>
        </p:nvGrpSpPr>
        <p:grpSpPr>
          <a:xfrm>
            <a:off x="429208" y="8509518"/>
            <a:ext cx="5507782" cy="1125894"/>
            <a:chOff x="429208" y="8509518"/>
            <a:chExt cx="5507782" cy="1125894"/>
          </a:xfrm>
        </p:grpSpPr>
        <p:sp>
          <p:nvSpPr>
            <p:cNvPr id="31" name="Rectangle 30"/>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32" name="Picture 31"/>
            <p:cNvPicPr>
              <a:picLocks noChangeAspect="1"/>
            </p:cNvPicPr>
            <p:nvPr/>
          </p:nvPicPr>
          <p:blipFill>
            <a:blip r:embed="rId4"/>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34879846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12843" y="7988608"/>
            <a:ext cx="6070573" cy="2308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What one source of information most influenced your opinion on [your top safety concern]? (n=1,002)</a:t>
            </a:r>
          </a:p>
        </p:txBody>
      </p:sp>
      <p:graphicFrame>
        <p:nvGraphicFramePr>
          <p:cNvPr id="19" name="Table 18"/>
          <p:cNvGraphicFramePr>
            <a:graphicFrameLocks noGrp="1"/>
          </p:cNvGraphicFramePr>
          <p:nvPr>
            <p:extLst>
              <p:ext uri="{D42A27DB-BD31-4B8C-83A1-F6EECF244321}">
                <p14:modId xmlns:p14="http://schemas.microsoft.com/office/powerpoint/2010/main" val="2414759290"/>
              </p:ext>
            </p:extLst>
          </p:nvPr>
        </p:nvGraphicFramePr>
        <p:xfrm>
          <a:off x="8454232" y="914816"/>
          <a:ext cx="6317738" cy="7073792"/>
        </p:xfrm>
        <a:graphic>
          <a:graphicData uri="http://schemas.openxmlformats.org/drawingml/2006/table">
            <a:tbl>
              <a:tblPr>
                <a:tableStyleId>{2708684C-4D16-4618-839F-0558EEFCDFE6}</a:tableStyleId>
              </a:tblPr>
              <a:tblGrid>
                <a:gridCol w="2081252">
                  <a:extLst>
                    <a:ext uri="{9D8B030D-6E8A-4147-A177-3AD203B41FA5}">
                      <a16:colId xmlns:a16="http://schemas.microsoft.com/office/drawing/2014/main" xmlns="" val="20000"/>
                    </a:ext>
                  </a:extLst>
                </a:gridCol>
                <a:gridCol w="1412162">
                  <a:extLst>
                    <a:ext uri="{9D8B030D-6E8A-4147-A177-3AD203B41FA5}">
                      <a16:colId xmlns:a16="http://schemas.microsoft.com/office/drawing/2014/main" xmlns="" val="20001"/>
                    </a:ext>
                  </a:extLst>
                </a:gridCol>
                <a:gridCol w="1412162">
                  <a:extLst>
                    <a:ext uri="{9D8B030D-6E8A-4147-A177-3AD203B41FA5}">
                      <a16:colId xmlns:a16="http://schemas.microsoft.com/office/drawing/2014/main" xmlns="" val="20002"/>
                    </a:ext>
                  </a:extLst>
                </a:gridCol>
                <a:gridCol w="1412162">
                  <a:extLst>
                    <a:ext uri="{9D8B030D-6E8A-4147-A177-3AD203B41FA5}">
                      <a16:colId xmlns:a16="http://schemas.microsoft.com/office/drawing/2014/main" xmlns="" val="20003"/>
                    </a:ext>
                  </a:extLst>
                </a:gridCol>
              </a:tblGrid>
              <a:tr h="381351">
                <a:tc>
                  <a:txBody>
                    <a:bodyPr/>
                    <a:lstStyle/>
                    <a:p>
                      <a:pPr algn="l" fontAlgn="ctr"/>
                      <a:r>
                        <a:rPr lang="en-US" sz="1400" b="1" u="none" strike="noStrike" dirty="0">
                          <a:effectLst/>
                        </a:rPr>
                        <a:t>Top Concern</a:t>
                      </a:r>
                      <a:endParaRPr lang="en-US" sz="1400" b="1" i="0" u="none" strike="noStrike" dirty="0">
                        <a:solidFill>
                          <a:srgbClr val="000000"/>
                        </a:solidFill>
                        <a:effectLst/>
                        <a:latin typeface="Tahoma" panose="020B0604030504040204" pitchFamily="34" charset="0"/>
                      </a:endParaRPr>
                    </a:p>
                  </a:txBody>
                  <a:tcPr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#1 Source</a:t>
                      </a:r>
                      <a:endParaRPr lang="en-US" sz="1400" b="1" i="0" u="none" strike="noStrike" dirty="0">
                        <a:solidFill>
                          <a:srgbClr val="000000"/>
                        </a:solidFill>
                        <a:effectLst/>
                        <a:latin typeface="Tahoma" panose="020B060403050404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1" u="none" strike="noStrike" dirty="0">
                          <a:effectLst/>
                        </a:rPr>
                        <a:t>#2 Source</a:t>
                      </a:r>
                      <a:endParaRPr lang="en-US" sz="1400" b="1" i="0" u="none" strike="noStrike" dirty="0">
                        <a:solidFill>
                          <a:srgbClr val="000000"/>
                        </a:solidFill>
                        <a:effectLst/>
                        <a:latin typeface="Tahoma" panose="020B060403050404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FDCFC">
                        <a:alpha val="69804"/>
                      </a:srgbClr>
                    </a:solidFill>
                  </a:tcPr>
                </a:tc>
                <a:tc>
                  <a:txBody>
                    <a:bodyPr/>
                    <a:lstStyle/>
                    <a:p>
                      <a:pPr algn="ctr" fontAlgn="b"/>
                      <a:r>
                        <a:rPr lang="en-US" sz="1400" b="1" u="none" strike="noStrike" dirty="0">
                          <a:effectLst/>
                        </a:rPr>
                        <a:t>#3 Source</a:t>
                      </a:r>
                      <a:endParaRPr lang="en-US" sz="1400" b="1" i="0" u="none" strike="noStrike" dirty="0">
                        <a:solidFill>
                          <a:srgbClr val="000000"/>
                        </a:solidFill>
                        <a:effectLst/>
                        <a:latin typeface="Tahoma" panose="020B060403050404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BFDCFC">
                        <a:alpha val="30196"/>
                      </a:srgbClr>
                    </a:solidFill>
                  </a:tcPr>
                </a:tc>
                <a:extLst>
                  <a:ext uri="{0D108BD9-81ED-4DB2-BD59-A6C34878D82A}">
                    <a16:rowId xmlns:a16="http://schemas.microsoft.com/office/drawing/2014/main" xmlns="" val="10000"/>
                  </a:ext>
                </a:extLst>
              </a:tr>
              <a:tr h="759697">
                <a:tc>
                  <a:txBody>
                    <a:bodyPr/>
                    <a:lstStyle/>
                    <a:p>
                      <a:pPr algn="l" fontAlgn="ctr"/>
                      <a:r>
                        <a:rPr lang="en-US" sz="1400" b="1" u="none" strike="noStrike" dirty="0">
                          <a:effectLst/>
                        </a:rPr>
                        <a:t>Foodborne illness</a:t>
                      </a:r>
                      <a:endParaRPr lang="en-US" sz="1400" b="1" i="0" u="none" strike="noStrike" dirty="0">
                        <a:solidFill>
                          <a:srgbClr val="000000"/>
                        </a:solidFill>
                        <a:effectLst/>
                        <a:latin typeface="Tahoma" panose="020B0604030504040204" pitchFamily="34" charset="0"/>
                      </a:endParaRPr>
                    </a:p>
                  </a:txBody>
                  <a:tcPr marR="9525" marT="9525" marB="0" anchor="ctr">
                    <a:lnT w="12700" cap="flat" cmpd="sng" algn="ctr">
                      <a:solidFill>
                        <a:schemeClr val="tx1"/>
                      </a:solidFill>
                      <a:prstDash val="solid"/>
                      <a:round/>
                      <a:headEnd type="none" w="med" len="med"/>
                      <a:tailEnd type="none" w="med" len="med"/>
                    </a:lnT>
                    <a:solidFill>
                      <a:srgbClr val="92D050">
                        <a:alpha val="80000"/>
                      </a:srgb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36%</a:t>
                      </a:r>
                      <a:endParaRPr lang="en-US" sz="1400" b="1" i="0" u="none" strike="noStrike" dirty="0">
                        <a:solidFill>
                          <a:srgbClr val="000000"/>
                        </a:solidFill>
                        <a:effectLst/>
                        <a:latin typeface="Tahoma" panose="020B060403050404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r>
                        <a:rPr lang="en-US" sz="1400" u="none" strike="noStrike" dirty="0">
                          <a:effectLst/>
                          <a:latin typeface="Tahoma" panose="020B0604030504040204" pitchFamily="34" charset="0"/>
                        </a:rPr>
                        <a:t> </a:t>
                      </a:r>
                    </a:p>
                    <a:p>
                      <a:pPr algn="ctr" fontAlgn="b"/>
                      <a:r>
                        <a:rPr lang="en-US" sz="1400" b="1" u="none" strike="noStrike" dirty="0">
                          <a:effectLst/>
                          <a:latin typeface="Tahoma" panose="020B0604030504040204" pitchFamily="34" charset="0"/>
                        </a:rPr>
                        <a:t>17%</a:t>
                      </a:r>
                      <a:endParaRPr lang="en-US" sz="1400" b="1" i="0" u="none" strike="noStrike" dirty="0">
                        <a:solidFill>
                          <a:srgbClr val="000000"/>
                        </a:solidFill>
                        <a:effectLst/>
                        <a:latin typeface="Tahoma" panose="020B060403050404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BFDCFC">
                        <a:alpha val="69804"/>
                      </a:srgbClr>
                    </a:solidFill>
                  </a:tcPr>
                </a:tc>
                <a:tc>
                  <a:txBody>
                    <a:bodyPr/>
                    <a:lstStyle/>
                    <a:p>
                      <a:pPr algn="ctr" fontAlgn="b"/>
                      <a:r>
                        <a:rPr lang="en-US" sz="1400" u="none" strike="noStrike" dirty="0">
                          <a:effectLst/>
                          <a:latin typeface="Tahoma" panose="020B0604030504040204" pitchFamily="34" charset="0"/>
                        </a:rPr>
                        <a:t>Government agency </a:t>
                      </a:r>
                    </a:p>
                    <a:p>
                      <a:pPr algn="ctr" fontAlgn="b"/>
                      <a:r>
                        <a:rPr lang="en-US" sz="1400" b="1" u="none" strike="noStrike" dirty="0">
                          <a:effectLst/>
                          <a:latin typeface="Tahoma" panose="020B0604030504040204" pitchFamily="34" charset="0"/>
                        </a:rPr>
                        <a:t>8%</a:t>
                      </a:r>
                      <a:endParaRPr lang="en-US" sz="1400" b="1" i="0" u="none" strike="noStrike" dirty="0">
                        <a:solidFill>
                          <a:srgbClr val="000000"/>
                        </a:solidFill>
                        <a:effectLst/>
                        <a:latin typeface="Tahoma" panose="020B060403050404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rgbClr val="BFDCFC">
                        <a:alpha val="30196"/>
                      </a:srgbClr>
                    </a:solidFill>
                  </a:tcPr>
                </a:tc>
                <a:extLst>
                  <a:ext uri="{0D108BD9-81ED-4DB2-BD59-A6C34878D82A}">
                    <a16:rowId xmlns:a16="http://schemas.microsoft.com/office/drawing/2014/main" xmlns="" val="10001"/>
                  </a:ext>
                </a:extLst>
              </a:tr>
              <a:tr h="885532">
                <a:tc>
                  <a:txBody>
                    <a:bodyPr/>
                    <a:lstStyle/>
                    <a:p>
                      <a:pPr algn="l" fontAlgn="ctr"/>
                      <a:r>
                        <a:rPr lang="en-US" sz="1400" b="1" u="none" strike="noStrike" dirty="0">
                          <a:effectLst/>
                        </a:rPr>
                        <a:t>Carcinogens</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31%</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Reading a scientific study </a:t>
                      </a:r>
                    </a:p>
                    <a:p>
                      <a:pPr algn="ctr" fontAlgn="b"/>
                      <a:r>
                        <a:rPr lang="en-US" sz="1400" b="1" u="none" strike="noStrike" dirty="0">
                          <a:effectLst/>
                          <a:latin typeface="Tahoma" panose="020B0604030504040204" pitchFamily="34" charset="0"/>
                        </a:rPr>
                        <a:t>17%</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p>
                    <a:p>
                      <a:pPr algn="ctr" fontAlgn="b"/>
                      <a:r>
                        <a:rPr lang="en-US" sz="1400" b="1" u="none" strike="noStrike" dirty="0">
                          <a:effectLst/>
                          <a:latin typeface="Tahoma" panose="020B0604030504040204" pitchFamily="34" charset="0"/>
                        </a:rPr>
                        <a:t>13%</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2"/>
                  </a:ext>
                </a:extLst>
              </a:tr>
              <a:tr h="759697">
                <a:tc>
                  <a:txBody>
                    <a:bodyPr/>
                    <a:lstStyle/>
                    <a:p>
                      <a:pPr algn="l" fontAlgn="ctr"/>
                      <a:r>
                        <a:rPr lang="en-US" sz="1400" b="1" u="none" strike="noStrike" dirty="0">
                          <a:effectLst/>
                        </a:rPr>
                        <a:t>Chemicals in food</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24%</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p>
                    <a:p>
                      <a:pPr algn="ctr" fontAlgn="b"/>
                      <a:r>
                        <a:rPr lang="en-US" sz="1400" b="1" u="none" strike="noStrike" dirty="0">
                          <a:effectLst/>
                          <a:latin typeface="Tahoma" panose="020B0604030504040204" pitchFamily="34" charset="0"/>
                        </a:rPr>
                        <a:t>20%</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Reading a scientific study</a:t>
                      </a:r>
                    </a:p>
                    <a:p>
                      <a:pPr algn="ctr" fontAlgn="b"/>
                      <a:r>
                        <a:rPr lang="en-US" sz="1400" b="1" u="none" strike="noStrike" dirty="0">
                          <a:effectLst/>
                          <a:latin typeface="Tahoma" panose="020B0604030504040204" pitchFamily="34" charset="0"/>
                        </a:rPr>
                        <a:t>10%</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3"/>
                  </a:ext>
                </a:extLst>
              </a:tr>
              <a:tr h="759697">
                <a:tc>
                  <a:txBody>
                    <a:bodyPr/>
                    <a:lstStyle/>
                    <a:p>
                      <a:pPr algn="l" fontAlgn="ctr"/>
                      <a:r>
                        <a:rPr lang="en-US" sz="1400" b="1" u="none" strike="noStrike" dirty="0">
                          <a:effectLst/>
                        </a:rPr>
                        <a:t>Pesticides</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22%</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p>
                    <a:p>
                      <a:pPr algn="ctr" fontAlgn="b"/>
                      <a:r>
                        <a:rPr lang="en-US" sz="1400" b="1" u="none" strike="noStrike" dirty="0">
                          <a:effectLst/>
                          <a:latin typeface="Tahoma" panose="020B0604030504040204" pitchFamily="34" charset="0"/>
                        </a:rPr>
                        <a:t>18%</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Reading a scientific study</a:t>
                      </a:r>
                    </a:p>
                    <a:p>
                      <a:pPr algn="ctr" fontAlgn="b"/>
                      <a:r>
                        <a:rPr lang="en-US" sz="1400" b="1" u="none" strike="noStrike" dirty="0">
                          <a:effectLst/>
                          <a:latin typeface="Tahoma" panose="020B0604030504040204" pitchFamily="34" charset="0"/>
                        </a:rPr>
                        <a:t>11%</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4"/>
                  </a:ext>
                </a:extLst>
              </a:tr>
              <a:tr h="885532">
                <a:tc>
                  <a:txBody>
                    <a:bodyPr/>
                    <a:lstStyle/>
                    <a:p>
                      <a:pPr algn="l" fontAlgn="ctr"/>
                      <a:r>
                        <a:rPr lang="en-US" sz="1400" b="1" u="none" strike="noStrike" dirty="0">
                          <a:effectLst/>
                        </a:rPr>
                        <a:t>Food additives/ ingredients</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p>
                    <a:p>
                      <a:pPr algn="ctr" fontAlgn="b"/>
                      <a:r>
                        <a:rPr lang="en-US" sz="1400" b="1" u="none" strike="noStrike" dirty="0">
                          <a:effectLst/>
                          <a:latin typeface="Tahoma" panose="020B0604030504040204" pitchFamily="34" charset="0"/>
                        </a:rPr>
                        <a:t>21%</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17%</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Reading a scientific study</a:t>
                      </a:r>
                    </a:p>
                    <a:p>
                      <a:pPr algn="ctr" fontAlgn="b"/>
                      <a:r>
                        <a:rPr lang="en-US" sz="1400" b="1" u="none" strike="noStrike" dirty="0">
                          <a:effectLst/>
                          <a:latin typeface="Tahoma" panose="020B0604030504040204" pitchFamily="34" charset="0"/>
                        </a:rPr>
                        <a:t>15%</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5"/>
                  </a:ext>
                </a:extLst>
              </a:tr>
              <a:tr h="885532">
                <a:tc>
                  <a:txBody>
                    <a:bodyPr/>
                    <a:lstStyle/>
                    <a:p>
                      <a:pPr algn="l" fontAlgn="ctr"/>
                      <a:r>
                        <a:rPr lang="en-US" sz="1400" b="1" u="none" strike="noStrike" dirty="0">
                          <a:effectLst/>
                        </a:rPr>
                        <a:t>Animal antibiotics</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18%</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p>
                    <a:p>
                      <a:pPr algn="ctr" fontAlgn="b"/>
                      <a:r>
                        <a:rPr lang="en-US" sz="1400" b="1" u="none" strike="noStrike" dirty="0">
                          <a:effectLst/>
                          <a:latin typeface="Tahoma" panose="020B0604030504040204" pitchFamily="34" charset="0"/>
                        </a:rPr>
                        <a:t>18%</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Reading a scientific study</a:t>
                      </a:r>
                    </a:p>
                    <a:p>
                      <a:pPr algn="ctr" fontAlgn="b"/>
                      <a:r>
                        <a:rPr lang="en-US" sz="1400" b="1" u="none" strike="noStrike" dirty="0">
                          <a:effectLst/>
                          <a:latin typeface="Tahoma" panose="020B0604030504040204" pitchFamily="34" charset="0"/>
                        </a:rPr>
                        <a:t>13%</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6"/>
                  </a:ext>
                </a:extLst>
              </a:tr>
              <a:tr h="997057">
                <a:tc>
                  <a:txBody>
                    <a:bodyPr/>
                    <a:lstStyle/>
                    <a:p>
                      <a:pPr algn="l" fontAlgn="ctr"/>
                      <a:r>
                        <a:rPr lang="en-US" sz="1400" b="1" u="none" strike="noStrike" dirty="0">
                          <a:effectLst/>
                        </a:rPr>
                        <a:t>Biotech/GMOs </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Reading a scientific study</a:t>
                      </a:r>
                    </a:p>
                    <a:p>
                      <a:pPr algn="ctr" fontAlgn="b"/>
                      <a:r>
                        <a:rPr lang="en-US" sz="1400" b="1" u="none" strike="noStrike" dirty="0">
                          <a:effectLst/>
                          <a:latin typeface="Tahoma" panose="020B0604030504040204" pitchFamily="34" charset="0"/>
                        </a:rPr>
                        <a:t>25%</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News article or headline</a:t>
                      </a:r>
                      <a:r>
                        <a:rPr lang="en-US" sz="1400" u="none" strike="noStrike" baseline="0" dirty="0">
                          <a:effectLst/>
                          <a:latin typeface="Tahoma" panose="020B0604030504040204" pitchFamily="34" charset="0"/>
                        </a:rPr>
                        <a:t> </a:t>
                      </a:r>
                    </a:p>
                    <a:p>
                      <a:pPr algn="ctr" fontAlgn="b"/>
                      <a:r>
                        <a:rPr lang="en-US" sz="1400" b="1" u="none" strike="noStrike" dirty="0">
                          <a:effectLst/>
                          <a:latin typeface="Tahoma" panose="020B0604030504040204" pitchFamily="34" charset="0"/>
                        </a:rPr>
                        <a:t>21%</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Wellness counselor</a:t>
                      </a:r>
                    </a:p>
                    <a:p>
                      <a:pPr algn="ctr" fontAlgn="b"/>
                      <a:r>
                        <a:rPr lang="en-US" sz="1400" b="1" u="none" strike="noStrike" dirty="0">
                          <a:effectLst/>
                          <a:latin typeface="Tahoma" panose="020B0604030504040204" pitchFamily="34" charset="0"/>
                        </a:rPr>
                        <a:t>11%</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7"/>
                  </a:ext>
                </a:extLst>
              </a:tr>
              <a:tr h="759697">
                <a:tc>
                  <a:txBody>
                    <a:bodyPr/>
                    <a:lstStyle/>
                    <a:p>
                      <a:pPr algn="l" fontAlgn="ctr"/>
                      <a:r>
                        <a:rPr lang="en-US" sz="1400" b="1" u="none" strike="noStrike" dirty="0">
                          <a:effectLst/>
                        </a:rPr>
                        <a:t>Allergens</a:t>
                      </a:r>
                      <a:endParaRPr lang="en-US" sz="1400" b="1" i="0" u="none" strike="noStrike" dirty="0">
                        <a:solidFill>
                          <a:srgbClr val="000000"/>
                        </a:solidFill>
                        <a:effectLst/>
                        <a:latin typeface="Tahoma" panose="020B0604030504040204" pitchFamily="34" charset="0"/>
                      </a:endParaRPr>
                    </a:p>
                  </a:txBody>
                  <a:tcPr marR="9525" marT="9525" marB="0" anchor="ctr">
                    <a:solidFill>
                      <a:srgbClr val="92D050">
                        <a:alpha val="80000"/>
                      </a:srgbClr>
                    </a:solidFill>
                  </a:tcPr>
                </a:tc>
                <a:tc>
                  <a:txBody>
                    <a:bodyPr/>
                    <a:lstStyle/>
                    <a:p>
                      <a:pPr algn="ctr" fontAlgn="b"/>
                      <a:r>
                        <a:rPr lang="en-US" sz="1400" u="none" strike="noStrike" dirty="0">
                          <a:effectLst/>
                          <a:latin typeface="Tahoma" panose="020B0604030504040204" pitchFamily="34" charset="0"/>
                        </a:rPr>
                        <a:t>Friend or</a:t>
                      </a:r>
                      <a:r>
                        <a:rPr lang="en-US" sz="1400" u="none" strike="noStrike" baseline="0" dirty="0">
                          <a:effectLst/>
                          <a:latin typeface="Tahoma" panose="020B0604030504040204" pitchFamily="34" charset="0"/>
                        </a:rPr>
                        <a:t> </a:t>
                      </a:r>
                    </a:p>
                    <a:p>
                      <a:pPr algn="ctr" fontAlgn="b"/>
                      <a:r>
                        <a:rPr lang="en-US" sz="1400" u="none" strike="noStrike" baseline="0" dirty="0">
                          <a:effectLst/>
                          <a:latin typeface="Tahoma" panose="020B0604030504040204" pitchFamily="34" charset="0"/>
                        </a:rPr>
                        <a:t>family</a:t>
                      </a:r>
                    </a:p>
                    <a:p>
                      <a:pPr algn="ctr" fontAlgn="b"/>
                      <a:r>
                        <a:rPr lang="en-US" sz="1400" b="1" u="none" strike="noStrike" dirty="0">
                          <a:effectLst/>
                          <a:latin typeface="Tahoma" panose="020B0604030504040204" pitchFamily="34" charset="0"/>
                        </a:rPr>
                        <a:t>24%</a:t>
                      </a:r>
                      <a:endParaRPr lang="en-US" sz="1400" b="1" i="0" u="none" strike="noStrike" dirty="0">
                        <a:solidFill>
                          <a:srgbClr val="000000"/>
                        </a:solidFill>
                        <a:effectLst/>
                        <a:latin typeface="Tahoma" panose="020B0604030504040204" pitchFamily="34" charset="0"/>
                      </a:endParaRPr>
                    </a:p>
                  </a:txBody>
                  <a:tcPr marL="9525" marR="9525" marT="9525" marB="0" anchor="ctr">
                    <a:solidFill>
                      <a:schemeClr val="accent1">
                        <a:lumMod val="20000"/>
                        <a:lumOff val="80000"/>
                      </a:schemeClr>
                    </a:solidFill>
                  </a:tcPr>
                </a:tc>
                <a:tc>
                  <a:txBody>
                    <a:bodyPr/>
                    <a:lstStyle/>
                    <a:p>
                      <a:pPr algn="ctr" fontAlgn="b"/>
                      <a:r>
                        <a:rPr lang="en-US" sz="1400" u="none" strike="noStrike" dirty="0">
                          <a:effectLst/>
                          <a:latin typeface="Tahoma" panose="020B0604030504040204" pitchFamily="34" charset="0"/>
                        </a:rPr>
                        <a:t>Personal </a:t>
                      </a:r>
                    </a:p>
                    <a:p>
                      <a:pPr algn="ctr" fontAlgn="b"/>
                      <a:r>
                        <a:rPr lang="en-US" sz="1400" u="none" strike="noStrike" dirty="0">
                          <a:effectLst/>
                          <a:latin typeface="Tahoma" panose="020B0604030504040204" pitchFamily="34" charset="0"/>
                        </a:rPr>
                        <a:t>health prof. </a:t>
                      </a:r>
                    </a:p>
                    <a:p>
                      <a:pPr algn="ctr" fontAlgn="b"/>
                      <a:r>
                        <a:rPr lang="en-US" sz="1400" b="1" u="none" strike="noStrike" dirty="0">
                          <a:effectLst/>
                          <a:latin typeface="Tahoma" panose="020B0604030504040204" pitchFamily="34" charset="0"/>
                        </a:rPr>
                        <a:t>14%</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69804"/>
                      </a:srgbClr>
                    </a:solidFill>
                  </a:tcPr>
                </a:tc>
                <a:tc>
                  <a:txBody>
                    <a:bodyPr/>
                    <a:lstStyle/>
                    <a:p>
                      <a:pPr algn="ctr" fontAlgn="b"/>
                      <a:r>
                        <a:rPr lang="en-US" sz="1400" u="none" strike="noStrike" dirty="0">
                          <a:effectLst/>
                          <a:latin typeface="Tahoma" panose="020B0604030504040204" pitchFamily="34" charset="0"/>
                        </a:rPr>
                        <a:t>Government agency </a:t>
                      </a:r>
                    </a:p>
                    <a:p>
                      <a:pPr algn="ctr" fontAlgn="b"/>
                      <a:r>
                        <a:rPr lang="en-US" sz="1400" b="1" u="none" strike="noStrike" dirty="0">
                          <a:effectLst/>
                          <a:latin typeface="Tahoma" panose="020B0604030504040204" pitchFamily="34" charset="0"/>
                        </a:rPr>
                        <a:t>9%</a:t>
                      </a:r>
                      <a:endParaRPr lang="en-US" sz="1400" b="1" i="0" u="none" strike="noStrike" dirty="0">
                        <a:solidFill>
                          <a:srgbClr val="000000"/>
                        </a:solidFill>
                        <a:effectLst/>
                        <a:latin typeface="Tahoma" panose="020B0604030504040204" pitchFamily="34" charset="0"/>
                      </a:endParaRPr>
                    </a:p>
                  </a:txBody>
                  <a:tcPr marL="9525" marR="9525" marT="9525" marB="0" anchor="ctr">
                    <a:solidFill>
                      <a:srgbClr val="BFDCFC">
                        <a:alpha val="30196"/>
                      </a:srgbClr>
                    </a:solidFill>
                  </a:tcPr>
                </a:tc>
                <a:extLst>
                  <a:ext uri="{0D108BD9-81ED-4DB2-BD59-A6C34878D82A}">
                    <a16:rowId xmlns:a16="http://schemas.microsoft.com/office/drawing/2014/main" xmlns="" val="10008"/>
                  </a:ext>
                </a:extLst>
              </a:tr>
            </a:tbl>
          </a:graphicData>
        </a:graphic>
      </p:graphicFrame>
      <p:sp>
        <p:nvSpPr>
          <p:cNvPr id="8" name="Shape 219"/>
          <p:cNvSpPr/>
          <p:nvPr/>
        </p:nvSpPr>
        <p:spPr>
          <a:xfrm>
            <a:off x="1245234" y="545188"/>
            <a:ext cx="8373830" cy="1308050"/>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000" dirty="0">
                <a:latin typeface="Tahoma" panose="020B0604030504040204" pitchFamily="34" charset="0"/>
                <a:ea typeface="Tahoma" panose="020B0604030504040204" pitchFamily="34" charset="0"/>
                <a:cs typeface="Tahoma" panose="020B0604030504040204" pitchFamily="34" charset="0"/>
              </a:rPr>
              <a:t>News, family and </a:t>
            </a:r>
            <a:r>
              <a:rPr lang="en-US" sz="4000" dirty="0" smtClean="0">
                <a:latin typeface="Tahoma" panose="020B0604030504040204" pitchFamily="34" charset="0"/>
                <a:ea typeface="Tahoma" panose="020B0604030504040204" pitchFamily="34" charset="0"/>
                <a:cs typeface="Tahoma" panose="020B0604030504040204" pitchFamily="34" charset="0"/>
              </a:rPr>
              <a:t>friends </a:t>
            </a:r>
            <a:r>
              <a:rPr lang="en-US" sz="4000" dirty="0">
                <a:latin typeface="Tahoma" panose="020B0604030504040204" pitchFamily="34" charset="0"/>
                <a:ea typeface="Tahoma" panose="020B0604030504040204" pitchFamily="34" charset="0"/>
                <a:cs typeface="Tahoma" panose="020B0604030504040204" pitchFamily="34" charset="0"/>
              </a:rPr>
              <a:t>influence </a:t>
            </a:r>
            <a:r>
              <a:rPr lang="en-US" sz="4000" dirty="0" smtClean="0">
                <a:latin typeface="Tahoma" panose="020B0604030504040204" pitchFamily="34" charset="0"/>
                <a:ea typeface="Tahoma" panose="020B0604030504040204" pitchFamily="34" charset="0"/>
                <a:cs typeface="Tahoma" panose="020B0604030504040204" pitchFamily="34" charset="0"/>
              </a:rPr>
              <a:t>safety </a:t>
            </a:r>
            <a:r>
              <a:rPr lang="en-US" sz="4000" dirty="0">
                <a:latin typeface="Tahoma" panose="020B0604030504040204" pitchFamily="34" charset="0"/>
                <a:ea typeface="Tahoma" panose="020B0604030504040204" pitchFamily="34" charset="0"/>
                <a:cs typeface="Tahoma" panose="020B0604030504040204" pitchFamily="34" charset="0"/>
              </a:rPr>
              <a:t>concerns</a:t>
            </a:r>
            <a:endParaRPr sz="4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378106" y="2733917"/>
            <a:ext cx="4155431" cy="11849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400" dirty="0"/>
              <a:t>A </a:t>
            </a:r>
            <a:r>
              <a:rPr lang="en-US" sz="2400" b="1" dirty="0">
                <a:solidFill>
                  <a:schemeClr val="accent1"/>
                </a:solidFill>
              </a:rPr>
              <a:t>news article or headline </a:t>
            </a:r>
            <a:r>
              <a:rPr lang="en-US" sz="2400" dirty="0"/>
              <a:t>is the </a:t>
            </a:r>
            <a:r>
              <a:rPr lang="en-US" sz="2400" b="1" dirty="0">
                <a:solidFill>
                  <a:schemeClr val="accent1"/>
                </a:solidFill>
              </a:rPr>
              <a:t>#1 </a:t>
            </a:r>
            <a:r>
              <a:rPr lang="en-US" sz="2400" dirty="0"/>
              <a:t>source for getting information on food safety</a:t>
            </a:r>
          </a:p>
        </p:txBody>
      </p:sp>
      <p:sp>
        <p:nvSpPr>
          <p:cNvPr id="2" name="Right Arrow 1"/>
          <p:cNvSpPr/>
          <p:nvPr/>
        </p:nvSpPr>
        <p:spPr>
          <a:xfrm>
            <a:off x="6494106" y="3918857"/>
            <a:ext cx="1828800" cy="429208"/>
          </a:xfrm>
          <a:prstGeom prst="rightArrow">
            <a:avLst/>
          </a:prstGeom>
          <a:solidFill>
            <a:schemeClr val="accent5"/>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Right Arrow 8"/>
          <p:cNvSpPr/>
          <p:nvPr/>
        </p:nvSpPr>
        <p:spPr>
          <a:xfrm>
            <a:off x="6494106" y="6534538"/>
            <a:ext cx="1828800" cy="429208"/>
          </a:xfrm>
          <a:prstGeom prst="rightArrow">
            <a:avLst/>
          </a:prstGeom>
          <a:solidFill>
            <a:schemeClr val="accent5"/>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10" name="Group 9"/>
          <p:cNvGrpSpPr/>
          <p:nvPr/>
        </p:nvGrpSpPr>
        <p:grpSpPr>
          <a:xfrm>
            <a:off x="429208" y="8509518"/>
            <a:ext cx="5507782" cy="1125894"/>
            <a:chOff x="429208" y="8509518"/>
            <a:chExt cx="5507782" cy="1125894"/>
          </a:xfrm>
        </p:grpSpPr>
        <p:sp>
          <p:nvSpPr>
            <p:cNvPr id="11" name="Rectangle 10"/>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12" name="Picture 11"/>
            <p:cNvPicPr>
              <a:picLocks noChangeAspect="1"/>
            </p:cNvPicPr>
            <p:nvPr/>
          </p:nvPicPr>
          <p:blipFill>
            <a:blip r:embed="rId2"/>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1745773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3976437309"/>
              </p:ext>
            </p:extLst>
          </p:nvPr>
        </p:nvGraphicFramePr>
        <p:xfrm>
          <a:off x="933061" y="3142418"/>
          <a:ext cx="6861444" cy="4135460"/>
        </p:xfrm>
        <a:graphic>
          <a:graphicData uri="http://schemas.openxmlformats.org/drawingml/2006/chart">
            <c:chart xmlns:c="http://schemas.openxmlformats.org/drawingml/2006/chart" xmlns:r="http://schemas.openxmlformats.org/officeDocument/2006/relationships" r:id="rId2"/>
          </a:graphicData>
        </a:graphic>
      </p:graphicFrame>
      <p:sp>
        <p:nvSpPr>
          <p:cNvPr id="18" name="Right Arrow 17"/>
          <p:cNvSpPr/>
          <p:nvPr/>
        </p:nvSpPr>
        <p:spPr>
          <a:xfrm>
            <a:off x="5365181" y="4977650"/>
            <a:ext cx="1143619" cy="671237"/>
          </a:xfrm>
          <a:prstGeom prst="rightArrow">
            <a:avLst/>
          </a:prstGeom>
          <a:solidFill>
            <a:schemeClr val="accent1"/>
          </a:solidFill>
          <a:ln w="9525" cap="flat" cmpd="sng" algn="ctr">
            <a:noFill/>
            <a:prstDash val="solid"/>
          </a:ln>
          <a:effectLst/>
        </p:spPr>
        <p:txBody>
          <a:bodyPr rtlCol="0" anchor="ctr"/>
          <a:lstStyle/>
          <a:p>
            <a:pPr defTabSz="914400" hangingPunct="1">
              <a:defRPr/>
            </a:pPr>
            <a:endParaRPr lang="en-US" sz="1800" kern="1200" dirty="0">
              <a:solidFill>
                <a:srgbClr val="FFFFFF"/>
              </a:solidFill>
              <a:latin typeface="Tahoma" panose="020B0604030504040204" pitchFamily="34" charset="0"/>
            </a:endParaRPr>
          </a:p>
        </p:txBody>
      </p:sp>
      <p:sp>
        <p:nvSpPr>
          <p:cNvPr id="12" name="TextBox 11"/>
          <p:cNvSpPr txBox="1"/>
          <p:nvPr/>
        </p:nvSpPr>
        <p:spPr>
          <a:xfrm>
            <a:off x="2258764" y="2594607"/>
            <a:ext cx="4972301" cy="7540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200" b="1" dirty="0">
                <a:latin typeface="Tahoma" panose="020B0604030504040204" pitchFamily="34" charset="0"/>
              </a:rPr>
              <a:t>Changed Eating Habits Due to</a:t>
            </a:r>
          </a:p>
          <a:p>
            <a:r>
              <a:rPr lang="en-US" sz="2200" b="1" dirty="0">
                <a:latin typeface="Tahoma" panose="020B0604030504040204" pitchFamily="34" charset="0"/>
              </a:rPr>
              <a:t>Concerns about Top Safety Issue</a:t>
            </a:r>
          </a:p>
        </p:txBody>
      </p:sp>
      <p:sp>
        <p:nvSpPr>
          <p:cNvPr id="17" name="TextBox 16"/>
          <p:cNvSpPr txBox="1"/>
          <p:nvPr/>
        </p:nvSpPr>
        <p:spPr>
          <a:xfrm>
            <a:off x="3380237" y="4856205"/>
            <a:ext cx="1288200" cy="830997"/>
          </a:xfrm>
          <a:prstGeom prst="rect">
            <a:avLst/>
          </a:prstGeom>
          <a:noFill/>
        </p:spPr>
        <p:txBody>
          <a:bodyPr wrap="square" rtlCol="0">
            <a:spAutoFit/>
          </a:bodyPr>
          <a:lstStyle/>
          <a:p>
            <a:pPr defTabSz="914400" hangingPunct="1"/>
            <a:r>
              <a:rPr lang="en-US" sz="2400" b="1" kern="1200" dirty="0">
                <a:solidFill>
                  <a:schemeClr val="tx1"/>
                </a:solidFill>
                <a:latin typeface="Tahoma" panose="020B0604030504040204" pitchFamily="34" charset="0"/>
              </a:rPr>
              <a:t>43%</a:t>
            </a:r>
            <a:br>
              <a:rPr lang="en-US" sz="2400" b="1" kern="1200" dirty="0">
                <a:solidFill>
                  <a:schemeClr val="tx1"/>
                </a:solidFill>
                <a:latin typeface="Tahoma" panose="020B0604030504040204" pitchFamily="34" charset="0"/>
              </a:rPr>
            </a:br>
            <a:r>
              <a:rPr lang="en-US" sz="2400" b="1" kern="1200" dirty="0">
                <a:solidFill>
                  <a:schemeClr val="tx1"/>
                </a:solidFill>
                <a:latin typeface="Tahoma" panose="020B0604030504040204" pitchFamily="34" charset="0"/>
              </a:rPr>
              <a:t>Yes</a:t>
            </a:r>
          </a:p>
        </p:txBody>
      </p:sp>
      <p:sp>
        <p:nvSpPr>
          <p:cNvPr id="20" name="TextBox 19"/>
          <p:cNvSpPr txBox="1"/>
          <p:nvPr/>
        </p:nvSpPr>
        <p:spPr>
          <a:xfrm>
            <a:off x="933061" y="7746125"/>
            <a:ext cx="5838137" cy="2308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b">
            <a:spAutoFit/>
          </a:bodyPr>
          <a:lstStyle/>
          <a:p>
            <a:pPr algn="l"/>
            <a:r>
              <a:rPr lang="en-US" sz="1000" i="1" dirty="0">
                <a:latin typeface="Tahoma" panose="020B0604030504040204" pitchFamily="34" charset="0"/>
              </a:rPr>
              <a:t>Q: Have you changed your eating habits due to concerns about [your top safety concern]? (n=1,002)</a:t>
            </a:r>
          </a:p>
        </p:txBody>
      </p:sp>
      <p:graphicFrame>
        <p:nvGraphicFramePr>
          <p:cNvPr id="13" name="Chart 216"/>
          <p:cNvGraphicFramePr/>
          <p:nvPr>
            <p:extLst>
              <p:ext uri="{D42A27DB-BD31-4B8C-83A1-F6EECF244321}">
                <p14:modId xmlns:p14="http://schemas.microsoft.com/office/powerpoint/2010/main" val="3533908216"/>
              </p:ext>
            </p:extLst>
          </p:nvPr>
        </p:nvGraphicFramePr>
        <p:xfrm>
          <a:off x="7899794" y="3193576"/>
          <a:ext cx="7010524" cy="443054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872497" y="2598623"/>
            <a:ext cx="7037821" cy="4154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latin typeface="Tahoma" panose="020B0604030504040204" pitchFamily="34" charset="0"/>
              </a:rPr>
              <a:t>Changed </a:t>
            </a:r>
            <a:r>
              <a:rPr lang="en-US" sz="2200" b="1" dirty="0">
                <a:latin typeface="Tahoma" panose="020B0604030504040204" pitchFamily="34" charset="0"/>
              </a:rPr>
              <a:t>Habits</a:t>
            </a:r>
            <a:r>
              <a:rPr lang="en-US" sz="2000" b="1" dirty="0">
                <a:latin typeface="Tahoma" panose="020B0604030504040204" pitchFamily="34" charset="0"/>
              </a:rPr>
              <a:t> by the Concern Driving the Change</a:t>
            </a:r>
          </a:p>
        </p:txBody>
      </p:sp>
      <p:sp>
        <p:nvSpPr>
          <p:cNvPr id="22" name="Shape 219"/>
          <p:cNvSpPr/>
          <p:nvPr/>
        </p:nvSpPr>
        <p:spPr>
          <a:xfrm>
            <a:off x="1320186" y="958172"/>
            <a:ext cx="10902023" cy="723275"/>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5400" b="1">
                <a:latin typeface="Myriad Pro Condensed"/>
                <a:ea typeface="Myriad Pro Condensed"/>
                <a:cs typeface="Myriad Pro Condensed"/>
                <a:sym typeface="Myriad Pro Condensed"/>
              </a:defRPr>
            </a:lvl1pPr>
          </a:lstStyle>
          <a:p>
            <a:r>
              <a:rPr lang="en-US" sz="4200" dirty="0">
                <a:latin typeface="Tahoma" panose="020B0604030504040204" pitchFamily="34" charset="0"/>
                <a:ea typeface="Tahoma" panose="020B0604030504040204" pitchFamily="34" charset="0"/>
                <a:cs typeface="Tahoma" panose="020B0604030504040204" pitchFamily="34" charset="0"/>
              </a:rPr>
              <a:t>Food safety concerns alter eating habits</a:t>
            </a:r>
            <a:endParaRPr sz="42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320186" y="1680040"/>
            <a:ext cx="10257907" cy="430887"/>
          </a:xfrm>
          <a:prstGeom prst="rect">
            <a:avLst/>
          </a:prstGeom>
        </p:spPr>
        <p:txBody>
          <a:bodyPr wrap="square">
            <a:spAutoFit/>
          </a:bodyPr>
          <a:lstStyle/>
          <a:p>
            <a:pPr algn="l"/>
            <a:r>
              <a:rPr lang="en-US" sz="2200" i="1" dirty="0">
                <a:latin typeface="Arial Narrow" panose="020B0606020202030204" pitchFamily="34" charset="0"/>
              </a:rPr>
              <a:t>Foodborne illness and carcinogens driving changed eating habits</a:t>
            </a:r>
          </a:p>
        </p:txBody>
      </p:sp>
      <p:grpSp>
        <p:nvGrpSpPr>
          <p:cNvPr id="5" name="Group 4"/>
          <p:cNvGrpSpPr/>
          <p:nvPr/>
        </p:nvGrpSpPr>
        <p:grpSpPr>
          <a:xfrm>
            <a:off x="429208" y="8509518"/>
            <a:ext cx="5507782" cy="1125894"/>
            <a:chOff x="429208" y="8509518"/>
            <a:chExt cx="5507782" cy="1125894"/>
          </a:xfrm>
        </p:grpSpPr>
        <p:sp>
          <p:nvSpPr>
            <p:cNvPr id="4" name="Rectangle 3"/>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3" name="Picture 2"/>
            <p:cNvPicPr>
              <a:picLocks noChangeAspect="1"/>
            </p:cNvPicPr>
            <p:nvPr/>
          </p:nvPicPr>
          <p:blipFill>
            <a:blip r:embed="rId4"/>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420336317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336" y="-176018"/>
            <a:ext cx="5439907" cy="8412163"/>
          </a:xfrm>
          <a:prstGeom prst="rect">
            <a:avLst/>
          </a:prstGeom>
        </p:spPr>
      </p:pic>
      <p:sp>
        <p:nvSpPr>
          <p:cNvPr id="7" name="Shape 191"/>
          <p:cNvSpPr/>
          <p:nvPr/>
        </p:nvSpPr>
        <p:spPr>
          <a:xfrm>
            <a:off x="8182165" y="4858869"/>
            <a:ext cx="5792081" cy="427809"/>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endParaRPr sz="1900" dirty="0">
              <a:solidFill>
                <a:srgbClr val="FFFFFF"/>
              </a:solidFill>
              <a:latin typeface="Myriad Pro Cond" panose="020B0506030403020204" pitchFamily="34" charset="0"/>
              <a:ea typeface="Myriad Pro Semibold Condensed"/>
              <a:cs typeface="Myriad Pro Semibold Condensed"/>
              <a:sym typeface="Myriad Pro Semibold Condensed"/>
            </a:endParaRPr>
          </a:p>
        </p:txBody>
      </p:sp>
      <p:sp>
        <p:nvSpPr>
          <p:cNvPr id="2" name="Rectangle 1"/>
          <p:cNvSpPr/>
          <p:nvPr/>
        </p:nvSpPr>
        <p:spPr>
          <a:xfrm>
            <a:off x="8182162" y="1535801"/>
            <a:ext cx="6502400" cy="2238113"/>
          </a:xfrm>
          <a:prstGeom prst="rect">
            <a:avLst/>
          </a:prstGeom>
        </p:spPr>
        <p:txBody>
          <a:bodyPr>
            <a:spAutoFit/>
          </a:bodyPr>
          <a:lstStyle/>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r>
              <a:rPr lang="en-US" sz="4000" dirty="0">
                <a:solidFill>
                  <a:schemeClr val="tx1"/>
                </a:solidFill>
                <a:latin typeface="Arial Narrow" panose="020B0606020202030204" pitchFamily="34" charset="0"/>
                <a:ea typeface="Tahoma" panose="020B0604030504040204" pitchFamily="34" charset="0"/>
                <a:cs typeface="Tahoma" panose="020B0604030504040204" pitchFamily="34" charset="0"/>
                <a:sym typeface="Myriad Pro Semibold Condensed"/>
              </a:rPr>
              <a:t>For more information on the </a:t>
            </a:r>
          </a:p>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r>
              <a:rPr lang="en-US" sz="4000" b="1" dirty="0">
                <a:solidFill>
                  <a:schemeClr val="accent4"/>
                </a:solidFill>
                <a:latin typeface="Arial Narrow" panose="020B0606020202030204" pitchFamily="34" charset="0"/>
                <a:ea typeface="Tahoma" panose="020B0604030504040204" pitchFamily="34" charset="0"/>
                <a:cs typeface="Tahoma" panose="020B0604030504040204" pitchFamily="34" charset="0"/>
                <a:sym typeface="Myriad Pro Semibold Condensed"/>
              </a:rPr>
              <a:t>2017</a:t>
            </a:r>
            <a:r>
              <a:rPr lang="en-US" sz="4000" b="1" dirty="0">
                <a:solidFill>
                  <a:schemeClr val="tx1"/>
                </a:solidFill>
                <a:latin typeface="Arial Narrow" panose="020B0606020202030204" pitchFamily="34" charset="0"/>
                <a:ea typeface="Tahoma" panose="020B0604030504040204" pitchFamily="34" charset="0"/>
                <a:cs typeface="Tahoma" panose="020B0604030504040204" pitchFamily="34" charset="0"/>
                <a:sym typeface="Myriad Pro Semibold Condensed"/>
              </a:rPr>
              <a:t> Food and Health Survey </a:t>
            </a:r>
          </a:p>
          <a:p>
            <a:pPr algn="l" defTabSz="457200">
              <a:lnSpc>
                <a:spcPct val="120000"/>
              </a:lnSpc>
              <a:defRPr sz="1900">
                <a:solidFill>
                  <a:srgbClr val="FFFFFF"/>
                </a:solidFill>
                <a:latin typeface="Myriad Pro Semibold Condensed"/>
                <a:ea typeface="Myriad Pro Semibold Condensed"/>
                <a:cs typeface="Myriad Pro Semibold Condensed"/>
                <a:sym typeface="Myriad Pro Semibold Condensed"/>
              </a:defRPr>
            </a:pPr>
            <a:r>
              <a:rPr lang="en-US" sz="4000" dirty="0">
                <a:solidFill>
                  <a:schemeClr val="tx1"/>
                </a:solidFill>
                <a:latin typeface="Arial Narrow" panose="020B0606020202030204" pitchFamily="34" charset="0"/>
                <a:ea typeface="Tahoma" panose="020B0604030504040204" pitchFamily="34" charset="0"/>
                <a:cs typeface="Tahoma" panose="020B0604030504040204" pitchFamily="34" charset="0"/>
                <a:sym typeface="Myriad Pro Semibold Condensed"/>
              </a:rPr>
              <a:t>visit foodinsight.org/FHS</a:t>
            </a:r>
          </a:p>
        </p:txBody>
      </p:sp>
      <p:grpSp>
        <p:nvGrpSpPr>
          <p:cNvPr id="5" name="Group 4"/>
          <p:cNvGrpSpPr/>
          <p:nvPr/>
        </p:nvGrpSpPr>
        <p:grpSpPr>
          <a:xfrm>
            <a:off x="429208" y="8509518"/>
            <a:ext cx="5507782" cy="1125894"/>
            <a:chOff x="429208" y="8509518"/>
            <a:chExt cx="5507782" cy="1125894"/>
          </a:xfrm>
        </p:grpSpPr>
        <p:sp>
          <p:nvSpPr>
            <p:cNvPr id="6" name="Rectangle 5"/>
            <p:cNvSpPr/>
            <p:nvPr/>
          </p:nvSpPr>
          <p:spPr>
            <a:xfrm>
              <a:off x="429208" y="8509518"/>
              <a:ext cx="5507782" cy="1125894"/>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Picture 8"/>
            <p:cNvPicPr>
              <a:picLocks noChangeAspect="1"/>
            </p:cNvPicPr>
            <p:nvPr/>
          </p:nvPicPr>
          <p:blipFill>
            <a:blip r:embed="rId3"/>
            <a:stretch>
              <a:fillRect/>
            </a:stretch>
          </p:blipFill>
          <p:spPr>
            <a:xfrm>
              <a:off x="1176342" y="8617292"/>
              <a:ext cx="4407790" cy="1018120"/>
            </a:xfrm>
            <a:prstGeom prst="rect">
              <a:avLst/>
            </a:prstGeom>
          </p:spPr>
        </p:pic>
      </p:grpSp>
    </p:spTree>
    <p:extLst>
      <p:ext uri="{BB962C8B-B14F-4D97-AF65-F5344CB8AC3E}">
        <p14:creationId xmlns:p14="http://schemas.microsoft.com/office/powerpoint/2010/main" val="233389766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5"/>
          <p:cNvSpPr/>
          <p:nvPr/>
        </p:nvSpPr>
        <p:spPr>
          <a:xfrm>
            <a:off x="3559212" y="2565422"/>
            <a:ext cx="9819861" cy="1800493"/>
          </a:xfrm>
          <a:prstGeom prst="rect">
            <a:avLst/>
          </a:prstGeom>
          <a:ln w="3175">
            <a:miter lim="400000"/>
          </a:ln>
          <a:extLst>
            <a:ext uri="{C572A759-6A51-4108-AA02-DFA0A04FC94B}">
              <ma14:wrappingTextBoxFlag xmlns:ma14="http://schemas.microsoft.com/office/mac/drawingml/2011/main" val="1"/>
            </a:ext>
          </a:extLst>
        </p:spPr>
        <p:txBody>
          <a:bodyPr wrap="square" lIns="38100" tIns="38100" rIns="38100" bIns="38100" anchor="ctr">
            <a:spAutoFit/>
          </a:bodyPr>
          <a:lstStyle/>
          <a:p>
            <a:pPr>
              <a:defRPr sz="8000" b="1">
                <a:solidFill>
                  <a:srgbClr val="FE6507"/>
                </a:solidFill>
                <a:latin typeface="Myriad Pro Condensed"/>
                <a:ea typeface="Myriad Pro Condensed"/>
                <a:cs typeface="Myriad Pro Condensed"/>
                <a:sym typeface="Myriad Pro Condensed"/>
              </a:defRPr>
            </a:pPr>
            <a:r>
              <a:rPr lang="en-US" sz="5600" dirty="0">
                <a:solidFill>
                  <a:srgbClr val="FFAE0E"/>
                </a:solidFill>
                <a:latin typeface="Tahoma" panose="020B0604030504040204" pitchFamily="34" charset="0"/>
                <a:ea typeface="Tahoma" panose="020B0604030504040204" pitchFamily="34" charset="0"/>
                <a:cs typeface="Tahoma" panose="020B0604030504040204" pitchFamily="34" charset="0"/>
                <a:hlinkClick r:id="rId2"/>
              </a:rPr>
              <a:t>www.foodinsight.org</a:t>
            </a:r>
            <a:endParaRPr lang="en-US" sz="5600" dirty="0">
              <a:solidFill>
                <a:srgbClr val="FFAE0E"/>
              </a:solidFill>
              <a:latin typeface="Tahoma" panose="020B0604030504040204" pitchFamily="34" charset="0"/>
              <a:ea typeface="Tahoma" panose="020B0604030504040204" pitchFamily="34" charset="0"/>
              <a:cs typeface="Tahoma" panose="020B0604030504040204" pitchFamily="34" charset="0"/>
            </a:endParaRPr>
          </a:p>
          <a:p>
            <a:pPr>
              <a:defRPr sz="8000" b="1">
                <a:solidFill>
                  <a:srgbClr val="FE6507"/>
                </a:solidFill>
                <a:latin typeface="Myriad Pro Condensed"/>
                <a:ea typeface="Myriad Pro Condensed"/>
                <a:cs typeface="Myriad Pro Condensed"/>
                <a:sym typeface="Myriad Pro Condensed"/>
              </a:defRPr>
            </a:pPr>
            <a:r>
              <a:rPr lang="en-US" sz="5600" cap="all" dirty="0">
                <a:solidFill>
                  <a:srgbClr val="FFAE0E"/>
                </a:solidFill>
                <a:latin typeface="Tahoma" panose="020B0604030504040204" pitchFamily="34" charset="0"/>
                <a:ea typeface="Tahoma" panose="020B0604030504040204" pitchFamily="34" charset="0"/>
                <a:cs typeface="Tahoma" panose="020B0604030504040204" pitchFamily="34" charset="0"/>
              </a:rPr>
              <a:t>@</a:t>
            </a:r>
            <a:r>
              <a:rPr lang="en-US" sz="5600" cap="all" dirty="0" err="1">
                <a:solidFill>
                  <a:srgbClr val="FFAE0E"/>
                </a:solidFill>
                <a:latin typeface="Tahoma" panose="020B0604030504040204" pitchFamily="34" charset="0"/>
                <a:ea typeface="Tahoma" panose="020B0604030504040204" pitchFamily="34" charset="0"/>
                <a:cs typeface="Tahoma" panose="020B0604030504040204" pitchFamily="34" charset="0"/>
              </a:rPr>
              <a:t>foodinsight</a:t>
            </a:r>
            <a:endParaRPr sz="5600" cap="all" dirty="0">
              <a:latin typeface="Tahoma" panose="020B0604030504040204" pitchFamily="34" charset="0"/>
              <a:ea typeface="Tahoma" panose="020B0604030504040204" pitchFamily="34" charset="0"/>
              <a:cs typeface="Tahoma" panose="020B0604030504040204" pitchFamily="34" charset="0"/>
            </a:endParaRPr>
          </a:p>
        </p:txBody>
      </p:sp>
      <p:pic>
        <p:nvPicPr>
          <p:cNvPr id="7" name="IFIC-logo-horiz.ai"/>
          <p:cNvPicPr>
            <a:picLocks noChangeAspect="1"/>
          </p:cNvPicPr>
          <p:nvPr/>
        </p:nvPicPr>
        <p:blipFill>
          <a:blip r:embed="rId3">
            <a:extLst/>
          </a:blip>
          <a:stretch>
            <a:fillRect/>
          </a:stretch>
        </p:blipFill>
        <p:spPr>
          <a:xfrm>
            <a:off x="6459515" y="4890811"/>
            <a:ext cx="4409767" cy="1018617"/>
          </a:xfrm>
          <a:prstGeom prst="rect">
            <a:avLst/>
          </a:prstGeom>
          <a:ln w="3175">
            <a:miter lim="400000"/>
          </a:ln>
        </p:spPr>
      </p:pic>
    </p:spTree>
    <p:extLst>
      <p:ext uri="{BB962C8B-B14F-4D97-AF65-F5344CB8AC3E}">
        <p14:creationId xmlns:p14="http://schemas.microsoft.com/office/powerpoint/2010/main" val="31966338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p:cNvSpPr>
          <p:nvPr/>
        </p:nvSpPr>
        <p:spPr bwMode="auto">
          <a:xfrm>
            <a:off x="1169782" y="563465"/>
            <a:ext cx="535189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l" defTabSz="975195" hangingPunct="1"/>
            <a:r>
              <a:rPr lang="en-US" sz="4800" b="1" dirty="0">
                <a:solidFill>
                  <a:schemeClr val="accent1"/>
                </a:solidFill>
                <a:latin typeface="+mj-lt"/>
                <a:ea typeface="ＭＳ Ｐゴシック" charset="0"/>
                <a:cs typeface="Lato Regular"/>
                <a:sym typeface="Bebas Neue" charset="0"/>
              </a:rPr>
              <a:t>IFIC Members</a:t>
            </a:r>
          </a:p>
        </p:txBody>
      </p:sp>
      <p:grpSp>
        <p:nvGrpSpPr>
          <p:cNvPr id="2" name="Group 1"/>
          <p:cNvGrpSpPr/>
          <p:nvPr/>
        </p:nvGrpSpPr>
        <p:grpSpPr>
          <a:xfrm>
            <a:off x="837864" y="1644873"/>
            <a:ext cx="15579086" cy="7144564"/>
            <a:chOff x="149394" y="2851305"/>
            <a:chExt cx="12773486" cy="5005855"/>
          </a:xfrm>
        </p:grpSpPr>
        <p:grpSp>
          <p:nvGrpSpPr>
            <p:cNvPr id="22" name="Group 21"/>
            <p:cNvGrpSpPr/>
            <p:nvPr/>
          </p:nvGrpSpPr>
          <p:grpSpPr>
            <a:xfrm>
              <a:off x="149394" y="2941940"/>
              <a:ext cx="5245845" cy="4779331"/>
              <a:chOff x="51164" y="1712294"/>
              <a:chExt cx="5237812" cy="4772012"/>
            </a:xfrm>
          </p:grpSpPr>
          <p:pic>
            <p:nvPicPr>
              <p:cNvPr id="23" name="Picture 22" descr="https://sp.yimg.com/ib/th?id=OIP.M6aeaa25227812256dbe45ab26bcd94d1o0&amp;pid=15.1"/>
              <p:cNvPicPr/>
              <p:nvPr/>
            </p:nvPicPr>
            <p:blipFill rotWithShape="1">
              <a:blip r:embed="rId2" cstate="print">
                <a:extLst>
                  <a:ext uri="{28A0092B-C50C-407E-A947-70E740481C1C}">
                    <a14:useLocalDpi xmlns:a14="http://schemas.microsoft.com/office/drawing/2010/main" val="0"/>
                  </a:ext>
                </a:extLst>
              </a:blip>
              <a:srcRect t="15784"/>
              <a:stretch/>
            </p:blipFill>
            <p:spPr bwMode="auto">
              <a:xfrm>
                <a:off x="51164" y="1712294"/>
                <a:ext cx="1760644" cy="1001920"/>
              </a:xfrm>
              <a:prstGeom prst="rect">
                <a:avLst/>
              </a:prstGeom>
              <a:noFill/>
              <a:ln>
                <a:noFill/>
              </a:ln>
            </p:spPr>
          </p:pic>
          <p:pic>
            <p:nvPicPr>
              <p:cNvPr id="25" name="Picture 24" descr="Ferrero_logo"/>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1286" y="1715834"/>
                <a:ext cx="1429672" cy="820182"/>
              </a:xfrm>
              <a:prstGeom prst="rect">
                <a:avLst/>
              </a:prstGeom>
              <a:noFill/>
              <a:ln>
                <a:noFill/>
              </a:ln>
            </p:spPr>
          </p:pic>
          <p:pic>
            <p:nvPicPr>
              <p:cNvPr id="26" name="Picture 25" descr="Logo Barilla"/>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3062" y="3200537"/>
                <a:ext cx="1093628" cy="651432"/>
              </a:xfrm>
              <a:prstGeom prst="rect">
                <a:avLst/>
              </a:prstGeom>
              <a:noFill/>
              <a:ln>
                <a:noFill/>
              </a:ln>
            </p:spPr>
          </p:pic>
          <p:pic>
            <p:nvPicPr>
              <p:cNvPr id="27" name="Picture 26" descr="chobani-logo-fullColor.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7562" y="3865029"/>
                <a:ext cx="1435242" cy="760057"/>
              </a:xfrm>
              <a:prstGeom prst="rect">
                <a:avLst/>
              </a:prstGeom>
              <a:noFill/>
              <a:ln>
                <a:noFill/>
              </a:ln>
            </p:spPr>
          </p:pic>
          <p:pic>
            <p:nvPicPr>
              <p:cNvPr id="28" name="Picture 27" descr="... coca cola event i just went to i got inspired to trace back coca cola"/>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8559" y="4581924"/>
                <a:ext cx="893680" cy="743440"/>
              </a:xfrm>
              <a:prstGeom prst="rect">
                <a:avLst/>
              </a:prstGeom>
              <a:noFill/>
              <a:ln>
                <a:noFill/>
              </a:ln>
            </p:spPr>
          </p:pic>
          <p:pic>
            <p:nvPicPr>
              <p:cNvPr id="29" name="Picture 28" descr="Hershey Company Fields Backlash Over New Corporate Logo | Production ..."/>
              <p:cNvPicPr/>
              <p:nvPr/>
            </p:nvPicPr>
            <p:blipFill>
              <a:blip r:embed="rId7">
                <a:extLst>
                  <a:ext uri="{28A0092B-C50C-407E-A947-70E740481C1C}">
                    <a14:useLocalDpi xmlns:a14="http://schemas.microsoft.com/office/drawing/2010/main" val="0"/>
                  </a:ext>
                </a:extLst>
              </a:blip>
              <a:srcRect/>
              <a:stretch>
                <a:fillRect/>
              </a:stretch>
            </p:blipFill>
            <p:spPr bwMode="auto">
              <a:xfrm>
                <a:off x="1720094" y="2749831"/>
                <a:ext cx="1965293" cy="1052832"/>
              </a:xfrm>
              <a:prstGeom prst="rect">
                <a:avLst/>
              </a:prstGeom>
              <a:noFill/>
              <a:ln>
                <a:noFill/>
              </a:ln>
            </p:spPr>
          </p:pic>
          <p:pic>
            <p:nvPicPr>
              <p:cNvPr id="30" name="Picture 29" descr="Mars-logo"/>
              <p:cNvPicPr/>
              <p:nvPr/>
            </p:nvPicPr>
            <p:blipFill>
              <a:blip r:embed="rId8">
                <a:extLst>
                  <a:ext uri="{28A0092B-C50C-407E-A947-70E740481C1C}">
                    <a14:useLocalDpi xmlns:a14="http://schemas.microsoft.com/office/drawing/2010/main" val="0"/>
                  </a:ext>
                </a:extLst>
              </a:blip>
              <a:srcRect/>
              <a:stretch>
                <a:fillRect/>
              </a:stretch>
            </p:blipFill>
            <p:spPr bwMode="auto">
              <a:xfrm>
                <a:off x="2141415" y="3749440"/>
                <a:ext cx="1037933" cy="832484"/>
              </a:xfrm>
              <a:prstGeom prst="rect">
                <a:avLst/>
              </a:prstGeom>
              <a:noFill/>
              <a:ln>
                <a:noFill/>
              </a:ln>
            </p:spPr>
          </p:pic>
          <p:pic>
            <p:nvPicPr>
              <p:cNvPr id="31" name="Picture 30" descr="McCormick Logo"/>
              <p:cNvPicPr/>
              <p:nvPr/>
            </p:nvPicPr>
            <p:blipFill>
              <a:blip r:embed="rId9">
                <a:extLst>
                  <a:ext uri="{28A0092B-C50C-407E-A947-70E740481C1C}">
                    <a14:useLocalDpi xmlns:a14="http://schemas.microsoft.com/office/drawing/2010/main" val="0"/>
                  </a:ext>
                </a:extLst>
              </a:blip>
              <a:srcRect/>
              <a:stretch>
                <a:fillRect/>
              </a:stretch>
            </p:blipFill>
            <p:spPr bwMode="auto">
              <a:xfrm>
                <a:off x="2199125" y="4752072"/>
                <a:ext cx="980223" cy="658863"/>
              </a:xfrm>
              <a:prstGeom prst="rect">
                <a:avLst/>
              </a:prstGeom>
              <a:noFill/>
              <a:ln>
                <a:noFill/>
              </a:ln>
            </p:spPr>
          </p:pic>
          <p:pic>
            <p:nvPicPr>
              <p:cNvPr id="32" name="Picture 31" descr="Mondelez International"/>
              <p:cNvPicPr/>
              <p:nvPr/>
            </p:nvPicPr>
            <p:blipFill>
              <a:blip r:embed="rId10">
                <a:extLst>
                  <a:ext uri="{28A0092B-C50C-407E-A947-70E740481C1C}">
                    <a14:useLocalDpi xmlns:a14="http://schemas.microsoft.com/office/drawing/2010/main" val="0"/>
                  </a:ext>
                </a:extLst>
              </a:blip>
              <a:srcRect/>
              <a:stretch>
                <a:fillRect/>
              </a:stretch>
            </p:blipFill>
            <p:spPr bwMode="auto">
              <a:xfrm>
                <a:off x="3685387" y="1880976"/>
                <a:ext cx="1453248" cy="445979"/>
              </a:xfrm>
              <a:prstGeom prst="rect">
                <a:avLst/>
              </a:prstGeom>
              <a:noFill/>
              <a:ln>
                <a:noFill/>
              </a:ln>
            </p:spPr>
          </p:pic>
          <p:pic>
            <p:nvPicPr>
              <p:cNvPr id="33" name="Picture 32" descr="Symbols and Logos: Nestle Logo Photos"/>
              <p:cNvPicPr/>
              <p:nvPr/>
            </p:nvPicPr>
            <p:blipFill>
              <a:blip r:embed="rId11">
                <a:extLst>
                  <a:ext uri="{28A0092B-C50C-407E-A947-70E740481C1C}">
                    <a14:useLocalDpi xmlns:a14="http://schemas.microsoft.com/office/drawing/2010/main" val="0"/>
                  </a:ext>
                </a:extLst>
              </a:blip>
              <a:srcRect/>
              <a:stretch>
                <a:fillRect/>
              </a:stretch>
            </p:blipFill>
            <p:spPr bwMode="auto">
              <a:xfrm>
                <a:off x="3947356" y="2519155"/>
                <a:ext cx="822763" cy="673573"/>
              </a:xfrm>
              <a:prstGeom prst="rect">
                <a:avLst/>
              </a:prstGeom>
              <a:noFill/>
              <a:ln>
                <a:noFill/>
              </a:ln>
            </p:spPr>
          </p:pic>
          <p:pic>
            <p:nvPicPr>
              <p:cNvPr id="34" name="Picture 33" descr="PepsiCo logo"/>
              <p:cNvPicPr/>
              <p:nvPr/>
            </p:nvPicPr>
            <p:blipFill>
              <a:blip r:embed="rId12">
                <a:extLst>
                  <a:ext uri="{28A0092B-C50C-407E-A947-70E740481C1C}">
                    <a14:useLocalDpi xmlns:a14="http://schemas.microsoft.com/office/drawing/2010/main" val="0"/>
                  </a:ext>
                </a:extLst>
              </a:blip>
              <a:srcRect/>
              <a:stretch>
                <a:fillRect/>
              </a:stretch>
            </p:blipFill>
            <p:spPr bwMode="auto">
              <a:xfrm>
                <a:off x="3914774" y="3327766"/>
                <a:ext cx="1025912" cy="850013"/>
              </a:xfrm>
              <a:prstGeom prst="rect">
                <a:avLst/>
              </a:prstGeom>
              <a:noFill/>
              <a:ln>
                <a:noFill/>
              </a:ln>
            </p:spPr>
          </p:pic>
          <p:pic>
            <p:nvPicPr>
              <p:cNvPr id="35" name="Picture 34"/>
              <p:cNvPicPr/>
              <p:nvPr/>
            </p:nvPicPr>
            <p:blipFill>
              <a:blip r:embed="rId13"/>
              <a:stretch>
                <a:fillRect/>
              </a:stretch>
            </p:blipFill>
            <p:spPr>
              <a:xfrm>
                <a:off x="1826847" y="5611374"/>
                <a:ext cx="1603769" cy="844567"/>
              </a:xfrm>
              <a:prstGeom prst="rect">
                <a:avLst/>
              </a:prstGeom>
            </p:spPr>
          </p:pic>
          <p:pic>
            <p:nvPicPr>
              <p:cNvPr id="36" name="Picture 35" descr="Red Bull chooses Egnyte over Box as its enterprise file services ..."/>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898883" y="4321666"/>
                <a:ext cx="1026256" cy="708860"/>
              </a:xfrm>
              <a:prstGeom prst="rect">
                <a:avLst/>
              </a:prstGeom>
              <a:noFill/>
              <a:ln>
                <a:noFill/>
              </a:ln>
            </p:spPr>
          </p:pic>
          <p:pic>
            <p:nvPicPr>
              <p:cNvPr id="37" name="Picture 36" descr="File:Yum! logo old.svg - Logopedia, the logo and branding site"/>
              <p:cNvPicPr/>
              <p:nvPr/>
            </p:nvPicPr>
            <p:blipFill>
              <a:blip r:embed="rId15">
                <a:extLst>
                  <a:ext uri="{28A0092B-C50C-407E-A947-70E740481C1C}">
                    <a14:useLocalDpi xmlns:a14="http://schemas.microsoft.com/office/drawing/2010/main" val="0"/>
                  </a:ext>
                </a:extLst>
              </a:blip>
              <a:srcRect/>
              <a:stretch>
                <a:fillRect/>
              </a:stretch>
            </p:blipFill>
            <p:spPr bwMode="auto">
              <a:xfrm>
                <a:off x="3898883" y="5719382"/>
                <a:ext cx="1085850" cy="764924"/>
              </a:xfrm>
              <a:prstGeom prst="rect">
                <a:avLst/>
              </a:prstGeom>
              <a:noFill/>
              <a:ln>
                <a:noFill/>
              </a:ln>
            </p:spPr>
          </p:pic>
          <p:pic>
            <p:nvPicPr>
              <p:cNvPr id="38" name="Picture 3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2891" y="2566273"/>
                <a:ext cx="1289456" cy="497140"/>
              </a:xfrm>
              <a:prstGeom prst="rect">
                <a:avLst/>
              </a:prstGeom>
            </p:spPr>
          </p:pic>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63152" y="5244341"/>
                <a:ext cx="1625824" cy="344675"/>
              </a:xfrm>
              <a:prstGeom prst="rect">
                <a:avLst/>
              </a:prstGeom>
            </p:spPr>
          </p:pic>
          <p:pic>
            <p:nvPicPr>
              <p:cNvPr id="40" name="Picture 39" descr="General+Mills+Logo.jpg"/>
              <p:cNvPicPr/>
              <p:nvPr/>
            </p:nvPicPr>
            <p:blipFill>
              <a:blip r:embed="rId18">
                <a:extLst>
                  <a:ext uri="{28A0092B-C50C-407E-A947-70E740481C1C}">
                    <a14:useLocalDpi xmlns:a14="http://schemas.microsoft.com/office/drawing/2010/main" val="0"/>
                  </a:ext>
                </a:extLst>
              </a:blip>
              <a:srcRect/>
              <a:stretch>
                <a:fillRect/>
              </a:stretch>
            </p:blipFill>
            <p:spPr bwMode="auto">
              <a:xfrm>
                <a:off x="1795911" y="2302052"/>
                <a:ext cx="1655047" cy="788388"/>
              </a:xfrm>
              <a:prstGeom prst="rect">
                <a:avLst/>
              </a:prstGeom>
              <a:noFill/>
              <a:ln>
                <a:noFill/>
              </a:ln>
            </p:spPr>
          </p:pic>
          <p:pic>
            <p:nvPicPr>
              <p:cNvPr id="41" name="Picture 2" descr="Image result for dannon wave"/>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408559" y="5410935"/>
                <a:ext cx="1146664" cy="914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404284" y="2851305"/>
              <a:ext cx="3825633" cy="4966793"/>
              <a:chOff x="5441401" y="1719423"/>
              <a:chExt cx="3486305" cy="4526245"/>
            </a:xfrm>
          </p:grpSpPr>
          <p:pic>
            <p:nvPicPr>
              <p:cNvPr id="43" name="Picture 42"/>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5810765" y="2532428"/>
                <a:ext cx="850766" cy="820154"/>
              </a:xfrm>
              <a:prstGeom prst="rect">
                <a:avLst/>
              </a:prstGeom>
              <a:noFill/>
              <a:ln>
                <a:noFill/>
              </a:ln>
            </p:spPr>
          </p:pic>
          <p:pic>
            <p:nvPicPr>
              <p:cNvPr id="44" name="Picture 43" descr="Cargill Logo Wallpapers"/>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5676113" y="3586458"/>
                <a:ext cx="1120070" cy="781050"/>
              </a:xfrm>
              <a:prstGeom prst="rect">
                <a:avLst/>
              </a:prstGeom>
              <a:noFill/>
              <a:ln>
                <a:noFill/>
              </a:ln>
            </p:spPr>
          </p:pic>
          <p:pic>
            <p:nvPicPr>
              <p:cNvPr id="45" name="Picture 44" descr="Compass Group Canada Salaries | Glassdoor"/>
              <p:cNvPicPr/>
              <p:nvPr/>
            </p:nvPicPr>
            <p:blipFill>
              <a:blip r:embed="rId22">
                <a:extLst>
                  <a:ext uri="{28A0092B-C50C-407E-A947-70E740481C1C}">
                    <a14:useLocalDpi xmlns:a14="http://schemas.microsoft.com/office/drawing/2010/main" val="0"/>
                  </a:ext>
                </a:extLst>
              </a:blip>
              <a:srcRect/>
              <a:stretch>
                <a:fillRect/>
              </a:stretch>
            </p:blipFill>
            <p:spPr bwMode="auto">
              <a:xfrm>
                <a:off x="5630614" y="4406612"/>
                <a:ext cx="1211067" cy="869508"/>
              </a:xfrm>
              <a:prstGeom prst="rect">
                <a:avLst/>
              </a:prstGeom>
              <a:noFill/>
              <a:ln>
                <a:noFill/>
              </a:ln>
            </p:spPr>
          </p:pic>
          <p:pic>
            <p:nvPicPr>
              <p:cNvPr id="46" name="Picture 45" descr="Partners - Indiana Innovation Alliance"/>
              <p:cNvPicPr/>
              <p:nvPr/>
            </p:nvPicPr>
            <p:blipFill>
              <a:blip r:embed="rId23">
                <a:extLst>
                  <a:ext uri="{28A0092B-C50C-407E-A947-70E740481C1C}">
                    <a14:useLocalDpi xmlns:a14="http://schemas.microsoft.com/office/drawing/2010/main" val="0"/>
                  </a:ext>
                </a:extLst>
              </a:blip>
              <a:srcRect/>
              <a:stretch>
                <a:fillRect/>
              </a:stretch>
            </p:blipFill>
            <p:spPr bwMode="auto">
              <a:xfrm>
                <a:off x="5441401" y="5193095"/>
                <a:ext cx="1712314" cy="1052573"/>
              </a:xfrm>
              <a:prstGeom prst="rect">
                <a:avLst/>
              </a:prstGeom>
              <a:noFill/>
              <a:ln>
                <a:noFill/>
              </a:ln>
            </p:spPr>
          </p:pic>
          <p:pic>
            <p:nvPicPr>
              <p:cNvPr id="47" name="Picture 46" descr="https://sp.yimg.com/ib/th?id=OIP.M25a84bec53de32ef8bdada0893128f2cH0&amp;pid=15.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36943" y="1788680"/>
                <a:ext cx="1646586" cy="837512"/>
              </a:xfrm>
              <a:prstGeom prst="rect">
                <a:avLst/>
              </a:prstGeom>
              <a:noFill/>
              <a:ln>
                <a:noFill/>
              </a:ln>
            </p:spPr>
          </p:pic>
          <p:pic>
            <p:nvPicPr>
              <p:cNvPr id="48" name="Picture 47" descr="dupont-logo.png"/>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26583" y="2585132"/>
                <a:ext cx="1756381" cy="830536"/>
              </a:xfrm>
              <a:prstGeom prst="rect">
                <a:avLst/>
              </a:prstGeom>
              <a:noFill/>
              <a:ln>
                <a:noFill/>
              </a:ln>
            </p:spPr>
          </p:pic>
          <p:pic>
            <p:nvPicPr>
              <p:cNvPr id="49" name="Picture 48" descr="http://heartlandsweeteners.com/images/logo2012.png"/>
              <p:cNvPicPr/>
              <p:nvPr/>
            </p:nvPicPr>
            <p:blipFill>
              <a:blip r:embed="rId26">
                <a:extLst>
                  <a:ext uri="{28A0092B-C50C-407E-A947-70E740481C1C}">
                    <a14:useLocalDpi xmlns:a14="http://schemas.microsoft.com/office/drawing/2010/main" val="0"/>
                  </a:ext>
                </a:extLst>
              </a:blip>
              <a:srcRect/>
              <a:stretch>
                <a:fillRect/>
              </a:stretch>
            </p:blipFill>
            <p:spPr bwMode="auto">
              <a:xfrm>
                <a:off x="7007332" y="3507269"/>
                <a:ext cx="1920374" cy="599779"/>
              </a:xfrm>
              <a:prstGeom prst="rect">
                <a:avLst/>
              </a:prstGeom>
              <a:noFill/>
              <a:ln>
                <a:noFill/>
              </a:ln>
            </p:spPr>
          </p:pic>
          <p:pic>
            <p:nvPicPr>
              <p:cNvPr id="50" name="Picture 49" descr="Zoetis Logo"/>
              <p:cNvPicPr/>
              <p:nvPr/>
            </p:nvPicPr>
            <p:blipFill>
              <a:blip r:embed="rId27">
                <a:extLst>
                  <a:ext uri="{28A0092B-C50C-407E-A947-70E740481C1C}">
                    <a14:useLocalDpi xmlns:a14="http://schemas.microsoft.com/office/drawing/2010/main" val="0"/>
                  </a:ext>
                </a:extLst>
              </a:blip>
              <a:srcRect/>
              <a:stretch>
                <a:fillRect/>
              </a:stretch>
            </p:blipFill>
            <p:spPr bwMode="auto">
              <a:xfrm>
                <a:off x="7457958" y="5462029"/>
                <a:ext cx="1189454" cy="497346"/>
              </a:xfrm>
              <a:prstGeom prst="rect">
                <a:avLst/>
              </a:prstGeom>
              <a:noFill/>
              <a:ln>
                <a:noFill/>
              </a:ln>
            </p:spPr>
          </p:pic>
          <p:pic>
            <p:nvPicPr>
              <p:cNvPr id="51" name="Picture 2" descr="Image result for ajinomoto"/>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5487361" y="1719423"/>
                <a:ext cx="1445868" cy="8130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 result for hyet sweet"/>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7457958" y="4165682"/>
                <a:ext cx="1116965" cy="1116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9551398" y="2950625"/>
              <a:ext cx="3371482" cy="4389517"/>
              <a:chOff x="9076272" y="1858785"/>
              <a:chExt cx="2993955" cy="3897995"/>
            </a:xfrm>
          </p:grpSpPr>
          <p:pic>
            <p:nvPicPr>
              <p:cNvPr id="54" name="Picture 53" descr="https://encrypted-tbn2.gstatic.com/images?q=tbn:ANd9GcTZMjAS4acLSJ1q2EmSA8ymQFzQ-yKqmn3CPYtk6SlIB-R_LFyM4TTn0rT0"/>
              <p:cNvPicPr/>
              <p:nvPr/>
            </p:nvPicPr>
            <p:blipFill>
              <a:blip r:embed="rId30">
                <a:extLst>
                  <a:ext uri="{28A0092B-C50C-407E-A947-70E740481C1C}">
                    <a14:useLocalDpi xmlns:a14="http://schemas.microsoft.com/office/drawing/2010/main" val="0"/>
                  </a:ext>
                </a:extLst>
              </a:blip>
              <a:srcRect/>
              <a:stretch>
                <a:fillRect/>
              </a:stretch>
            </p:blipFill>
            <p:spPr bwMode="auto">
              <a:xfrm>
                <a:off x="10800138" y="4107048"/>
                <a:ext cx="963510" cy="645024"/>
              </a:xfrm>
              <a:prstGeom prst="rect">
                <a:avLst/>
              </a:prstGeom>
              <a:noFill/>
              <a:ln>
                <a:noFill/>
              </a:ln>
            </p:spPr>
          </p:pic>
          <p:pic>
            <p:nvPicPr>
              <p:cNvPr id="55" name="Picture 54" descr="http://www.idfa.org/Sitefinity/WebsiteTemplates/MatrixBase/App_Themes/MatrixBase/Images/idfa-logo-box-header.png"/>
              <p:cNvPicPr/>
              <p:nvPr/>
            </p:nvPicPr>
            <p:blipFill>
              <a:blip r:embed="rId31">
                <a:extLst>
                  <a:ext uri="{28A0092B-C50C-407E-A947-70E740481C1C}">
                    <a14:useLocalDpi xmlns:a14="http://schemas.microsoft.com/office/drawing/2010/main" val="0"/>
                  </a:ext>
                </a:extLst>
              </a:blip>
              <a:srcRect/>
              <a:stretch>
                <a:fillRect/>
              </a:stretch>
            </p:blipFill>
            <p:spPr bwMode="auto">
              <a:xfrm>
                <a:off x="10630681" y="2854286"/>
                <a:ext cx="1191387" cy="898487"/>
              </a:xfrm>
              <a:prstGeom prst="rect">
                <a:avLst/>
              </a:prstGeom>
              <a:noFill/>
              <a:ln>
                <a:noFill/>
              </a:ln>
              <a:scene3d>
                <a:camera prst="orthographicFront"/>
                <a:lightRig rig="threePt" dir="t"/>
              </a:scene3d>
              <a:sp3d extrusionH="76200" contourW="12700">
                <a:extrusionClr>
                  <a:schemeClr val="bg1"/>
                </a:extrusionClr>
                <a:contourClr>
                  <a:schemeClr val="bg1"/>
                </a:contourClr>
              </a:sp3d>
            </p:spPr>
          </p:pic>
          <p:pic>
            <p:nvPicPr>
              <p:cNvPr id="56" name="Picture 55" descr="http://takingstock.asas.org/takingstock/wp-content/uploads/2012/09/AMSA_logo-300x122.jpg"/>
              <p:cNvPicPr/>
              <p:nvPr/>
            </p:nvPicPr>
            <p:blipFill>
              <a:blip r:embed="rId32">
                <a:extLst>
                  <a:ext uri="{28A0092B-C50C-407E-A947-70E740481C1C}">
                    <a14:useLocalDpi xmlns:a14="http://schemas.microsoft.com/office/drawing/2010/main" val="0"/>
                  </a:ext>
                </a:extLst>
              </a:blip>
              <a:srcRect/>
              <a:stretch>
                <a:fillRect/>
              </a:stretch>
            </p:blipFill>
            <p:spPr bwMode="auto">
              <a:xfrm>
                <a:off x="9128629" y="4090002"/>
                <a:ext cx="1287134" cy="575205"/>
              </a:xfrm>
              <a:prstGeom prst="rect">
                <a:avLst/>
              </a:prstGeom>
              <a:noFill/>
              <a:ln>
                <a:noFill/>
              </a:ln>
            </p:spPr>
          </p:pic>
          <p:pic>
            <p:nvPicPr>
              <p:cNvPr id="57" name="Picture 56" descr="http://www.ameribev.org/images/logo.png"/>
              <p:cNvPicPr/>
              <p:nvPr/>
            </p:nvPicPr>
            <p:blipFill>
              <a:blip r:embed="rId33">
                <a:extLst>
                  <a:ext uri="{28A0092B-C50C-407E-A947-70E740481C1C}">
                    <a14:useLocalDpi xmlns:a14="http://schemas.microsoft.com/office/drawing/2010/main" val="0"/>
                  </a:ext>
                </a:extLst>
              </a:blip>
              <a:srcRect/>
              <a:stretch>
                <a:fillRect/>
              </a:stretch>
            </p:blipFill>
            <p:spPr bwMode="auto">
              <a:xfrm>
                <a:off x="9076272" y="1889179"/>
                <a:ext cx="1264819" cy="711149"/>
              </a:xfrm>
              <a:prstGeom prst="rect">
                <a:avLst/>
              </a:prstGeom>
              <a:noFill/>
              <a:ln>
                <a:noFill/>
              </a:ln>
            </p:spPr>
          </p:pic>
          <p:pic>
            <p:nvPicPr>
              <p:cNvPr id="58" name="Picture 57" descr="agfound-logo-top"/>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9398524" y="2889842"/>
                <a:ext cx="820572" cy="871730"/>
              </a:xfrm>
              <a:prstGeom prst="rect">
                <a:avLst/>
              </a:prstGeom>
              <a:noFill/>
              <a:ln>
                <a:noFill/>
              </a:ln>
            </p:spPr>
          </p:pic>
          <p:pic>
            <p:nvPicPr>
              <p:cNvPr id="59" name="Picture 2" descr="Image result for grocery manufacturers association"/>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9234208" y="5213079"/>
                <a:ext cx="948945" cy="3281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Image result for florida citrus logo"/>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10800138" y="1858785"/>
                <a:ext cx="787690" cy="77193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The Sugar Associatio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567976" y="4893948"/>
                <a:ext cx="1502251" cy="8628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 result for yogurt association"/>
            <p:cNvPicPr>
              <a:picLocks noChangeAspect="1" noChangeArrowheads="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10526797" y="7269931"/>
              <a:ext cx="1409347" cy="5872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8954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750829" y="1806344"/>
            <a:ext cx="11648661" cy="415498"/>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endParaRPr lang="en-US" sz="2200">
              <a:solidFill>
                <a:srgbClr val="FFFFFF"/>
              </a:solidFill>
            </a:endParaRPr>
          </a:p>
        </p:txBody>
      </p:sp>
      <p:grpSp>
        <p:nvGrpSpPr>
          <p:cNvPr id="21" name="Group 20"/>
          <p:cNvGrpSpPr/>
          <p:nvPr/>
        </p:nvGrpSpPr>
        <p:grpSpPr>
          <a:xfrm>
            <a:off x="3478730" y="1514007"/>
            <a:ext cx="12141021" cy="6558841"/>
            <a:chOff x="1394883" y="3966578"/>
            <a:chExt cx="11428780" cy="544186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786" y="3966578"/>
              <a:ext cx="7759171" cy="4694808"/>
            </a:xfrm>
            <a:prstGeom prst="rect">
              <a:avLst/>
            </a:prstGeom>
          </p:spPr>
        </p:pic>
        <p:sp>
          <p:nvSpPr>
            <p:cNvPr id="23" name="TextBox 22"/>
            <p:cNvSpPr txBox="1"/>
            <p:nvPr/>
          </p:nvSpPr>
          <p:spPr>
            <a:xfrm rot="16200000">
              <a:off x="1233465" y="6188561"/>
              <a:ext cx="1493916" cy="338554"/>
            </a:xfrm>
            <a:prstGeom prst="rect">
              <a:avLst/>
            </a:prstGeom>
            <a:noFill/>
          </p:spPr>
          <p:txBody>
            <a:bodyPr wrap="square" rtlCol="0">
              <a:spAutoFit/>
            </a:bodyPr>
            <a:lstStyle/>
            <a:p>
              <a:pPr defTabSz="914400" hangingPunct="1"/>
              <a:r>
                <a:rPr lang="en-US" sz="1600" b="1" kern="1200" dirty="0">
                  <a:solidFill>
                    <a:srgbClr val="595959"/>
                  </a:solidFill>
                  <a:latin typeface="Calibri" panose="020F0502020204030204"/>
                </a:rPr>
                <a:t>(in thousands)</a:t>
              </a:r>
            </a:p>
          </p:txBody>
        </p:sp>
        <p:sp>
          <p:nvSpPr>
            <p:cNvPr id="24" name="TextBox 23"/>
            <p:cNvSpPr txBox="1"/>
            <p:nvPr/>
          </p:nvSpPr>
          <p:spPr>
            <a:xfrm rot="16200000">
              <a:off x="965745" y="7577217"/>
              <a:ext cx="1566162" cy="707886"/>
            </a:xfrm>
            <a:prstGeom prst="rect">
              <a:avLst/>
            </a:prstGeom>
            <a:noFill/>
          </p:spPr>
          <p:txBody>
            <a:bodyPr wrap="square" rtlCol="0">
              <a:spAutoFit/>
            </a:bodyPr>
            <a:lstStyle/>
            <a:p>
              <a:pPr defTabSz="914400" hangingPunct="1"/>
              <a:r>
                <a:rPr lang="en-US" sz="2000" b="1" kern="1200" dirty="0">
                  <a:solidFill>
                    <a:srgbClr val="595959"/>
                  </a:solidFill>
                  <a:latin typeface="Calibri" panose="020F0502020204030204"/>
                </a:rPr>
                <a:t>Social Media</a:t>
              </a:r>
            </a:p>
            <a:p>
              <a:pPr defTabSz="914400" hangingPunct="1"/>
              <a:r>
                <a:rPr lang="en-US" sz="2000" b="1" kern="1200" dirty="0">
                  <a:solidFill>
                    <a:srgbClr val="595959"/>
                  </a:solidFill>
                  <a:latin typeface="Calibri" panose="020F0502020204030204"/>
                </a:rPr>
                <a:t>Followers</a:t>
              </a:r>
              <a:r>
                <a:rPr lang="en-US" sz="1600" b="1" kern="1200" dirty="0">
                  <a:solidFill>
                    <a:srgbClr val="595959"/>
                  </a:solidFill>
                  <a:latin typeface="Calibri" panose="020F0502020204030204"/>
                </a:rPr>
                <a:t>*</a:t>
              </a:r>
              <a:endParaRPr lang="en-US" sz="2000" b="1" kern="1200" dirty="0">
                <a:solidFill>
                  <a:srgbClr val="595959"/>
                </a:solidFill>
                <a:latin typeface="Calibri" panose="020F0502020204030204"/>
              </a:endParaRPr>
            </a:p>
          </p:txBody>
        </p:sp>
        <p:sp>
          <p:nvSpPr>
            <p:cNvPr id="25" name="TextBox 24"/>
            <p:cNvSpPr txBox="1"/>
            <p:nvPr/>
          </p:nvSpPr>
          <p:spPr>
            <a:xfrm>
              <a:off x="10639264" y="8665660"/>
              <a:ext cx="1674576" cy="256158"/>
            </a:xfrm>
            <a:prstGeom prst="rect">
              <a:avLst/>
            </a:prstGeom>
            <a:noFill/>
          </p:spPr>
          <p:txBody>
            <a:bodyPr wrap="square" rtlCol="0">
              <a:spAutoFit/>
            </a:bodyPr>
            <a:lstStyle/>
            <a:p>
              <a:pPr algn="l" defTabSz="914400" hangingPunct="1"/>
              <a:r>
                <a:rPr lang="en-US" sz="1300" i="1" kern="1200" dirty="0">
                  <a:solidFill>
                    <a:srgbClr val="595959"/>
                  </a:solidFill>
                  <a:latin typeface="Calibri" panose="020F0502020204030204"/>
                </a:rPr>
                <a:t>*Facebook + Twitter</a:t>
              </a:r>
            </a:p>
          </p:txBody>
        </p:sp>
        <p:sp>
          <p:nvSpPr>
            <p:cNvPr id="26" name="TextBox 25"/>
            <p:cNvSpPr txBox="1"/>
            <p:nvPr/>
          </p:nvSpPr>
          <p:spPr>
            <a:xfrm>
              <a:off x="10639264" y="8935337"/>
              <a:ext cx="2184399" cy="256158"/>
            </a:xfrm>
            <a:prstGeom prst="rect">
              <a:avLst/>
            </a:prstGeom>
            <a:noFill/>
          </p:spPr>
          <p:txBody>
            <a:bodyPr wrap="square" rtlCol="0">
              <a:spAutoFit/>
            </a:bodyPr>
            <a:lstStyle/>
            <a:p>
              <a:pPr algn="l" defTabSz="914400" hangingPunct="1"/>
              <a:r>
                <a:rPr lang="en-US" sz="1300" i="1" kern="1200" dirty="0">
                  <a:solidFill>
                    <a:srgbClr val="595959"/>
                  </a:solidFill>
                  <a:latin typeface="Calibri" panose="020F0502020204030204"/>
                </a:rPr>
                <a:t>**Source: SimilarWeb.com</a:t>
              </a:r>
            </a:p>
          </p:txBody>
        </p:sp>
        <p:sp>
          <p:nvSpPr>
            <p:cNvPr id="27" name="TextBox 26"/>
            <p:cNvSpPr txBox="1"/>
            <p:nvPr/>
          </p:nvSpPr>
          <p:spPr>
            <a:xfrm>
              <a:off x="2325438" y="8819549"/>
              <a:ext cx="1906158" cy="350532"/>
            </a:xfrm>
            <a:prstGeom prst="rect">
              <a:avLst/>
            </a:prstGeom>
            <a:noFill/>
          </p:spPr>
          <p:txBody>
            <a:bodyPr wrap="square" rtlCol="0">
              <a:spAutoFit/>
            </a:bodyPr>
            <a:lstStyle/>
            <a:p>
              <a:pPr algn="l" defTabSz="914400" hangingPunct="1"/>
              <a:r>
                <a:rPr lang="en-US" sz="2000" b="1" kern="1200" dirty="0">
                  <a:solidFill>
                    <a:srgbClr val="595959"/>
                  </a:solidFill>
                  <a:latin typeface="Calibri" panose="020F0502020204030204"/>
                </a:rPr>
                <a:t>Website Visits</a:t>
              </a:r>
              <a:r>
                <a:rPr lang="en-US" sz="1600" b="1" kern="1200" dirty="0">
                  <a:solidFill>
                    <a:srgbClr val="595959"/>
                  </a:solidFill>
                  <a:latin typeface="Calibri" panose="020F0502020204030204"/>
                </a:rPr>
                <a:t>**</a:t>
              </a:r>
              <a:endParaRPr lang="en-US" sz="2000" b="1" kern="1200" dirty="0">
                <a:solidFill>
                  <a:srgbClr val="595959"/>
                </a:solidFill>
                <a:latin typeface="Calibri" panose="020F0502020204030204"/>
              </a:endParaRPr>
            </a:p>
          </p:txBody>
        </p:sp>
        <p:cxnSp>
          <p:nvCxnSpPr>
            <p:cNvPr id="28" name="Straight Arrow Connector 27"/>
            <p:cNvCxnSpPr/>
            <p:nvPr/>
          </p:nvCxnSpPr>
          <p:spPr>
            <a:xfrm>
              <a:off x="4365423" y="9033406"/>
              <a:ext cx="4325656" cy="0"/>
            </a:xfrm>
            <a:prstGeom prst="straightConnector1">
              <a:avLst/>
            </a:prstGeom>
            <a:noFill/>
            <a:ln w="120650" cap="flat" cmpd="sng" algn="ctr">
              <a:solidFill>
                <a:srgbClr val="70AD47"/>
              </a:solidFill>
              <a:prstDash val="solid"/>
              <a:miter lim="800000"/>
              <a:tailEnd type="triangle"/>
            </a:ln>
            <a:effectLst/>
          </p:spPr>
        </p:cxnSp>
        <p:cxnSp>
          <p:nvCxnSpPr>
            <p:cNvPr id="29" name="Straight Arrow Connector 28"/>
            <p:cNvCxnSpPr/>
            <p:nvPr/>
          </p:nvCxnSpPr>
          <p:spPr>
            <a:xfrm flipV="1">
              <a:off x="1753938" y="4194423"/>
              <a:ext cx="0" cy="2953656"/>
            </a:xfrm>
            <a:prstGeom prst="straightConnector1">
              <a:avLst/>
            </a:prstGeom>
            <a:noFill/>
            <a:ln w="120650" cap="flat" cmpd="sng" algn="ctr">
              <a:solidFill>
                <a:srgbClr val="70AD47"/>
              </a:solidFill>
              <a:prstDash val="solid"/>
              <a:miter lim="800000"/>
              <a:tailEnd type="triangle"/>
            </a:ln>
            <a:effectLst/>
          </p:spPr>
        </p:cxnSp>
        <p:sp>
          <p:nvSpPr>
            <p:cNvPr id="30" name="TextBox 29"/>
            <p:cNvSpPr txBox="1"/>
            <p:nvPr/>
          </p:nvSpPr>
          <p:spPr>
            <a:xfrm rot="19800000">
              <a:off x="7848520" y="4912640"/>
              <a:ext cx="1295870" cy="275032"/>
            </a:xfrm>
            <a:prstGeom prst="rect">
              <a:avLst/>
            </a:prstGeom>
            <a:noFill/>
          </p:spPr>
          <p:txBody>
            <a:bodyPr wrap="square" rtlCol="0">
              <a:spAutoFit/>
            </a:bodyPr>
            <a:lstStyle/>
            <a:p>
              <a:pPr defTabSz="914400" hangingPunct="1">
                <a:lnSpc>
                  <a:spcPct val="80000"/>
                </a:lnSpc>
              </a:pPr>
              <a:r>
                <a:rPr lang="en-US" sz="1800" b="1" kern="1200" dirty="0">
                  <a:solidFill>
                    <a:srgbClr val="4472C4">
                      <a:lumMod val="75000"/>
                    </a:srgbClr>
                  </a:solidFill>
                  <a:latin typeface="Calibri" panose="020F0502020204030204"/>
                </a:rPr>
                <a:t>Food Babe</a:t>
              </a:r>
            </a:p>
          </p:txBody>
        </p:sp>
        <p:sp>
          <p:nvSpPr>
            <p:cNvPr id="31" name="TextBox 30"/>
            <p:cNvSpPr txBox="1"/>
            <p:nvPr/>
          </p:nvSpPr>
          <p:spPr>
            <a:xfrm rot="19800000">
              <a:off x="5314966" y="7327925"/>
              <a:ext cx="647144" cy="275032"/>
            </a:xfrm>
            <a:prstGeom prst="rect">
              <a:avLst/>
            </a:prstGeom>
            <a:noFill/>
          </p:spPr>
          <p:txBody>
            <a:bodyPr wrap="square" rtlCol="0">
              <a:spAutoFit/>
            </a:bodyPr>
            <a:lstStyle/>
            <a:p>
              <a:pPr defTabSz="914400" hangingPunct="1">
                <a:lnSpc>
                  <a:spcPct val="80000"/>
                </a:lnSpc>
              </a:pPr>
              <a:r>
                <a:rPr lang="en-US" sz="1800" b="1" kern="1200" dirty="0">
                  <a:solidFill>
                    <a:srgbClr val="4472C4">
                      <a:lumMod val="75000"/>
                    </a:srgbClr>
                  </a:solidFill>
                  <a:latin typeface="Calibri" panose="020F0502020204030204"/>
                </a:rPr>
                <a:t>CSPI</a:t>
              </a:r>
            </a:p>
          </p:txBody>
        </p:sp>
        <p:sp>
          <p:nvSpPr>
            <p:cNvPr id="32" name="TextBox 31"/>
            <p:cNvSpPr txBox="1"/>
            <p:nvPr/>
          </p:nvSpPr>
          <p:spPr>
            <a:xfrm>
              <a:off x="9300386" y="8300362"/>
              <a:ext cx="786151" cy="357272"/>
            </a:xfrm>
            <a:prstGeom prst="rect">
              <a:avLst/>
            </a:prstGeom>
            <a:noFill/>
          </p:spPr>
          <p:txBody>
            <a:bodyPr wrap="square" rtlCol="0">
              <a:spAutoFit/>
            </a:bodyPr>
            <a:lstStyle/>
            <a:p>
              <a:pPr defTabSz="914400" hangingPunct="1"/>
              <a:r>
                <a:rPr lang="en-US" sz="2050" b="1" kern="1200" dirty="0">
                  <a:solidFill>
                    <a:srgbClr val="595959"/>
                  </a:solidFill>
                  <a:latin typeface="Calibri" panose="020F0502020204030204"/>
                </a:rPr>
                <a:t>3,000</a:t>
              </a:r>
            </a:p>
          </p:txBody>
        </p:sp>
        <p:sp>
          <p:nvSpPr>
            <p:cNvPr id="33" name="Oval 32"/>
            <p:cNvSpPr/>
            <p:nvPr/>
          </p:nvSpPr>
          <p:spPr>
            <a:xfrm>
              <a:off x="3827544" y="7450053"/>
              <a:ext cx="286838" cy="286838"/>
            </a:xfrm>
            <a:prstGeom prst="ellipse">
              <a:avLst/>
            </a:prstGeom>
            <a:solidFill>
              <a:srgbClr val="C00000"/>
            </a:solidFill>
            <a:ln w="12700" cap="flat" cmpd="sng" algn="ctr">
              <a:noFill/>
              <a:prstDash val="solid"/>
              <a:miter lim="800000"/>
            </a:ln>
            <a:effectLst/>
          </p:spPr>
          <p:txBody>
            <a:bodyPr rtlCol="0" anchor="ctr"/>
            <a:lstStyle/>
            <a:p>
              <a:pPr defTabSz="914400" hangingPunct="1">
                <a:defRPr/>
              </a:pPr>
              <a:endParaRPr lang="en-US" sz="1800" kern="1200">
                <a:solidFill>
                  <a:prstClr val="white"/>
                </a:solidFill>
                <a:latin typeface="Calibri" panose="020F0502020204030204"/>
              </a:endParaRPr>
            </a:p>
          </p:txBody>
        </p:sp>
        <p:sp>
          <p:nvSpPr>
            <p:cNvPr id="34" name="TextBox 33"/>
            <p:cNvSpPr txBox="1"/>
            <p:nvPr/>
          </p:nvSpPr>
          <p:spPr>
            <a:xfrm rot="19800000">
              <a:off x="3994622" y="7027072"/>
              <a:ext cx="1679891" cy="275032"/>
            </a:xfrm>
            <a:prstGeom prst="rect">
              <a:avLst/>
            </a:prstGeom>
            <a:noFill/>
          </p:spPr>
          <p:txBody>
            <a:bodyPr wrap="square" rtlCol="0">
              <a:spAutoFit/>
            </a:bodyPr>
            <a:lstStyle/>
            <a:p>
              <a:pPr defTabSz="914400" hangingPunct="1">
                <a:lnSpc>
                  <a:spcPct val="80000"/>
                </a:lnSpc>
              </a:pPr>
              <a:r>
                <a:rPr lang="en-US" sz="1800" b="1" kern="1200" dirty="0">
                  <a:solidFill>
                    <a:srgbClr val="4472C4">
                      <a:lumMod val="75000"/>
                    </a:srgbClr>
                  </a:solidFill>
                  <a:latin typeface="Calibri" panose="020F0502020204030204"/>
                </a:rPr>
                <a:t>IFIC Foundation</a:t>
              </a:r>
            </a:p>
          </p:txBody>
        </p:sp>
        <p:sp>
          <p:nvSpPr>
            <p:cNvPr id="35" name="TextBox 34"/>
            <p:cNvSpPr txBox="1"/>
            <p:nvPr/>
          </p:nvSpPr>
          <p:spPr>
            <a:xfrm>
              <a:off x="2386401" y="9111835"/>
              <a:ext cx="1493916" cy="296603"/>
            </a:xfrm>
            <a:prstGeom prst="rect">
              <a:avLst/>
            </a:prstGeom>
            <a:noFill/>
          </p:spPr>
          <p:txBody>
            <a:bodyPr wrap="square" rtlCol="0">
              <a:spAutoFit/>
            </a:bodyPr>
            <a:lstStyle/>
            <a:p>
              <a:pPr defTabSz="914400" hangingPunct="1"/>
              <a:r>
                <a:rPr lang="en-US" sz="1600" b="1" kern="1200" dirty="0">
                  <a:solidFill>
                    <a:srgbClr val="595959"/>
                  </a:solidFill>
                  <a:latin typeface="Calibri" panose="020F0502020204030204"/>
                </a:rPr>
                <a:t>(in thousands)</a:t>
              </a:r>
            </a:p>
          </p:txBody>
        </p:sp>
      </p:grpSp>
      <p:sp>
        <p:nvSpPr>
          <p:cNvPr id="36" name="Rectangle 1"/>
          <p:cNvSpPr>
            <a:spLocks/>
          </p:cNvSpPr>
          <p:nvPr/>
        </p:nvSpPr>
        <p:spPr bwMode="auto">
          <a:xfrm>
            <a:off x="1380414" y="619958"/>
            <a:ext cx="679685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l" defTabSz="975195" hangingPunct="1"/>
            <a:r>
              <a:rPr lang="en-US" sz="4800" b="1" dirty="0">
                <a:solidFill>
                  <a:schemeClr val="accent1"/>
                </a:solidFill>
                <a:latin typeface="+mj-lt"/>
                <a:ea typeface="ＭＳ Ｐゴシック" charset="0"/>
                <a:cs typeface="Lato Regular"/>
                <a:sym typeface="Bebas Neue" charset="0"/>
              </a:rPr>
              <a:t>IFIC Digital Metrics</a:t>
            </a:r>
          </a:p>
        </p:txBody>
      </p:sp>
    </p:spTree>
    <p:extLst>
      <p:ext uri="{BB962C8B-B14F-4D97-AF65-F5344CB8AC3E}">
        <p14:creationId xmlns:p14="http://schemas.microsoft.com/office/powerpoint/2010/main" val="2888617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0"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681" y="2239348"/>
            <a:ext cx="13740539" cy="6827568"/>
          </a:xfrm>
          <a:prstGeom prst="rect">
            <a:avLst/>
          </a:prstGeom>
          <a:blipFill dpi="0" rotWithShape="1">
            <a:blip r:embed="rId3">
              <a:alphaModFix amt="74000"/>
            </a:blip>
            <a:srcRect/>
            <a:tile tx="0" ty="0" sx="100000" sy="100000" flip="none" algn="tl"/>
          </a:blipFill>
        </p:spPr>
      </p:pic>
      <p:sp>
        <p:nvSpPr>
          <p:cNvPr id="21" name="TextBox 20"/>
          <p:cNvSpPr txBox="1"/>
          <p:nvPr/>
        </p:nvSpPr>
        <p:spPr>
          <a:xfrm>
            <a:off x="903561" y="257143"/>
            <a:ext cx="7867650" cy="15542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4800" b="1" dirty="0">
                <a:solidFill>
                  <a:srgbClr val="00AADC"/>
                </a:solidFill>
              </a:rPr>
              <a:t>Getting Social With Pesticides</a:t>
            </a:r>
          </a:p>
        </p:txBody>
      </p:sp>
      <p:pic>
        <p:nvPicPr>
          <p:cNvPr id="22" name="Picture 21"/>
          <p:cNvPicPr>
            <a:picLocks noChangeAspect="1"/>
          </p:cNvPicPr>
          <p:nvPr/>
        </p:nvPicPr>
        <p:blipFill>
          <a:blip r:embed="rId4"/>
          <a:stretch>
            <a:fillRect/>
          </a:stretch>
        </p:blipFill>
        <p:spPr>
          <a:xfrm>
            <a:off x="13156163" y="120379"/>
            <a:ext cx="3418989" cy="2118969"/>
          </a:xfrm>
          <a:prstGeom prst="rect">
            <a:avLst/>
          </a:prstGeom>
        </p:spPr>
      </p:pic>
    </p:spTree>
    <p:extLst>
      <p:ext uri="{BB962C8B-B14F-4D97-AF65-F5344CB8AC3E}">
        <p14:creationId xmlns:p14="http://schemas.microsoft.com/office/powerpoint/2010/main" val="186363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1" name="TextBox 20"/>
          <p:cNvSpPr txBox="1"/>
          <p:nvPr/>
        </p:nvSpPr>
        <p:spPr>
          <a:xfrm>
            <a:off x="1539674" y="428392"/>
            <a:ext cx="7867650" cy="15542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4800" b="1" dirty="0">
                <a:solidFill>
                  <a:srgbClr val="00AADC"/>
                </a:solidFill>
              </a:rPr>
              <a:t>Getting Social With Pesticides</a:t>
            </a:r>
          </a:p>
        </p:txBody>
      </p:sp>
      <p:graphicFrame>
        <p:nvGraphicFramePr>
          <p:cNvPr id="22" name="Content Placeholder 3"/>
          <p:cNvGraphicFramePr>
            <a:graphicFrameLocks/>
          </p:cNvGraphicFramePr>
          <p:nvPr>
            <p:extLst>
              <p:ext uri="{D42A27DB-BD31-4B8C-83A1-F6EECF244321}">
                <p14:modId xmlns:p14="http://schemas.microsoft.com/office/powerpoint/2010/main" val="2470738384"/>
              </p:ext>
            </p:extLst>
          </p:nvPr>
        </p:nvGraphicFramePr>
        <p:xfrm>
          <a:off x="2127380" y="1982663"/>
          <a:ext cx="13361436" cy="607898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2597143" y="8061648"/>
            <a:ext cx="12496800" cy="954107"/>
          </a:xfrm>
          <a:prstGeom prst="rect">
            <a:avLst/>
          </a:prstGeom>
          <a:noFill/>
        </p:spPr>
        <p:txBody>
          <a:bodyPr wrap="square" rtlCol="0">
            <a:spAutoFit/>
          </a:bodyPr>
          <a:lstStyle/>
          <a:p>
            <a:r>
              <a:rPr lang="en-US" sz="2800" dirty="0"/>
              <a:t>Positive </a:t>
            </a:r>
            <a:r>
              <a:rPr lang="en-US" sz="2800" b="1" dirty="0">
                <a:solidFill>
                  <a:schemeClr val="accent1">
                    <a:lumMod val="60000"/>
                    <a:lumOff val="40000"/>
                  </a:schemeClr>
                </a:solidFill>
              </a:rPr>
              <a:t>sentiment </a:t>
            </a:r>
            <a:r>
              <a:rPr lang="en-US" sz="2800" dirty="0"/>
              <a:t>-- ways to reduce pesticide use (or the use of organic pesticides with the misconception that they are safer)</a:t>
            </a:r>
          </a:p>
        </p:txBody>
      </p:sp>
      <p:pic>
        <p:nvPicPr>
          <p:cNvPr id="24" name="Picture 23"/>
          <p:cNvPicPr>
            <a:picLocks noChangeAspect="1"/>
          </p:cNvPicPr>
          <p:nvPr/>
        </p:nvPicPr>
        <p:blipFill>
          <a:blip r:embed="rId3"/>
          <a:stretch>
            <a:fillRect/>
          </a:stretch>
        </p:blipFill>
        <p:spPr>
          <a:xfrm>
            <a:off x="13156163" y="120379"/>
            <a:ext cx="3750906" cy="2324679"/>
          </a:xfrm>
          <a:prstGeom prst="rect">
            <a:avLst/>
          </a:prstGeom>
        </p:spPr>
      </p:pic>
    </p:spTree>
    <p:extLst>
      <p:ext uri="{BB962C8B-B14F-4D97-AF65-F5344CB8AC3E}">
        <p14:creationId xmlns:p14="http://schemas.microsoft.com/office/powerpoint/2010/main" val="705167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148793" y="1752562"/>
            <a:ext cx="4122710" cy="7167587"/>
          </a:xfrm>
          <a:prstGeom prst="rect">
            <a:avLst/>
          </a:prstGeom>
        </p:spPr>
      </p:pic>
      <p:pic>
        <p:nvPicPr>
          <p:cNvPr id="22" name="Picture 21"/>
          <p:cNvPicPr>
            <a:picLocks noChangeAspect="1"/>
          </p:cNvPicPr>
          <p:nvPr/>
        </p:nvPicPr>
        <p:blipFill rotWithShape="1">
          <a:blip r:embed="rId3"/>
          <a:srcRect l="1" r="627" b="11362"/>
          <a:stretch/>
        </p:blipFill>
        <p:spPr>
          <a:xfrm>
            <a:off x="5598367" y="1082352"/>
            <a:ext cx="3601617" cy="7914174"/>
          </a:xfrm>
          <a:prstGeom prst="rect">
            <a:avLst/>
          </a:prstGeom>
        </p:spPr>
      </p:pic>
      <p:sp>
        <p:nvSpPr>
          <p:cNvPr id="6" name="TextBox 5"/>
          <p:cNvSpPr txBox="1"/>
          <p:nvPr/>
        </p:nvSpPr>
        <p:spPr>
          <a:xfrm>
            <a:off x="1133688" y="244422"/>
            <a:ext cx="7867650" cy="15542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4800" b="1" dirty="0">
                <a:solidFill>
                  <a:schemeClr val="accent2"/>
                </a:solidFill>
              </a:rPr>
              <a:t>Communications </a:t>
            </a:r>
          </a:p>
          <a:p>
            <a:pPr algn="l"/>
            <a:r>
              <a:rPr lang="en-US" sz="4800" b="1" dirty="0">
                <a:solidFill>
                  <a:schemeClr val="accent2"/>
                </a:solidFill>
              </a:rPr>
              <a:t>Resources</a:t>
            </a:r>
          </a:p>
        </p:txBody>
      </p:sp>
      <p:pic>
        <p:nvPicPr>
          <p:cNvPr id="21" name="Picture 20"/>
          <p:cNvPicPr>
            <a:picLocks noChangeAspect="1"/>
          </p:cNvPicPr>
          <p:nvPr/>
        </p:nvPicPr>
        <p:blipFill rotWithShape="1">
          <a:blip r:embed="rId4"/>
          <a:srcRect l="1363" b="986"/>
          <a:stretch/>
        </p:blipFill>
        <p:spPr>
          <a:xfrm>
            <a:off x="13032277" y="76376"/>
            <a:ext cx="3761708" cy="8921975"/>
          </a:xfrm>
          <a:prstGeom prst="rect">
            <a:avLst/>
          </a:prstGeom>
        </p:spPr>
      </p:pic>
      <p:pic>
        <p:nvPicPr>
          <p:cNvPr id="23" name="Picture 22"/>
          <p:cNvPicPr>
            <a:picLocks noChangeAspect="1"/>
          </p:cNvPicPr>
          <p:nvPr/>
        </p:nvPicPr>
        <p:blipFill rotWithShape="1">
          <a:blip r:embed="rId5"/>
          <a:srcRect t="1" b="98"/>
          <a:stretch/>
        </p:blipFill>
        <p:spPr>
          <a:xfrm>
            <a:off x="9394213" y="76377"/>
            <a:ext cx="3443835" cy="8920149"/>
          </a:xfrm>
          <a:prstGeom prst="rect">
            <a:avLst/>
          </a:prstGeom>
        </p:spPr>
      </p:pic>
    </p:spTree>
    <p:extLst>
      <p:ext uri="{BB962C8B-B14F-4D97-AF65-F5344CB8AC3E}">
        <p14:creationId xmlns:p14="http://schemas.microsoft.com/office/powerpoint/2010/main" val="29715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1231172" y="141523"/>
            <a:ext cx="4205971" cy="3150115"/>
          </a:xfrm>
          <a:prstGeom prst="rect">
            <a:avLst/>
          </a:prstGeom>
        </p:spPr>
      </p:pic>
      <p:pic>
        <p:nvPicPr>
          <p:cNvPr id="21" name="Picture 20"/>
          <p:cNvPicPr>
            <a:picLocks noChangeAspect="1"/>
          </p:cNvPicPr>
          <p:nvPr/>
        </p:nvPicPr>
        <p:blipFill rotWithShape="1">
          <a:blip r:embed="rId3"/>
          <a:srcRect t="2830"/>
          <a:stretch/>
        </p:blipFill>
        <p:spPr>
          <a:xfrm>
            <a:off x="8497672" y="2570646"/>
            <a:ext cx="4456806" cy="3263720"/>
          </a:xfrm>
          <a:prstGeom prst="rect">
            <a:avLst/>
          </a:prstGeom>
        </p:spPr>
      </p:pic>
      <p:pic>
        <p:nvPicPr>
          <p:cNvPr id="22" name="Picture 21"/>
          <p:cNvPicPr>
            <a:picLocks noChangeAspect="1"/>
          </p:cNvPicPr>
          <p:nvPr/>
        </p:nvPicPr>
        <p:blipFill rotWithShape="1">
          <a:blip r:embed="rId4"/>
          <a:srcRect t="1875"/>
          <a:stretch/>
        </p:blipFill>
        <p:spPr>
          <a:xfrm>
            <a:off x="11502749" y="5678980"/>
            <a:ext cx="4229288" cy="3112501"/>
          </a:xfrm>
          <a:prstGeom prst="rect">
            <a:avLst/>
          </a:prstGeom>
        </p:spPr>
      </p:pic>
      <p:pic>
        <p:nvPicPr>
          <p:cNvPr id="23" name="Picture 22"/>
          <p:cNvPicPr>
            <a:picLocks noChangeAspect="1"/>
          </p:cNvPicPr>
          <p:nvPr/>
        </p:nvPicPr>
        <p:blipFill>
          <a:blip r:embed="rId5"/>
          <a:stretch>
            <a:fillRect/>
          </a:stretch>
        </p:blipFill>
        <p:spPr>
          <a:xfrm>
            <a:off x="1360470" y="1716581"/>
            <a:ext cx="6922157" cy="7074900"/>
          </a:xfrm>
          <a:prstGeom prst="rect">
            <a:avLst/>
          </a:prstGeom>
        </p:spPr>
      </p:pic>
      <p:sp>
        <p:nvSpPr>
          <p:cNvPr id="24" name="TextBox 23"/>
          <p:cNvSpPr txBox="1"/>
          <p:nvPr/>
        </p:nvSpPr>
        <p:spPr>
          <a:xfrm>
            <a:off x="1360470" y="247427"/>
            <a:ext cx="7867650" cy="15542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4800" b="1" dirty="0">
                <a:solidFill>
                  <a:schemeClr val="accent2"/>
                </a:solidFill>
              </a:rPr>
              <a:t>Communications </a:t>
            </a:r>
          </a:p>
          <a:p>
            <a:pPr algn="l"/>
            <a:r>
              <a:rPr lang="en-US" sz="4800" b="1" dirty="0">
                <a:solidFill>
                  <a:schemeClr val="accent2"/>
                </a:solidFill>
              </a:rPr>
              <a:t>Resources</a:t>
            </a:r>
          </a:p>
        </p:txBody>
      </p:sp>
    </p:spTree>
    <p:extLst>
      <p:ext uri="{BB962C8B-B14F-4D97-AF65-F5344CB8AC3E}">
        <p14:creationId xmlns:p14="http://schemas.microsoft.com/office/powerpoint/2010/main" val="2454452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p:cNvSpPr>
          <p:nvPr/>
        </p:nvSpPr>
        <p:spPr bwMode="auto">
          <a:xfrm>
            <a:off x="801611" y="621382"/>
            <a:ext cx="952344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defTabSz="975195" hangingPunct="1"/>
            <a:r>
              <a:rPr lang="en-US" sz="4800" b="1" dirty="0">
                <a:solidFill>
                  <a:schemeClr val="accent1"/>
                </a:solidFill>
                <a:latin typeface="+mj-lt"/>
                <a:ea typeface="ＭＳ Ｐゴシック" charset="0"/>
                <a:cs typeface="Lato Regular"/>
                <a:sym typeface="Bebas Neue" charset="0"/>
              </a:rPr>
              <a:t>Recent and Secured Placements</a:t>
            </a:r>
          </a:p>
        </p:txBody>
      </p:sp>
      <p:grpSp>
        <p:nvGrpSpPr>
          <p:cNvPr id="2" name="Group 1"/>
          <p:cNvGrpSpPr/>
          <p:nvPr/>
        </p:nvGrpSpPr>
        <p:grpSpPr>
          <a:xfrm>
            <a:off x="1058330" y="2020535"/>
            <a:ext cx="14906317" cy="6475710"/>
            <a:chOff x="379538" y="2955575"/>
            <a:chExt cx="12399147" cy="5196605"/>
          </a:xfrm>
        </p:grpSpPr>
        <p:pic>
          <p:nvPicPr>
            <p:cNvPr id="13" name="Picture 12"/>
            <p:cNvPicPr>
              <a:picLocks noChangeAspect="1"/>
            </p:cNvPicPr>
            <p:nvPr/>
          </p:nvPicPr>
          <p:blipFill>
            <a:blip r:embed="rId3"/>
            <a:stretch>
              <a:fillRect/>
            </a:stretch>
          </p:blipFill>
          <p:spPr>
            <a:xfrm>
              <a:off x="10160346" y="4571208"/>
              <a:ext cx="2334621" cy="501308"/>
            </a:xfrm>
            <a:prstGeom prst="rect">
              <a:avLst/>
            </a:prstGeom>
          </p:spPr>
        </p:pic>
        <p:pic>
          <p:nvPicPr>
            <p:cNvPr id="14" name="Picture 13"/>
            <p:cNvPicPr>
              <a:picLocks noChangeAspect="1"/>
            </p:cNvPicPr>
            <p:nvPr/>
          </p:nvPicPr>
          <p:blipFill>
            <a:blip r:embed="rId4"/>
            <a:stretch>
              <a:fillRect/>
            </a:stretch>
          </p:blipFill>
          <p:spPr>
            <a:xfrm>
              <a:off x="7732852" y="4622050"/>
              <a:ext cx="1725391" cy="899769"/>
            </a:xfrm>
            <a:prstGeom prst="rect">
              <a:avLst/>
            </a:prstGeom>
          </p:spPr>
        </p:pic>
        <p:pic>
          <p:nvPicPr>
            <p:cNvPr id="15" name="Picture 14"/>
            <p:cNvPicPr>
              <a:picLocks noChangeAspect="1"/>
            </p:cNvPicPr>
            <p:nvPr/>
          </p:nvPicPr>
          <p:blipFill>
            <a:blip r:embed="rId5"/>
            <a:stretch>
              <a:fillRect/>
            </a:stretch>
          </p:blipFill>
          <p:spPr>
            <a:xfrm>
              <a:off x="8160628" y="3023409"/>
              <a:ext cx="1132633" cy="1203878"/>
            </a:xfrm>
            <a:prstGeom prst="rect">
              <a:avLst/>
            </a:prstGeom>
          </p:spPr>
        </p:pic>
        <p:pic>
          <p:nvPicPr>
            <p:cNvPr id="16" name="Picture 15"/>
            <p:cNvPicPr>
              <a:picLocks noChangeAspect="1"/>
            </p:cNvPicPr>
            <p:nvPr/>
          </p:nvPicPr>
          <p:blipFill>
            <a:blip r:embed="rId6"/>
            <a:stretch>
              <a:fillRect/>
            </a:stretch>
          </p:blipFill>
          <p:spPr>
            <a:xfrm>
              <a:off x="9731667" y="3115600"/>
              <a:ext cx="3008582" cy="839613"/>
            </a:xfrm>
            <a:prstGeom prst="rect">
              <a:avLst/>
            </a:prstGeom>
          </p:spPr>
        </p:pic>
        <p:pic>
          <p:nvPicPr>
            <p:cNvPr id="9" name="Picture 8"/>
            <p:cNvPicPr>
              <a:picLocks noChangeAspect="1"/>
            </p:cNvPicPr>
            <p:nvPr/>
          </p:nvPicPr>
          <p:blipFill>
            <a:blip r:embed="rId7"/>
            <a:stretch>
              <a:fillRect/>
            </a:stretch>
          </p:blipFill>
          <p:spPr>
            <a:xfrm>
              <a:off x="10299467" y="7439731"/>
              <a:ext cx="2479218" cy="503404"/>
            </a:xfrm>
            <a:prstGeom prst="rect">
              <a:avLst/>
            </a:prstGeom>
          </p:spPr>
        </p:pic>
        <p:pic>
          <p:nvPicPr>
            <p:cNvPr id="10" name="Picture 9"/>
            <p:cNvPicPr>
              <a:picLocks noChangeAspect="1"/>
            </p:cNvPicPr>
            <p:nvPr/>
          </p:nvPicPr>
          <p:blipFill>
            <a:blip r:embed="rId8"/>
            <a:stretch>
              <a:fillRect/>
            </a:stretch>
          </p:blipFill>
          <p:spPr>
            <a:xfrm>
              <a:off x="6968343" y="7436080"/>
              <a:ext cx="3192003" cy="716100"/>
            </a:xfrm>
            <a:prstGeom prst="rect">
              <a:avLst/>
            </a:prstGeom>
          </p:spPr>
        </p:pic>
        <p:pic>
          <p:nvPicPr>
            <p:cNvPr id="11" name="Picture 10"/>
            <p:cNvPicPr>
              <a:picLocks noChangeAspect="1"/>
            </p:cNvPicPr>
            <p:nvPr/>
          </p:nvPicPr>
          <p:blipFill>
            <a:blip r:embed="rId9"/>
            <a:stretch>
              <a:fillRect/>
            </a:stretch>
          </p:blipFill>
          <p:spPr>
            <a:xfrm>
              <a:off x="4792505" y="4630012"/>
              <a:ext cx="2171574" cy="883845"/>
            </a:xfrm>
            <a:prstGeom prst="rect">
              <a:avLst/>
            </a:prstGeom>
          </p:spPr>
        </p:pic>
        <p:pic>
          <p:nvPicPr>
            <p:cNvPr id="12" name="Picture 11"/>
            <p:cNvPicPr>
              <a:picLocks noChangeAspect="1"/>
            </p:cNvPicPr>
            <p:nvPr/>
          </p:nvPicPr>
          <p:blipFill>
            <a:blip r:embed="rId10"/>
            <a:stretch>
              <a:fillRect/>
            </a:stretch>
          </p:blipFill>
          <p:spPr>
            <a:xfrm>
              <a:off x="5447912" y="3009118"/>
              <a:ext cx="2284942" cy="1027786"/>
            </a:xfrm>
            <a:prstGeom prst="rect">
              <a:avLst/>
            </a:prstGeom>
          </p:spPr>
        </p:pic>
        <p:pic>
          <p:nvPicPr>
            <p:cNvPr id="19" name="Picture 2" descr="https://encrypted-tbn0.gstatic.com/images?q=tbn:ANd9GcS-AsvCVq2kz9Sh7fwef2UiK_7GehkVguIRXhwYpklOPvWhhdJADJTNux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072" y="2964463"/>
              <a:ext cx="2060673" cy="16146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encrypted-tbn0.gstatic.com/images?q=tbn:ANd9GcTrhRGKAUz7WfFb98WVNjkoGj-jfqDL5Z3zByEP2dKXiF4vVbDDY9DwXE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5444" y="2955575"/>
              <a:ext cx="1674692" cy="8538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Image result for men's health logo"/>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49255" y="5031741"/>
              <a:ext cx="2244954" cy="6418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Image result for forbes logo"/>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334258" y="3940187"/>
              <a:ext cx="2458247" cy="12332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Image result for us news and world report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9538" y="6148535"/>
              <a:ext cx="1831597" cy="6630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Image result for mashable logo vecto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1793" y="6061642"/>
              <a:ext cx="3463577" cy="1436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huffpost"/>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8849219" y="5827268"/>
              <a:ext cx="3625427" cy="452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ristian science monito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79539" y="6973044"/>
              <a:ext cx="2663254" cy="1145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y times magazine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44897" y="5582035"/>
              <a:ext cx="4750480" cy="1115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od and wine logo"/>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3165072" y="7033535"/>
              <a:ext cx="3696547" cy="556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3785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IFIC 2017">
      <a:dk1>
        <a:srgbClr val="000000"/>
      </a:dk1>
      <a:lt1>
        <a:srgbClr val="FFFFFF"/>
      </a:lt1>
      <a:dk2>
        <a:srgbClr val="53585F"/>
      </a:dk2>
      <a:lt2>
        <a:srgbClr val="DCDEE0"/>
      </a:lt2>
      <a:accent1>
        <a:srgbClr val="0854A7"/>
      </a:accent1>
      <a:accent2>
        <a:srgbClr val="1E8D08"/>
      </a:accent2>
      <a:accent3>
        <a:srgbClr val="FEAE0E"/>
      </a:accent3>
      <a:accent4>
        <a:srgbClr val="5A1759"/>
      </a:accent4>
      <a:accent5>
        <a:srgbClr val="C51B1C"/>
      </a:accent5>
      <a:accent6>
        <a:srgbClr val="C51B1C"/>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White">
  <a:themeElements>
    <a:clrScheme name="IFIC 2017">
      <a:dk1>
        <a:srgbClr val="000000"/>
      </a:dk1>
      <a:lt1>
        <a:srgbClr val="FFFFFF"/>
      </a:lt1>
      <a:dk2>
        <a:srgbClr val="53585F"/>
      </a:dk2>
      <a:lt2>
        <a:srgbClr val="DCDEE0"/>
      </a:lt2>
      <a:accent1>
        <a:srgbClr val="0854A7"/>
      </a:accent1>
      <a:accent2>
        <a:srgbClr val="1E8D08"/>
      </a:accent2>
      <a:accent3>
        <a:srgbClr val="FEAE0E"/>
      </a:accent3>
      <a:accent4>
        <a:srgbClr val="5A1759"/>
      </a:accent4>
      <a:accent5>
        <a:srgbClr val="C51B1C"/>
      </a:accent5>
      <a:accent6>
        <a:srgbClr val="C51B1C"/>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White">
  <a:themeElements>
    <a:clrScheme name="IFIC 2017">
      <a:dk1>
        <a:srgbClr val="000000"/>
      </a:dk1>
      <a:lt1>
        <a:srgbClr val="FFFFFF"/>
      </a:lt1>
      <a:dk2>
        <a:srgbClr val="53585F"/>
      </a:dk2>
      <a:lt2>
        <a:srgbClr val="DCDEE0"/>
      </a:lt2>
      <a:accent1>
        <a:srgbClr val="0854A7"/>
      </a:accent1>
      <a:accent2>
        <a:srgbClr val="1E8D08"/>
      </a:accent2>
      <a:accent3>
        <a:srgbClr val="FEAE0E"/>
      </a:accent3>
      <a:accent4>
        <a:srgbClr val="5A1759"/>
      </a:accent4>
      <a:accent5>
        <a:srgbClr val="C51B1C"/>
      </a:accent5>
      <a:accent6>
        <a:srgbClr val="C51B1C"/>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FG_Z02 1">
    <a:dk1>
      <a:srgbClr val="000000"/>
    </a:dk1>
    <a:lt1>
      <a:srgbClr val="FFFFFF"/>
    </a:lt1>
    <a:dk2>
      <a:srgbClr val="840022"/>
    </a:dk2>
    <a:lt2>
      <a:srgbClr val="62574F"/>
    </a:lt2>
    <a:accent1>
      <a:srgbClr val="636B70"/>
    </a:accent1>
    <a:accent2>
      <a:srgbClr val="2C5A5A"/>
    </a:accent2>
    <a:accent3>
      <a:srgbClr val="9E9535"/>
    </a:accent3>
    <a:accent4>
      <a:srgbClr val="094971"/>
    </a:accent4>
    <a:accent5>
      <a:srgbClr val="A74E15"/>
    </a:accent5>
    <a:accent6>
      <a:srgbClr val="60752B"/>
    </a:accent6>
    <a:hlink>
      <a:srgbClr val="840022"/>
    </a:hlink>
    <a:folHlink>
      <a:srgbClr val="8400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8979</TotalTime>
  <Words>1217</Words>
  <Application>Microsoft Macintosh PowerPoint</Application>
  <PresentationFormat>Custom</PresentationFormat>
  <Paragraphs>203</Paragraphs>
  <Slides>25</Slides>
  <Notes>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25</vt:i4>
      </vt:variant>
    </vt:vector>
  </HeadingPairs>
  <TitlesOfParts>
    <vt:vector size="44" baseType="lpstr">
      <vt:lpstr>Arial Narrow</vt:lpstr>
      <vt:lpstr>Bebas Neue</vt:lpstr>
      <vt:lpstr>Calibri</vt:lpstr>
      <vt:lpstr>Helvetica</vt:lpstr>
      <vt:lpstr>Helvetica Light</vt:lpstr>
      <vt:lpstr>Helvetica Neue</vt:lpstr>
      <vt:lpstr>Lato Light</vt:lpstr>
      <vt:lpstr>Lato Regular</vt:lpstr>
      <vt:lpstr>ＭＳ Ｐゴシック</vt:lpstr>
      <vt:lpstr>Myriad Pro</vt:lpstr>
      <vt:lpstr>Myriad Pro Cond</vt:lpstr>
      <vt:lpstr>Myriad Pro Condensed</vt:lpstr>
      <vt:lpstr>Myriad Pro Semibold Condensed</vt:lpstr>
      <vt:lpstr>MyriadPro-BoldSemiCn</vt:lpstr>
      <vt:lpstr>Tahoma</vt:lpstr>
      <vt:lpstr>Wingdings 3</vt:lpstr>
      <vt:lpstr>White</vt:lpstr>
      <vt:lpstr>3_White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Kincaid</dc:creator>
  <cp:lastModifiedBy>Keith Jones</cp:lastModifiedBy>
  <cp:revision>522</cp:revision>
  <cp:lastPrinted>2017-09-22T16:16:55Z</cp:lastPrinted>
  <dcterms:modified xsi:type="dcterms:W3CDTF">2017-10-02T16:42:13Z</dcterms:modified>
</cp:coreProperties>
</file>