
<file path=[Content_Types].xml><?xml version="1.0" encoding="utf-8"?>
<Types xmlns="http://schemas.openxmlformats.org/package/2006/content-types">
  <Default Extension="xml" ContentType="application/xml"/>
  <Default Extension="jpeg" ContentType="image/jpeg"/>
  <Default Extension="xlsx" ContentType="application/vnd.openxmlformats-officedocument.spreadsheetml.sheet"/>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theme/theme5.xml" ContentType="application/vnd.openxmlformats-officedocument.theme+xml"/>
  <Override PartName="/ppt/slideLayouts/slideLayout18.xml" ContentType="application/vnd.openxmlformats-officedocument.presentationml.slideLayout+xml"/>
  <Override PartName="/ppt/theme/theme6.xml" ContentType="application/vnd.openxmlformats-officedocument.theme+xml"/>
  <Override PartName="/ppt/slideLayouts/slideLayout19.xml" ContentType="application/vnd.openxmlformats-officedocument.presentationml.slideLayout+xml"/>
  <Override PartName="/ppt/theme/theme7.xml" ContentType="application/vnd.openxmlformats-officedocument.theme+xml"/>
  <Override PartName="/ppt/slideLayouts/slideLayout20.xml" ContentType="application/vnd.openxmlformats-officedocument.presentationml.slideLayout+xml"/>
  <Override PartName="/ppt/theme/theme8.xml" ContentType="application/vnd.openxmlformats-officedocument.theme+xml"/>
  <Override PartName="/ppt/slideLayouts/slideLayout21.xml" ContentType="application/vnd.openxmlformats-officedocument.presentationml.slideLayout+xml"/>
  <Override PartName="/ppt/theme/theme9.xml" ContentType="application/vnd.openxmlformats-officedocument.theme+xml"/>
  <Override PartName="/ppt/slideLayouts/slideLayout22.xml" ContentType="application/vnd.openxmlformats-officedocument.presentationml.slideLayout+xml"/>
  <Override PartName="/ppt/theme/theme10.xml" ContentType="application/vnd.openxmlformats-officedocument.theme+xml"/>
  <Override PartName="/ppt/slideLayouts/slideLayout23.xml" ContentType="application/vnd.openxmlformats-officedocument.presentationml.slideLayout+xml"/>
  <Override PartName="/ppt/theme/theme11.xml" ContentType="application/vnd.openxmlformats-officedocument.theme+xml"/>
  <Override PartName="/ppt/slideLayouts/slideLayout24.xml" ContentType="application/vnd.openxmlformats-officedocument.presentationml.slideLayout+xml"/>
  <Override PartName="/ppt/theme/theme1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1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0" r:id="rId2"/>
    <p:sldMasterId id="2147483662" r:id="rId3"/>
    <p:sldMasterId id="2147483667" r:id="rId4"/>
    <p:sldMasterId id="2147483669" r:id="rId5"/>
    <p:sldMasterId id="2147483671" r:id="rId6"/>
    <p:sldMasterId id="2147483673" r:id="rId7"/>
    <p:sldMasterId id="2147483675" r:id="rId8"/>
    <p:sldMasterId id="2147483677" r:id="rId9"/>
    <p:sldMasterId id="2147483679" r:id="rId10"/>
    <p:sldMasterId id="2147483681" r:id="rId11"/>
    <p:sldMasterId id="2147483683" r:id="rId12"/>
    <p:sldMasterId id="2147483685" r:id="rId13"/>
    <p:sldMasterId id="2147483688" r:id="rId14"/>
  </p:sldMasterIdLst>
  <p:notesMasterIdLst>
    <p:notesMasterId r:id="rId58"/>
  </p:notesMasterIdLst>
  <p:handoutMasterIdLst>
    <p:handoutMasterId r:id="rId59"/>
  </p:handoutMasterIdLst>
  <p:sldIdLst>
    <p:sldId id="256" r:id="rId15"/>
    <p:sldId id="283" r:id="rId16"/>
    <p:sldId id="285" r:id="rId17"/>
    <p:sldId id="284" r:id="rId18"/>
    <p:sldId id="286" r:id="rId19"/>
    <p:sldId id="287" r:id="rId20"/>
    <p:sldId id="288" r:id="rId21"/>
    <p:sldId id="289" r:id="rId22"/>
    <p:sldId id="290" r:id="rId23"/>
    <p:sldId id="291" r:id="rId24"/>
    <p:sldId id="292" r:id="rId25"/>
    <p:sldId id="293" r:id="rId26"/>
    <p:sldId id="294" r:id="rId27"/>
    <p:sldId id="295" r:id="rId28"/>
    <p:sldId id="296" r:id="rId29"/>
    <p:sldId id="297" r:id="rId30"/>
    <p:sldId id="298" r:id="rId31"/>
    <p:sldId id="299" r:id="rId32"/>
    <p:sldId id="300" r:id="rId33"/>
    <p:sldId id="301" r:id="rId34"/>
    <p:sldId id="302" r:id="rId35"/>
    <p:sldId id="303" r:id="rId36"/>
    <p:sldId id="304" r:id="rId37"/>
    <p:sldId id="305" r:id="rId38"/>
    <p:sldId id="306" r:id="rId39"/>
    <p:sldId id="307" r:id="rId40"/>
    <p:sldId id="308" r:id="rId41"/>
    <p:sldId id="309" r:id="rId42"/>
    <p:sldId id="310" r:id="rId43"/>
    <p:sldId id="311" r:id="rId44"/>
    <p:sldId id="312" r:id="rId45"/>
    <p:sldId id="313" r:id="rId46"/>
    <p:sldId id="314" r:id="rId47"/>
    <p:sldId id="315" r:id="rId48"/>
    <p:sldId id="316" r:id="rId49"/>
    <p:sldId id="317" r:id="rId50"/>
    <p:sldId id="318" r:id="rId51"/>
    <p:sldId id="319" r:id="rId52"/>
    <p:sldId id="320" r:id="rId53"/>
    <p:sldId id="321" r:id="rId54"/>
    <p:sldId id="322" r:id="rId55"/>
    <p:sldId id="323" r:id="rId56"/>
    <p:sldId id="324"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608" autoAdjust="0"/>
    <p:restoredTop sz="94660"/>
  </p:normalViewPr>
  <p:slideViewPr>
    <p:cSldViewPr snapToGrid="0">
      <p:cViewPr varScale="1">
        <p:scale>
          <a:sx n="110" d="100"/>
          <a:sy n="110" d="100"/>
        </p:scale>
        <p:origin x="296" y="184"/>
      </p:cViewPr>
      <p:guideLst/>
    </p:cSldViewPr>
  </p:slideViewPr>
  <p:notesTextViewPr>
    <p:cViewPr>
      <p:scale>
        <a:sx n="1" d="1"/>
        <a:sy n="1" d="1"/>
      </p:scale>
      <p:origin x="0" y="0"/>
    </p:cViewPr>
  </p:notesTextViewPr>
  <p:notesViewPr>
    <p:cSldViewPr snapToGrid="0">
      <p:cViewPr>
        <p:scale>
          <a:sx n="90" d="100"/>
          <a:sy n="90" d="100"/>
        </p:scale>
        <p:origin x="2112" y="-88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 Target="slides/slide1.xml"/><Relationship Id="rId16" Type="http://schemas.openxmlformats.org/officeDocument/2006/relationships/slide" Target="slides/slide2.xml"/><Relationship Id="rId17" Type="http://schemas.openxmlformats.org/officeDocument/2006/relationships/slide" Target="slides/slide3.xml"/><Relationship Id="rId18" Type="http://schemas.openxmlformats.org/officeDocument/2006/relationships/slide" Target="slides/slide4.xml"/><Relationship Id="rId19" Type="http://schemas.openxmlformats.org/officeDocument/2006/relationships/slide" Target="slides/slide5.xml"/><Relationship Id="rId63" Type="http://schemas.openxmlformats.org/officeDocument/2006/relationships/tableStyles" Target="tableStyles.xml"/><Relationship Id="rId50" Type="http://schemas.openxmlformats.org/officeDocument/2006/relationships/slide" Target="slides/slide36.xml"/><Relationship Id="rId51" Type="http://schemas.openxmlformats.org/officeDocument/2006/relationships/slide" Target="slides/slide37.xml"/><Relationship Id="rId52" Type="http://schemas.openxmlformats.org/officeDocument/2006/relationships/slide" Target="slides/slide38.xml"/><Relationship Id="rId53" Type="http://schemas.openxmlformats.org/officeDocument/2006/relationships/slide" Target="slides/slide39.xml"/><Relationship Id="rId54" Type="http://schemas.openxmlformats.org/officeDocument/2006/relationships/slide" Target="slides/slide40.xml"/><Relationship Id="rId55" Type="http://schemas.openxmlformats.org/officeDocument/2006/relationships/slide" Target="slides/slide41.xml"/><Relationship Id="rId56" Type="http://schemas.openxmlformats.org/officeDocument/2006/relationships/slide" Target="slides/slide42.xml"/><Relationship Id="rId57" Type="http://schemas.openxmlformats.org/officeDocument/2006/relationships/slide" Target="slides/slide43.xml"/><Relationship Id="rId58" Type="http://schemas.openxmlformats.org/officeDocument/2006/relationships/notesMaster" Target="notesMasters/notesMaster1.xml"/><Relationship Id="rId59" Type="http://schemas.openxmlformats.org/officeDocument/2006/relationships/handoutMaster" Target="handoutMasters/handoutMaster1.xml"/><Relationship Id="rId40" Type="http://schemas.openxmlformats.org/officeDocument/2006/relationships/slide" Target="slides/slide26.xml"/><Relationship Id="rId41" Type="http://schemas.openxmlformats.org/officeDocument/2006/relationships/slide" Target="slides/slide27.xml"/><Relationship Id="rId42" Type="http://schemas.openxmlformats.org/officeDocument/2006/relationships/slide" Target="slides/slide28.xml"/><Relationship Id="rId43" Type="http://schemas.openxmlformats.org/officeDocument/2006/relationships/slide" Target="slides/slide29.xml"/><Relationship Id="rId44" Type="http://schemas.openxmlformats.org/officeDocument/2006/relationships/slide" Target="slides/slide30.xml"/><Relationship Id="rId45" Type="http://schemas.openxmlformats.org/officeDocument/2006/relationships/slide" Target="slides/slide31.xml"/><Relationship Id="rId46" Type="http://schemas.openxmlformats.org/officeDocument/2006/relationships/slide" Target="slides/slide32.xml"/><Relationship Id="rId47" Type="http://schemas.openxmlformats.org/officeDocument/2006/relationships/slide" Target="slides/slide33.xml"/><Relationship Id="rId48" Type="http://schemas.openxmlformats.org/officeDocument/2006/relationships/slide" Target="slides/slide34.xml"/><Relationship Id="rId49" Type="http://schemas.openxmlformats.org/officeDocument/2006/relationships/slide" Target="slides/slide3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 Target="slides/slide16.xml"/><Relationship Id="rId31" Type="http://schemas.openxmlformats.org/officeDocument/2006/relationships/slide" Target="slides/slide17.xml"/><Relationship Id="rId32" Type="http://schemas.openxmlformats.org/officeDocument/2006/relationships/slide" Target="slides/slide18.xml"/><Relationship Id="rId33" Type="http://schemas.openxmlformats.org/officeDocument/2006/relationships/slide" Target="slides/slide19.xml"/><Relationship Id="rId34" Type="http://schemas.openxmlformats.org/officeDocument/2006/relationships/slide" Target="slides/slide20.xml"/><Relationship Id="rId35" Type="http://schemas.openxmlformats.org/officeDocument/2006/relationships/slide" Target="slides/slide21.xml"/><Relationship Id="rId36" Type="http://schemas.openxmlformats.org/officeDocument/2006/relationships/slide" Target="slides/slide22.xml"/><Relationship Id="rId37" Type="http://schemas.openxmlformats.org/officeDocument/2006/relationships/slide" Target="slides/slide23.xml"/><Relationship Id="rId38" Type="http://schemas.openxmlformats.org/officeDocument/2006/relationships/slide" Target="slides/slide24.xml"/><Relationship Id="rId39" Type="http://schemas.openxmlformats.org/officeDocument/2006/relationships/slide" Target="slides/slide25.xml"/><Relationship Id="rId20" Type="http://schemas.openxmlformats.org/officeDocument/2006/relationships/slide" Target="slides/slide6.xml"/><Relationship Id="rId21" Type="http://schemas.openxmlformats.org/officeDocument/2006/relationships/slide" Target="slides/slide7.xml"/><Relationship Id="rId22" Type="http://schemas.openxmlformats.org/officeDocument/2006/relationships/slide" Target="slides/slide8.xml"/><Relationship Id="rId23" Type="http://schemas.openxmlformats.org/officeDocument/2006/relationships/slide" Target="slides/slide9.xml"/><Relationship Id="rId24" Type="http://schemas.openxmlformats.org/officeDocument/2006/relationships/slide" Target="slides/slide10.xml"/><Relationship Id="rId25" Type="http://schemas.openxmlformats.org/officeDocument/2006/relationships/slide" Target="slides/slide11.xml"/><Relationship Id="rId26" Type="http://schemas.openxmlformats.org/officeDocument/2006/relationships/slide" Target="slides/slide12.xml"/><Relationship Id="rId27" Type="http://schemas.openxmlformats.org/officeDocument/2006/relationships/slide" Target="slides/slide13.xml"/><Relationship Id="rId28" Type="http://schemas.openxmlformats.org/officeDocument/2006/relationships/slide" Target="slides/slide14.xml"/><Relationship Id="rId29" Type="http://schemas.openxmlformats.org/officeDocument/2006/relationships/slide" Target="slides/slide15.xml"/><Relationship Id="rId60" Type="http://schemas.openxmlformats.org/officeDocument/2006/relationships/presProps" Target="presProps.xml"/><Relationship Id="rId61" Type="http://schemas.openxmlformats.org/officeDocument/2006/relationships/viewProps" Target="viewProps.xml"/><Relationship Id="rId62" Type="http://schemas.openxmlformats.org/officeDocument/2006/relationships/theme" Target="theme/theme1.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microsoft.com/office/2011/relationships/chartStyle" Target="style2.xml"/><Relationship Id="rId2" Type="http://schemas.microsoft.com/office/2011/relationships/chartColorStyle" Target="colors2.xml"/><Relationship Id="rId3"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b="0">
                <a:latin typeface="Arial" panose="020B0604020202020204" pitchFamily="34" charset="0"/>
                <a:cs typeface="Arial" panose="020B0604020202020204" pitchFamily="34" charset="0"/>
              </a:rPr>
              <a:t>ALMOND</a:t>
            </a:r>
            <a:r>
              <a:rPr lang="en-US" b="0" baseline="0">
                <a:latin typeface="Arial" panose="020B0604020202020204" pitchFamily="34" charset="0"/>
                <a:cs typeface="Arial" panose="020B0604020202020204" pitchFamily="34" charset="0"/>
              </a:rPr>
              <a:t> EXPORTS BY REGION</a:t>
            </a:r>
            <a:endParaRPr lang="en-US" b="0">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211883898692692"/>
          <c:y val="0.0686868686868687"/>
          <c:w val="0.513548552682235"/>
          <c:h val="0.794443967231369"/>
        </c:manualLayout>
      </c:layout>
      <c:pieChart>
        <c:varyColors val="1"/>
        <c:ser>
          <c:idx val="0"/>
          <c:order val="0"/>
          <c:spPr>
            <a:ln>
              <a:solidFill>
                <a:schemeClr val="bg1"/>
              </a:solidFill>
            </a:ln>
          </c:spPr>
          <c:dPt>
            <c:idx val="0"/>
            <c:bubble3D val="0"/>
            <c:spPr>
              <a:solidFill>
                <a:srgbClr val="9BBB3B"/>
              </a:solidFill>
              <a:ln w="19050">
                <a:solidFill>
                  <a:schemeClr val="bg1"/>
                </a:solidFill>
              </a:ln>
              <a:effectLst/>
            </c:spPr>
            <c:extLst xmlns:c16r2="http://schemas.microsoft.com/office/drawing/2015/06/chart">
              <c:ext xmlns:c16="http://schemas.microsoft.com/office/drawing/2014/chart" uri="{C3380CC4-5D6E-409C-BE32-E72D297353CC}">
                <c16:uniqueId val="{00000001-159D-4091-B66C-82CEF5E3D8AC}"/>
              </c:ext>
            </c:extLst>
          </c:dPt>
          <c:dPt>
            <c:idx val="1"/>
            <c:bubble3D val="0"/>
            <c:spPr>
              <a:solidFill>
                <a:srgbClr val="FFE670"/>
              </a:solidFill>
              <a:ln w="19050">
                <a:solidFill>
                  <a:schemeClr val="bg1"/>
                </a:solidFill>
              </a:ln>
              <a:effectLst/>
            </c:spPr>
            <c:extLst xmlns:c16r2="http://schemas.microsoft.com/office/drawing/2015/06/chart">
              <c:ext xmlns:c16="http://schemas.microsoft.com/office/drawing/2014/chart" uri="{C3380CC4-5D6E-409C-BE32-E72D297353CC}">
                <c16:uniqueId val="{00000003-159D-4091-B66C-82CEF5E3D8AC}"/>
              </c:ext>
            </c:extLst>
          </c:dPt>
          <c:dPt>
            <c:idx val="2"/>
            <c:bubble3D val="0"/>
            <c:spPr>
              <a:solidFill>
                <a:srgbClr val="F71C24"/>
              </a:solidFill>
              <a:ln w="19050">
                <a:solidFill>
                  <a:schemeClr val="bg1"/>
                </a:solidFill>
              </a:ln>
              <a:effectLst/>
            </c:spPr>
            <c:extLst xmlns:c16r2="http://schemas.microsoft.com/office/drawing/2015/06/chart">
              <c:ext xmlns:c16="http://schemas.microsoft.com/office/drawing/2014/chart" uri="{C3380CC4-5D6E-409C-BE32-E72D297353CC}">
                <c16:uniqueId val="{00000005-159D-4091-B66C-82CEF5E3D8AC}"/>
              </c:ext>
            </c:extLst>
          </c:dPt>
          <c:dPt>
            <c:idx val="3"/>
            <c:bubble3D val="0"/>
            <c:spPr>
              <a:solidFill>
                <a:srgbClr val="4C97D2"/>
              </a:solidFill>
              <a:ln w="19050">
                <a:solidFill>
                  <a:schemeClr val="bg1"/>
                </a:solidFill>
              </a:ln>
              <a:effectLst/>
            </c:spPr>
            <c:extLst xmlns:c16r2="http://schemas.microsoft.com/office/drawing/2015/06/chart">
              <c:ext xmlns:c16="http://schemas.microsoft.com/office/drawing/2014/chart" uri="{C3380CC4-5D6E-409C-BE32-E72D297353CC}">
                <c16:uniqueId val="{00000007-159D-4091-B66C-82CEF5E3D8AC}"/>
              </c:ext>
            </c:extLst>
          </c:dPt>
          <c:dLbls>
            <c:dLbl>
              <c:idx val="0"/>
              <c:layout>
                <c:manualLayout>
                  <c:x val="-0.0120766341442063"/>
                  <c:y val="-0.0428208538275879"/>
                </c:manualLayout>
              </c:layout>
              <c:tx>
                <c:rich>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r>
                      <a:rPr lang="en-US" b="1"/>
                      <a:t>Europe </a:t>
                    </a:r>
                  </a:p>
                  <a:p>
                    <a:pPr>
                      <a:defRPr b="1"/>
                    </a:pPr>
                    <a:fld id="{41263631-CBF9-4C7D-86AC-1F58A2CF12E0}" type="VALUE">
                      <a:rPr lang="en-US" b="1"/>
                      <a:pPr>
                        <a:defRPr b="1"/>
                      </a:pPr>
                      <a:t>[VALUE]</a:t>
                    </a:fld>
                    <a:endParaRPr lang="en-US"/>
                  </a:p>
                </c:rich>
              </c:tx>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159D-4091-B66C-82CEF5E3D8AC}"/>
                </c:ext>
                <c:ext xmlns:c15="http://schemas.microsoft.com/office/drawing/2012/chart" uri="{CE6537A1-D6FC-4f65-9D91-7224C49458BB}">
                  <c15:dlblFieldTable/>
                  <c15:showDataLabelsRange val="0"/>
                </c:ext>
              </c:extLst>
            </c:dLbl>
            <c:dLbl>
              <c:idx val="1"/>
              <c:layout>
                <c:manualLayout>
                  <c:x val="-0.0065172046314712"/>
                  <c:y val="-0.0272256584548915"/>
                </c:manualLayout>
              </c:layout>
              <c:tx>
                <c:rich>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r>
                      <a:rPr lang="en-US" b="1"/>
                      <a:t>Asia- Pacific</a:t>
                    </a:r>
                  </a:p>
                  <a:p>
                    <a:pPr>
                      <a:defRPr b="1"/>
                    </a:pPr>
                    <a:fld id="{71AC6F6D-42BA-463C-B16F-FE2DA6AAAC13}" type="VALUE">
                      <a:rPr lang="en-US" b="1"/>
                      <a:pPr>
                        <a:defRPr b="1"/>
                      </a:pPr>
                      <a:t>[VALUE]</a:t>
                    </a:fld>
                    <a:endParaRPr lang="en-US"/>
                  </a:p>
                </c:rich>
              </c:tx>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159D-4091-B66C-82CEF5E3D8AC}"/>
                </c:ext>
                <c:ext xmlns:c15="http://schemas.microsoft.com/office/drawing/2012/chart" uri="{CE6537A1-D6FC-4f65-9D91-7224C49458BB}">
                  <c15:dlblFieldTable/>
                  <c15:showDataLabelsRange val="0"/>
                </c:ext>
              </c:extLst>
            </c:dLbl>
            <c:dLbl>
              <c:idx val="2"/>
              <c:layout>
                <c:manualLayout>
                  <c:x val="-0.0262656824841133"/>
                  <c:y val="-0.00229760824132908"/>
                </c:manualLayout>
              </c:layout>
              <c:tx>
                <c:rich>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r>
                      <a:rPr lang="en-US" b="1"/>
                      <a:t>Middle East</a:t>
                    </a:r>
                    <a:r>
                      <a:rPr lang="en-US" b="1" baseline="0"/>
                      <a:t>/Africa</a:t>
                    </a:r>
                  </a:p>
                  <a:p>
                    <a:pPr>
                      <a:defRPr b="1"/>
                    </a:pPr>
                    <a:fld id="{FE917594-D16A-44D4-BA7B-EEE9AD24B463}" type="VALUE">
                      <a:rPr lang="en-US" b="1"/>
                      <a:pPr>
                        <a:defRPr b="1"/>
                      </a:pPr>
                      <a:t>[VALUE]</a:t>
                    </a:fld>
                    <a:endParaRPr lang="en-US"/>
                  </a:p>
                </c:rich>
              </c:tx>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159D-4091-B66C-82CEF5E3D8AC}"/>
                </c:ext>
                <c:ext xmlns:c15="http://schemas.microsoft.com/office/drawing/2012/chart" uri="{CE6537A1-D6FC-4f65-9D91-7224C49458BB}">
                  <c15:dlblFieldTable/>
                  <c15:showDataLabelsRange val="0"/>
                </c:ext>
              </c:extLst>
            </c:dLbl>
            <c:dLbl>
              <c:idx val="3"/>
              <c:layout>
                <c:manualLayout>
                  <c:x val="0.0262557146887599"/>
                  <c:y val="-0.0117557155221549"/>
                </c:manualLayout>
              </c:layout>
              <c:tx>
                <c:rich>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r>
                      <a:rPr lang="en-US" b="1"/>
                      <a:t>Americas</a:t>
                    </a:r>
                  </a:p>
                  <a:p>
                    <a:pPr>
                      <a:defRPr b="1"/>
                    </a:pPr>
                    <a:fld id="{882996DF-93AD-4C1E-AC90-E29956BDCB4F}" type="VALUE">
                      <a:rPr lang="en-US" b="1"/>
                      <a:pPr>
                        <a:defRPr b="1"/>
                      </a:pPr>
                      <a:t>[VALUE]</a:t>
                    </a:fld>
                    <a:endParaRPr lang="en-US"/>
                  </a:p>
                </c:rich>
              </c:tx>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159D-4091-B66C-82CEF5E3D8AC}"/>
                </c:ext>
                <c:ext xmlns:c15="http://schemas.microsoft.com/office/drawing/2012/chart" uri="{CE6537A1-D6FC-4f65-9D91-7224C49458BB}">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extLst>
          </c:dLbls>
          <c:cat>
            <c:strRef>
              <c:f>Sheet1!$A$19:$A$22</c:f>
              <c:strCache>
                <c:ptCount val="4"/>
                <c:pt idx="0">
                  <c:v>Europe</c:v>
                </c:pt>
                <c:pt idx="1">
                  <c:v>Asia- Pacific</c:v>
                </c:pt>
                <c:pt idx="2">
                  <c:v>Middle East/Africa</c:v>
                </c:pt>
                <c:pt idx="3">
                  <c:v>Americas</c:v>
                </c:pt>
              </c:strCache>
            </c:strRef>
          </c:cat>
          <c:val>
            <c:numRef>
              <c:f>Sheet1!$B$19:$B$22</c:f>
              <c:numCache>
                <c:formatCode>0.00%</c:formatCode>
                <c:ptCount val="4"/>
                <c:pt idx="0">
                  <c:v>0.504</c:v>
                </c:pt>
                <c:pt idx="1">
                  <c:v>0.298</c:v>
                </c:pt>
                <c:pt idx="2">
                  <c:v>0.119</c:v>
                </c:pt>
                <c:pt idx="3">
                  <c:v>0.079</c:v>
                </c:pt>
              </c:numCache>
            </c:numRef>
          </c:val>
          <c:extLst xmlns:c16r2="http://schemas.microsoft.com/office/drawing/2015/06/chart">
            <c:ext xmlns:c16="http://schemas.microsoft.com/office/drawing/2014/chart" uri="{C3380CC4-5D6E-409C-BE32-E72D297353CC}">
              <c16:uniqueId val="{00000008-159D-4091-B66C-82CEF5E3D8AC}"/>
            </c:ext>
          </c:extLst>
        </c:ser>
        <c:dLbls>
          <c:showLegendKey val="0"/>
          <c:showVal val="0"/>
          <c:showCatName val="0"/>
          <c:showSerName val="0"/>
          <c:showPercent val="0"/>
          <c:showBubbleSize val="0"/>
          <c:showLeaderLines val="0"/>
        </c:dLbls>
        <c:firstSliceAng val="20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TOP</a:t>
            </a:r>
            <a:r>
              <a:rPr lang="en-US" baseline="0" dirty="0"/>
              <a:t> TEN EXPORT DESTINATIONS</a:t>
            </a:r>
            <a:endParaRPr lang="en-US" dirty="0"/>
          </a:p>
        </c:rich>
      </c:tx>
      <c:layout>
        <c:manualLayout>
          <c:xMode val="edge"/>
          <c:yMode val="edge"/>
          <c:x val="0.217650697809004"/>
          <c:y val="0.247553238899423"/>
        </c:manualLayout>
      </c:layout>
      <c:overlay val="0"/>
      <c:spPr>
        <a:noFill/>
        <a:ln w="9525">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B41F28"/>
              </a:solidFill>
              <a:ln>
                <a:noFill/>
              </a:ln>
              <a:effectLst/>
            </c:spPr>
            <c:extLst xmlns:c16r2="http://schemas.microsoft.com/office/drawing/2015/06/chart">
              <c:ext xmlns:c16="http://schemas.microsoft.com/office/drawing/2014/chart" uri="{C3380CC4-5D6E-409C-BE32-E72D297353CC}">
                <c16:uniqueId val="{00000001-7F88-46E2-A133-5F8217EE6383}"/>
              </c:ext>
            </c:extLst>
          </c:dPt>
          <c:dPt>
            <c:idx val="1"/>
            <c:invertIfNegative val="0"/>
            <c:bubble3D val="0"/>
            <c:spPr>
              <a:solidFill>
                <a:srgbClr val="FFF6DC"/>
              </a:solidFill>
              <a:ln>
                <a:noFill/>
              </a:ln>
              <a:effectLst/>
            </c:spPr>
            <c:extLst xmlns:c16r2="http://schemas.microsoft.com/office/drawing/2015/06/chart">
              <c:ext xmlns:c16="http://schemas.microsoft.com/office/drawing/2014/chart" uri="{C3380CC4-5D6E-409C-BE32-E72D297353CC}">
                <c16:uniqueId val="{00000003-7F88-46E2-A133-5F8217EE6383}"/>
              </c:ext>
            </c:extLst>
          </c:dPt>
          <c:dPt>
            <c:idx val="2"/>
            <c:invertIfNegative val="0"/>
            <c:bubble3D val="0"/>
            <c:spPr>
              <a:solidFill>
                <a:srgbClr val="F47530"/>
              </a:solidFill>
              <a:ln>
                <a:noFill/>
              </a:ln>
              <a:effectLst/>
            </c:spPr>
            <c:extLst xmlns:c16r2="http://schemas.microsoft.com/office/drawing/2015/06/chart">
              <c:ext xmlns:c16="http://schemas.microsoft.com/office/drawing/2014/chart" uri="{C3380CC4-5D6E-409C-BE32-E72D297353CC}">
                <c16:uniqueId val="{00000005-7F88-46E2-A133-5F8217EE6383}"/>
              </c:ext>
            </c:extLst>
          </c:dPt>
          <c:dPt>
            <c:idx val="3"/>
            <c:invertIfNegative val="0"/>
            <c:bubble3D val="0"/>
            <c:spPr>
              <a:solidFill>
                <a:srgbClr val="CA006C"/>
              </a:solidFill>
              <a:ln>
                <a:noFill/>
              </a:ln>
              <a:effectLst/>
            </c:spPr>
            <c:extLst xmlns:c16r2="http://schemas.microsoft.com/office/drawing/2015/06/chart">
              <c:ext xmlns:c16="http://schemas.microsoft.com/office/drawing/2014/chart" uri="{C3380CC4-5D6E-409C-BE32-E72D297353CC}">
                <c16:uniqueId val="{00000007-7F88-46E2-A133-5F8217EE6383}"/>
              </c:ext>
            </c:extLst>
          </c:dPt>
          <c:dPt>
            <c:idx val="4"/>
            <c:invertIfNegative val="0"/>
            <c:bubble3D val="0"/>
            <c:spPr>
              <a:solidFill>
                <a:srgbClr val="4C97D2"/>
              </a:solidFill>
              <a:ln>
                <a:noFill/>
              </a:ln>
              <a:effectLst/>
            </c:spPr>
            <c:extLst xmlns:c16r2="http://schemas.microsoft.com/office/drawing/2015/06/chart">
              <c:ext xmlns:c16="http://schemas.microsoft.com/office/drawing/2014/chart" uri="{C3380CC4-5D6E-409C-BE32-E72D297353CC}">
                <c16:uniqueId val="{00000009-7F88-46E2-A133-5F8217EE6383}"/>
              </c:ext>
            </c:extLst>
          </c:dPt>
          <c:dPt>
            <c:idx val="5"/>
            <c:invertIfNegative val="0"/>
            <c:bubble3D val="0"/>
            <c:spPr>
              <a:solidFill>
                <a:srgbClr val="FFE670"/>
              </a:solidFill>
              <a:ln>
                <a:noFill/>
              </a:ln>
              <a:effectLst/>
            </c:spPr>
            <c:extLst xmlns:c16r2="http://schemas.microsoft.com/office/drawing/2015/06/chart">
              <c:ext xmlns:c16="http://schemas.microsoft.com/office/drawing/2014/chart" uri="{C3380CC4-5D6E-409C-BE32-E72D297353CC}">
                <c16:uniqueId val="{0000000B-7F88-46E2-A133-5F8217EE6383}"/>
              </c:ext>
            </c:extLst>
          </c:dPt>
          <c:dPt>
            <c:idx val="6"/>
            <c:invertIfNegative val="0"/>
            <c:bubble3D val="0"/>
            <c:spPr>
              <a:solidFill>
                <a:srgbClr val="9BBB3B"/>
              </a:solidFill>
              <a:ln>
                <a:noFill/>
              </a:ln>
              <a:effectLst/>
            </c:spPr>
            <c:extLst xmlns:c16r2="http://schemas.microsoft.com/office/drawing/2015/06/chart">
              <c:ext xmlns:c16="http://schemas.microsoft.com/office/drawing/2014/chart" uri="{C3380CC4-5D6E-409C-BE32-E72D297353CC}">
                <c16:uniqueId val="{0000000D-7F88-46E2-A133-5F8217EE6383}"/>
              </c:ext>
            </c:extLst>
          </c:dPt>
          <c:dPt>
            <c:idx val="7"/>
            <c:invertIfNegative val="0"/>
            <c:bubble3D val="0"/>
            <c:spPr>
              <a:solidFill>
                <a:srgbClr val="F99C1E"/>
              </a:solidFill>
              <a:ln>
                <a:noFill/>
              </a:ln>
              <a:effectLst/>
            </c:spPr>
            <c:extLst xmlns:c16r2="http://schemas.microsoft.com/office/drawing/2015/06/chart">
              <c:ext xmlns:c16="http://schemas.microsoft.com/office/drawing/2014/chart" uri="{C3380CC4-5D6E-409C-BE32-E72D297353CC}">
                <c16:uniqueId val="{0000000F-7F88-46E2-A133-5F8217EE6383}"/>
              </c:ext>
            </c:extLst>
          </c:dPt>
          <c:dPt>
            <c:idx val="8"/>
            <c:invertIfNegative val="0"/>
            <c:bubble3D val="0"/>
            <c:spPr>
              <a:solidFill>
                <a:srgbClr val="F71C24"/>
              </a:solidFill>
              <a:ln>
                <a:noFill/>
              </a:ln>
              <a:effectLst/>
            </c:spPr>
            <c:extLst xmlns:c16r2="http://schemas.microsoft.com/office/drawing/2015/06/chart">
              <c:ext xmlns:c16="http://schemas.microsoft.com/office/drawing/2014/chart" uri="{C3380CC4-5D6E-409C-BE32-E72D297353CC}">
                <c16:uniqueId val="{00000011-7F88-46E2-A133-5F8217EE6383}"/>
              </c:ext>
            </c:extLst>
          </c:dPt>
          <c:dPt>
            <c:idx val="9"/>
            <c:invertIfNegative val="0"/>
            <c:bubble3D val="0"/>
            <c:spPr>
              <a:solidFill>
                <a:srgbClr val="EDED8A"/>
              </a:solidFill>
              <a:ln>
                <a:noFill/>
              </a:ln>
              <a:effectLst/>
            </c:spPr>
            <c:extLst xmlns:c16r2="http://schemas.microsoft.com/office/drawing/2015/06/chart">
              <c:ext xmlns:c16="http://schemas.microsoft.com/office/drawing/2014/chart" uri="{C3380CC4-5D6E-409C-BE32-E72D297353CC}">
                <c16:uniqueId val="{00000013-7F88-46E2-A133-5F8217EE6383}"/>
              </c:ext>
            </c:extLst>
          </c:dPt>
          <c:dPt>
            <c:idx val="10"/>
            <c:invertIfNegative val="0"/>
            <c:bubble3D val="0"/>
            <c:spPr>
              <a:solidFill>
                <a:srgbClr val="6B8C93"/>
              </a:solidFill>
              <a:ln>
                <a:noFill/>
              </a:ln>
              <a:effectLst/>
            </c:spPr>
            <c:extLst xmlns:c16r2="http://schemas.microsoft.com/office/drawing/2015/06/chart">
              <c:ext xmlns:c16="http://schemas.microsoft.com/office/drawing/2014/chart" uri="{C3380CC4-5D6E-409C-BE32-E72D297353CC}">
                <c16:uniqueId val="{00000015-7F88-46E2-A133-5F8217EE6383}"/>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U.S.</c:v>
                </c:pt>
                <c:pt idx="1">
                  <c:v>Spain</c:v>
                </c:pt>
                <c:pt idx="2">
                  <c:v>India</c:v>
                </c:pt>
                <c:pt idx="3">
                  <c:v>China/Hong Kong</c:v>
                </c:pt>
                <c:pt idx="4">
                  <c:v>Germany</c:v>
                </c:pt>
                <c:pt idx="5">
                  <c:v>Japan</c:v>
                </c:pt>
                <c:pt idx="6">
                  <c:v>Italy</c:v>
                </c:pt>
                <c:pt idx="7">
                  <c:v>Canada</c:v>
                </c:pt>
                <c:pt idx="8">
                  <c:v>South Korea</c:v>
                </c:pt>
                <c:pt idx="9">
                  <c:v>Turkey</c:v>
                </c:pt>
                <c:pt idx="10">
                  <c:v>Netherlands</c:v>
                </c:pt>
              </c:strCache>
            </c:strRef>
          </c:cat>
          <c:val>
            <c:numRef>
              <c:f>Sheet1!$C$2:$C$12</c:f>
              <c:numCache>
                <c:formatCode>_(* #,##0_);_(* \(#,##0\);_(* "-"??_);_(@_)</c:formatCode>
                <c:ptCount val="11"/>
                <c:pt idx="0">
                  <c:v>675.960974</c:v>
                </c:pt>
                <c:pt idx="1">
                  <c:v>210.629571</c:v>
                </c:pt>
                <c:pt idx="2">
                  <c:v>167.075494</c:v>
                </c:pt>
                <c:pt idx="3">
                  <c:v>150.774273</c:v>
                </c:pt>
                <c:pt idx="4">
                  <c:v>130.209694</c:v>
                </c:pt>
                <c:pt idx="5">
                  <c:v>71.15384799999997</c:v>
                </c:pt>
                <c:pt idx="6">
                  <c:v>58.140201</c:v>
                </c:pt>
                <c:pt idx="7">
                  <c:v>55.50573900000001</c:v>
                </c:pt>
                <c:pt idx="8">
                  <c:v>54.542487</c:v>
                </c:pt>
                <c:pt idx="9">
                  <c:v>53.460031</c:v>
                </c:pt>
                <c:pt idx="10">
                  <c:v>51.507446</c:v>
                </c:pt>
              </c:numCache>
            </c:numRef>
          </c:val>
          <c:extLst xmlns:c16r2="http://schemas.microsoft.com/office/drawing/2015/06/chart">
            <c:ext xmlns:c16="http://schemas.microsoft.com/office/drawing/2014/chart" uri="{C3380CC4-5D6E-409C-BE32-E72D297353CC}">
              <c16:uniqueId val="{00000016-7F88-46E2-A133-5F8217EE6383}"/>
            </c:ext>
          </c:extLst>
        </c:ser>
        <c:dLbls>
          <c:showLegendKey val="0"/>
          <c:showVal val="0"/>
          <c:showCatName val="0"/>
          <c:showSerName val="0"/>
          <c:showPercent val="0"/>
          <c:showBubbleSize val="0"/>
        </c:dLbls>
        <c:gapWidth val="57"/>
        <c:overlap val="-27"/>
        <c:axId val="-25732720"/>
        <c:axId val="-25619744"/>
      </c:barChart>
      <c:catAx>
        <c:axId val="-25732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5619744"/>
        <c:crosses val="autoZero"/>
        <c:auto val="1"/>
        <c:lblAlgn val="ctr"/>
        <c:lblOffset val="100"/>
        <c:noMultiLvlLbl val="0"/>
      </c:catAx>
      <c:valAx>
        <c:axId val="-25619744"/>
        <c:scaling>
          <c:orientation val="minMax"/>
        </c:scaling>
        <c:delete val="1"/>
        <c:axPos val="l"/>
        <c:numFmt formatCode="_(* #,##0_);_(* \(#,##0\);_(* &quot;-&quot;??_);_(@_)" sourceLinked="1"/>
        <c:majorTickMark val="none"/>
        <c:minorTickMark val="none"/>
        <c:tickLblPos val="nextTo"/>
        <c:crossAx val="-2573272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1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40ADAB5-A464-4860-B11C-073E8F19BB23}" type="datetimeFigureOut">
              <a:rPr lang="en-US" smtClean="0"/>
              <a:t>10/19/17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smtClean="0"/>
              <a:t>NWilson</a:t>
            </a:r>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5F6EE5C-EA06-4D0F-B5D2-A9904F2FD947}" type="slidenum">
              <a:rPr lang="en-US" smtClean="0"/>
              <a:t>‹#›</a:t>
            </a:fld>
            <a:endParaRPr lang="en-US"/>
          </a:p>
        </p:txBody>
      </p:sp>
    </p:spTree>
    <p:extLst>
      <p:ext uri="{BB962C8B-B14F-4D97-AF65-F5344CB8AC3E}">
        <p14:creationId xmlns:p14="http://schemas.microsoft.com/office/powerpoint/2010/main" val="3590325314"/>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EAD1D1-520F-4686-A5CF-EE954F3CB66E}" type="datetimeFigureOut">
              <a:rPr lang="en-US" smtClean="0"/>
              <a:t>10/19/17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US" smtClean="0"/>
              <a:t>NWilson</a:t>
            </a: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B4367D-3DA5-4DF0-A277-CE6391F16FF1}" type="slidenum">
              <a:rPr lang="en-US" smtClean="0"/>
              <a:t>‹#›</a:t>
            </a:fld>
            <a:endParaRPr lang="en-US"/>
          </a:p>
        </p:txBody>
      </p:sp>
    </p:spTree>
    <p:extLst>
      <p:ext uri="{BB962C8B-B14F-4D97-AF65-F5344CB8AC3E}">
        <p14:creationId xmlns:p14="http://schemas.microsoft.com/office/powerpoint/2010/main" val="1693937429"/>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4B4367D-3DA5-4DF0-A277-CE6391F16FF1}" type="slidenum">
              <a:rPr lang="en-US" smtClean="0"/>
              <a:t>1</a:t>
            </a:fld>
            <a:endParaRPr lang="en-US"/>
          </a:p>
        </p:txBody>
      </p:sp>
      <p:sp>
        <p:nvSpPr>
          <p:cNvPr id="5" name="Footer Placeholder 4"/>
          <p:cNvSpPr>
            <a:spLocks noGrp="1"/>
          </p:cNvSpPr>
          <p:nvPr>
            <p:ph type="ftr" sz="quarter" idx="11"/>
          </p:nvPr>
        </p:nvSpPr>
        <p:spPr/>
        <p:txBody>
          <a:bodyPr/>
          <a:lstStyle/>
          <a:p>
            <a:r>
              <a:rPr lang="en-US" smtClean="0"/>
              <a:t>NWilson</a:t>
            </a:r>
            <a:endParaRPr lang="en-US"/>
          </a:p>
        </p:txBody>
      </p:sp>
    </p:spTree>
    <p:extLst>
      <p:ext uri="{BB962C8B-B14F-4D97-AF65-F5344CB8AC3E}">
        <p14:creationId xmlns:p14="http://schemas.microsoft.com/office/powerpoint/2010/main" val="11645588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6E6814DC-B86C-493A-91BE-78CA43FB9D3D}" type="slidenum">
              <a:rPr kumimoji="0" lang="en-US"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rPr>
              <a:pPr marL="0" marR="0" lvl="0" indent="0" algn="r" defTabSz="931774"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5" name="Footer Placeholder 4"/>
          <p:cNvSpPr>
            <a:spLocks noGrp="1"/>
          </p:cNvSpPr>
          <p:nvPr>
            <p:ph type="ftr" sz="quarter" idx="4"/>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a:ln>
                  <a:noFill/>
                </a:ln>
                <a:solidFill>
                  <a:prstClr val="black"/>
                </a:solidFill>
                <a:effectLst/>
                <a:uLnTx/>
                <a:uFillTx/>
                <a:latin typeface="Calibri"/>
                <a:ea typeface="+mn-ea"/>
                <a:cs typeface="+mn-cs"/>
              </a:rPr>
              <a:t>IR-4 BIOPESITICIDE PROGRAM- Michael Braverman</a:t>
            </a: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625659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AAD4A9-1ABB-41B5-8535-61AC8A33590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508731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Value vs. Acreage is increasing</a:t>
            </a:r>
          </a:p>
          <a:p>
            <a:pPr marL="171450" indent="-171450">
              <a:buFontTx/>
              <a:buChar char="-"/>
            </a:pPr>
            <a:r>
              <a:rPr lang="en-US" dirty="0"/>
              <a:t>This is why growers are moving</a:t>
            </a:r>
            <a:r>
              <a:rPr lang="en-US" baseline="0" dirty="0"/>
              <a:t> towards permanent crops like almonds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4EF501-F1E6-4CC2-8D49-6FE21067642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779897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i="1" dirty="0"/>
              <a:t>Julie</a:t>
            </a:r>
          </a:p>
          <a:p>
            <a:pPr marL="171450" indent="-171450">
              <a:buFontTx/>
              <a:buChar char="-"/>
            </a:pPr>
            <a:r>
              <a:rPr lang="en-US" dirty="0"/>
              <a:t>ABC will work to submit the dossier for import</a:t>
            </a:r>
            <a:r>
              <a:rPr lang="en-US" baseline="0" dirty="0"/>
              <a:t> tolerance in </a:t>
            </a:r>
            <a:r>
              <a:rPr lang="en-US" dirty="0"/>
              <a:t>Summer 2016</a:t>
            </a:r>
          </a:p>
          <a:p>
            <a:pPr marL="171450" indent="-171450">
              <a:buFontTx/>
              <a:buChar char="-"/>
            </a:pPr>
            <a:r>
              <a:rPr lang="en-US" baseline="0" dirty="0"/>
              <a:t>The dossier will emphasize tree nut grouping (almonds, pistachios, walnuts, hazelnuts, cashew nuts and macadamia nuts)</a:t>
            </a:r>
          </a:p>
          <a:p>
            <a:pPr marL="628650" lvl="1" indent="-171450">
              <a:buFontTx/>
              <a:buChar char="-"/>
            </a:pPr>
            <a:r>
              <a:rPr lang="en-US" baseline="0" dirty="0"/>
              <a:t>The one tree nut that has not been involved in these conversations is pecans.</a:t>
            </a:r>
          </a:p>
          <a:p>
            <a:pPr marL="171450" lvl="0" indent="-171450">
              <a:buFontTx/>
              <a:buChar char="-"/>
            </a:pPr>
            <a:r>
              <a:rPr lang="en-US" baseline="0" dirty="0"/>
              <a:t>Julie is in Europe next week for meetings with ESA and FRUCOM.  Together they will be putting together joint communication.</a:t>
            </a:r>
          </a:p>
          <a:p>
            <a:pPr marL="171450" lvl="0" indent="-171450">
              <a:buFontTx/>
              <a:buChar char="-"/>
            </a:pPr>
            <a:r>
              <a:rPr lang="en-US" baseline="0" dirty="0"/>
              <a:t>ABC is comfortable moving forward.</a:t>
            </a:r>
          </a:p>
          <a:p>
            <a:pPr marL="171450" lvl="0" indent="-171450">
              <a:buFontTx/>
              <a:buChar char="-"/>
            </a:pPr>
            <a:endParaRPr lang="en-US" baseline="0" dirty="0"/>
          </a:p>
          <a:p>
            <a:pPr marL="171450" lvl="0" indent="-171450">
              <a:buFontTx/>
              <a:buChar char="-"/>
            </a:pPr>
            <a:r>
              <a:rPr lang="en-US" baseline="0" dirty="0"/>
              <a:t>Uncertainty with growers to use the product.  PCA’s and seller leery to sell or recommend the product due to uncertainty of residue limits below 75ppm</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2FB1F7-29A9-435F-A396-888A5FFEB7F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381775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10.jpeg"/><Relationship Id="rId3" Type="http://schemas.openxmlformats.org/officeDocument/2006/relationships/image" Target="../media/image9.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4.xml"/><Relationship Id="rId2" Type="http://schemas.openxmlformats.org/officeDocument/2006/relationships/image" Target="../media/image12.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4.xml"/><Relationship Id="rId2" Type="http://schemas.openxmlformats.org/officeDocument/2006/relationships/image" Target="../media/image13.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dirty="0" smtClean="0"/>
              <a:t>9/5/2016</a:t>
            </a:r>
            <a:endParaRPr lang="en-US" dirty="0"/>
          </a:p>
        </p:txBody>
      </p:sp>
      <p:sp>
        <p:nvSpPr>
          <p:cNvPr id="5" name="Footer Placeholder 4"/>
          <p:cNvSpPr>
            <a:spLocks noGrp="1"/>
          </p:cNvSpPr>
          <p:nvPr>
            <p:ph type="ftr" sz="quarter" idx="11"/>
          </p:nvPr>
        </p:nvSpPr>
        <p:spPr/>
        <p:txBody>
          <a:bodyPr/>
          <a:lstStyle/>
          <a:p>
            <a:r>
              <a:rPr lang="en-US" smtClean="0"/>
              <a:t>N.Wilson</a:t>
            </a:r>
            <a:endParaRPr lang="en-US"/>
          </a:p>
        </p:txBody>
      </p:sp>
      <p:sp>
        <p:nvSpPr>
          <p:cNvPr id="6" name="Slide Number Placeholder 5"/>
          <p:cNvSpPr>
            <a:spLocks noGrp="1"/>
          </p:cNvSpPr>
          <p:nvPr>
            <p:ph type="sldNum" sz="quarter" idx="12"/>
          </p:nvPr>
        </p:nvSpPr>
        <p:spPr/>
        <p:txBody>
          <a:bodyPr/>
          <a:lstStyle/>
          <a:p>
            <a:fld id="{8A435B53-98DE-49E0-8532-D9ACF951DDA6}" type="slidenum">
              <a:rPr lang="en-US" smtClean="0"/>
              <a:t>‹#›</a:t>
            </a:fld>
            <a:endParaRPr lang="en-US"/>
          </a:p>
        </p:txBody>
      </p:sp>
      <p:pic>
        <p:nvPicPr>
          <p:cNvPr id="7" name="Picture 6"/>
          <p:cNvPicPr>
            <a:picLocks noChangeAspect="1"/>
          </p:cNvPicPr>
          <p:nvPr userDrawn="1"/>
        </p:nvPicPr>
        <p:blipFill>
          <a:blip r:embed="rId2"/>
          <a:stretch>
            <a:fillRect/>
          </a:stretch>
        </p:blipFill>
        <p:spPr>
          <a:xfrm>
            <a:off x="1643817" y="6356350"/>
            <a:ext cx="1131966" cy="372413"/>
          </a:xfrm>
          <a:prstGeom prst="rect">
            <a:avLst/>
          </a:prstGeom>
        </p:spPr>
      </p:pic>
    </p:spTree>
    <p:extLst>
      <p:ext uri="{BB962C8B-B14F-4D97-AF65-F5344CB8AC3E}">
        <p14:creationId xmlns:p14="http://schemas.microsoft.com/office/powerpoint/2010/main" val="285352809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9/5/2016</a:t>
            </a:r>
            <a:endParaRPr lang="en-US"/>
          </a:p>
        </p:txBody>
      </p:sp>
      <p:sp>
        <p:nvSpPr>
          <p:cNvPr id="5" name="Footer Placeholder 4"/>
          <p:cNvSpPr>
            <a:spLocks noGrp="1"/>
          </p:cNvSpPr>
          <p:nvPr>
            <p:ph type="ftr" sz="quarter" idx="11"/>
          </p:nvPr>
        </p:nvSpPr>
        <p:spPr/>
        <p:txBody>
          <a:bodyPr/>
          <a:lstStyle/>
          <a:p>
            <a:r>
              <a:rPr lang="en-US" smtClean="0"/>
              <a:t>N.Wilson</a:t>
            </a:r>
            <a:endParaRPr lang="en-US"/>
          </a:p>
        </p:txBody>
      </p:sp>
      <p:sp>
        <p:nvSpPr>
          <p:cNvPr id="6" name="Slide Number Placeholder 5"/>
          <p:cNvSpPr>
            <a:spLocks noGrp="1"/>
          </p:cNvSpPr>
          <p:nvPr>
            <p:ph type="sldNum" sz="quarter" idx="12"/>
          </p:nvPr>
        </p:nvSpPr>
        <p:spPr/>
        <p:txBody>
          <a:bodyPr/>
          <a:lstStyle/>
          <a:p>
            <a:fld id="{8A435B53-98DE-49E0-8532-D9ACF951DDA6}" type="slidenum">
              <a:rPr lang="en-US" smtClean="0"/>
              <a:t>‹#›</a:t>
            </a:fld>
            <a:endParaRPr lang="en-US"/>
          </a:p>
        </p:txBody>
      </p:sp>
    </p:spTree>
    <p:extLst>
      <p:ext uri="{BB962C8B-B14F-4D97-AF65-F5344CB8AC3E}">
        <p14:creationId xmlns:p14="http://schemas.microsoft.com/office/powerpoint/2010/main" val="24351950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9/5/2016</a:t>
            </a:r>
            <a:endParaRPr lang="en-US"/>
          </a:p>
        </p:txBody>
      </p:sp>
      <p:sp>
        <p:nvSpPr>
          <p:cNvPr id="5" name="Footer Placeholder 4"/>
          <p:cNvSpPr>
            <a:spLocks noGrp="1"/>
          </p:cNvSpPr>
          <p:nvPr>
            <p:ph type="ftr" sz="quarter" idx="11"/>
          </p:nvPr>
        </p:nvSpPr>
        <p:spPr/>
        <p:txBody>
          <a:bodyPr/>
          <a:lstStyle/>
          <a:p>
            <a:r>
              <a:rPr lang="en-US" smtClean="0"/>
              <a:t>N.Wilson</a:t>
            </a:r>
            <a:endParaRPr lang="en-US"/>
          </a:p>
        </p:txBody>
      </p:sp>
      <p:sp>
        <p:nvSpPr>
          <p:cNvPr id="6" name="Slide Number Placeholder 5"/>
          <p:cNvSpPr>
            <a:spLocks noGrp="1"/>
          </p:cNvSpPr>
          <p:nvPr>
            <p:ph type="sldNum" sz="quarter" idx="12"/>
          </p:nvPr>
        </p:nvSpPr>
        <p:spPr/>
        <p:txBody>
          <a:bodyPr/>
          <a:lstStyle/>
          <a:p>
            <a:fld id="{8A435B53-98DE-49E0-8532-D9ACF951DDA6}" type="slidenum">
              <a:rPr lang="en-US" smtClean="0"/>
              <a:t>‹#›</a:t>
            </a:fld>
            <a:endParaRPr lang="en-US"/>
          </a:p>
        </p:txBody>
      </p:sp>
    </p:spTree>
    <p:extLst>
      <p:ext uri="{BB962C8B-B14F-4D97-AF65-F5344CB8AC3E}">
        <p14:creationId xmlns:p14="http://schemas.microsoft.com/office/powerpoint/2010/main" val="12292353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57991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906423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066847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12687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ECDBE2-20A5-41D2-A41B-24737A58E711}"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10/19/17</a:t>
            </a:fld>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F763F9-8F68-4C71-9638-C9789A52CC85}"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9540556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ECDBE2-20A5-41D2-A41B-24737A58E711}"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10/19/17</a:t>
            </a:fld>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F763F9-8F68-4C71-9638-C9789A52CC85}"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6019662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ECDBE2-20A5-41D2-A41B-24737A58E711}"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10/19/17</a:t>
            </a:fld>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F763F9-8F68-4C71-9638-C9789A52CC85}"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6661541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ECDBE2-20A5-41D2-A41B-24737A58E711}"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10/19/17</a:t>
            </a:fld>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F763F9-8F68-4C71-9638-C9789A52CC85}"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2660332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838199" y="6356350"/>
            <a:ext cx="2969525" cy="365125"/>
          </a:xfrm>
        </p:spPr>
        <p:txBody>
          <a:bodyPr/>
          <a:lstStyle>
            <a:lvl1pPr>
              <a:defRPr/>
            </a:lvl1pPr>
          </a:lstStyle>
          <a:p>
            <a:r>
              <a:rPr lang="en-US" dirty="0" smtClean="0"/>
              <a:t>2017 October - ©2017Gowan Company LLC</a:t>
            </a:r>
            <a:endParaRPr lang="en-US" dirty="0"/>
          </a:p>
        </p:txBody>
      </p:sp>
      <p:sp>
        <p:nvSpPr>
          <p:cNvPr id="5" name="Footer Placeholder 4"/>
          <p:cNvSpPr>
            <a:spLocks noGrp="1"/>
          </p:cNvSpPr>
          <p:nvPr>
            <p:ph type="ftr" sz="quarter" idx="11"/>
          </p:nvPr>
        </p:nvSpPr>
        <p:spPr/>
        <p:txBody>
          <a:bodyPr/>
          <a:lstStyle/>
          <a:p>
            <a:r>
              <a:rPr lang="en-US" smtClean="0"/>
              <a:t>N.Wilson</a:t>
            </a:r>
            <a:endParaRPr lang="en-US"/>
          </a:p>
        </p:txBody>
      </p:sp>
      <p:sp>
        <p:nvSpPr>
          <p:cNvPr id="6" name="Slide Number Placeholder 5"/>
          <p:cNvSpPr>
            <a:spLocks noGrp="1"/>
          </p:cNvSpPr>
          <p:nvPr>
            <p:ph type="sldNum" sz="quarter" idx="12"/>
          </p:nvPr>
        </p:nvSpPr>
        <p:spPr/>
        <p:txBody>
          <a:bodyPr/>
          <a:lstStyle/>
          <a:p>
            <a:fld id="{8A435B53-98DE-49E0-8532-D9ACF951DDA6}" type="slidenum">
              <a:rPr lang="en-US" smtClean="0"/>
              <a:t>‹#›</a:t>
            </a:fld>
            <a:endParaRPr lang="en-US"/>
          </a:p>
        </p:txBody>
      </p:sp>
      <p:pic>
        <p:nvPicPr>
          <p:cNvPr id="7" name="Picture 6"/>
          <p:cNvPicPr>
            <a:picLocks noChangeAspect="1"/>
          </p:cNvPicPr>
          <p:nvPr userDrawn="1"/>
        </p:nvPicPr>
        <p:blipFill>
          <a:blip r:embed="rId2"/>
          <a:stretch>
            <a:fillRect/>
          </a:stretch>
        </p:blipFill>
        <p:spPr>
          <a:xfrm>
            <a:off x="4443334" y="6321368"/>
            <a:ext cx="1322466" cy="435087"/>
          </a:xfrm>
          <a:prstGeom prst="rect">
            <a:avLst/>
          </a:prstGeom>
        </p:spPr>
      </p:pic>
      <p:pic>
        <p:nvPicPr>
          <p:cNvPr id="8" name="Picture 7"/>
          <p:cNvPicPr>
            <a:picLocks noChangeAspect="1"/>
          </p:cNvPicPr>
          <p:nvPr userDrawn="1"/>
        </p:nvPicPr>
        <p:blipFill>
          <a:blip r:embed="rId3"/>
          <a:stretch>
            <a:fillRect/>
          </a:stretch>
        </p:blipFill>
        <p:spPr>
          <a:xfrm>
            <a:off x="6693308" y="6176963"/>
            <a:ext cx="1261981" cy="658425"/>
          </a:xfrm>
          <a:prstGeom prst="rect">
            <a:avLst/>
          </a:prstGeom>
        </p:spPr>
      </p:pic>
    </p:spTree>
    <p:extLst>
      <p:ext uri="{BB962C8B-B14F-4D97-AF65-F5344CB8AC3E}">
        <p14:creationId xmlns:p14="http://schemas.microsoft.com/office/powerpoint/2010/main" val="248358664"/>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ECDBE2-20A5-41D2-A41B-24737A58E711}"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10/19/17</a:t>
            </a:fld>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3" name="Footer Placeholder 2"/>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F763F9-8F68-4C71-9638-C9789A52CC85}"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054567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ECDBE2-20A5-41D2-A41B-24737A58E711}"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10/19/17</a:t>
            </a:fld>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3" name="Footer Placeholder 2"/>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F763F9-8F68-4C71-9638-C9789A52CC85}"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5897473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ECDBE2-20A5-41D2-A41B-24737A58E711}"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10/19/17</a:t>
            </a:fld>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F763F9-8F68-4C71-9638-C9789A52CC85}"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2025835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ECDBE2-20A5-41D2-A41B-24737A58E711}"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10/19/17</a:t>
            </a:fld>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F763F9-8F68-4C71-9638-C9789A52CC85}"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8056135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ECDBE2-20A5-41D2-A41B-24737A58E711}"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10/19/17</a:t>
            </a:fld>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F763F9-8F68-4C71-9638-C9789A52CC85}"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7321553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6487" y="0"/>
            <a:ext cx="10665515" cy="6858000"/>
          </a:xfrm>
          <a:prstGeom prst="rect">
            <a:avLst/>
          </a:prstGeom>
        </p:spPr>
      </p:pic>
      <p:sp>
        <p:nvSpPr>
          <p:cNvPr id="2" name="Title 1"/>
          <p:cNvSpPr>
            <a:spLocks noGrp="1"/>
          </p:cNvSpPr>
          <p:nvPr>
            <p:ph type="ctrTitle"/>
          </p:nvPr>
        </p:nvSpPr>
        <p:spPr>
          <a:xfrm>
            <a:off x="426722" y="3442389"/>
            <a:ext cx="4418273" cy="461665"/>
          </a:xfrm>
        </p:spPr>
        <p:txBody>
          <a:bodyPr wrap="square" anchor="t">
            <a:spAutoFit/>
          </a:bodyPr>
          <a:lstStyle>
            <a:lvl1pPr algn="l">
              <a:defRPr>
                <a:solidFill>
                  <a:schemeClr val="accent3"/>
                </a:solidFill>
              </a:defRPr>
            </a:lvl1pPr>
          </a:lstStyle>
          <a:p>
            <a:r>
              <a:rPr lang="en-US"/>
              <a:t>Click to edit Master title style</a:t>
            </a:r>
            <a:endParaRPr lang="en-US" dirty="0"/>
          </a:p>
        </p:txBody>
      </p:sp>
      <p:sp>
        <p:nvSpPr>
          <p:cNvPr id="3" name="Subtitle 2"/>
          <p:cNvSpPr>
            <a:spLocks noGrp="1"/>
          </p:cNvSpPr>
          <p:nvPr>
            <p:ph type="subTitle" idx="1"/>
          </p:nvPr>
        </p:nvSpPr>
        <p:spPr>
          <a:xfrm>
            <a:off x="426721" y="4021370"/>
            <a:ext cx="4418275" cy="307777"/>
          </a:xfrm>
          <a:prstGeom prst="rect">
            <a:avLst/>
          </a:prstGeom>
        </p:spPr>
        <p:txBody>
          <a:bodyPr wrap="square">
            <a:spAutoFit/>
          </a:bodyPr>
          <a:lstStyle>
            <a:lvl1pPr marL="0" indent="0" algn="l">
              <a:buNone/>
              <a:defRPr sz="1400">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7" name="Rectangle 6"/>
          <p:cNvSpPr/>
          <p:nvPr userDrawn="1"/>
        </p:nvSpPr>
        <p:spPr>
          <a:xfrm>
            <a:off x="1" y="3442912"/>
            <a:ext cx="318052" cy="5486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79941" y="5529910"/>
            <a:ext cx="2141556" cy="747314"/>
          </a:xfrm>
          <a:prstGeom prst="rect">
            <a:avLst/>
          </a:prstGeom>
        </p:spPr>
      </p:pic>
    </p:spTree>
    <p:extLst>
      <p:ext uri="{BB962C8B-B14F-4D97-AF65-F5344CB8AC3E}">
        <p14:creationId xmlns:p14="http://schemas.microsoft.com/office/powerpoint/2010/main" val="937934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596348"/>
            <a:ext cx="10972800" cy="400110"/>
          </a:xfrm>
        </p:spPr>
        <p:txBody>
          <a:bodyPr/>
          <a:lstStyle/>
          <a:p>
            <a:r>
              <a:rPr lang="en-US"/>
              <a:t>Click to edit Master title style</a:t>
            </a:r>
          </a:p>
        </p:txBody>
      </p:sp>
      <p:sp>
        <p:nvSpPr>
          <p:cNvPr id="5" name="Content Placeholder 4"/>
          <p:cNvSpPr>
            <a:spLocks noGrp="1"/>
          </p:cNvSpPr>
          <p:nvPr>
            <p:ph sz="quarter" idx="10"/>
          </p:nvPr>
        </p:nvSpPr>
        <p:spPr>
          <a:xfrm>
            <a:off x="636104" y="1376364"/>
            <a:ext cx="10939947" cy="115159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162768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371601"/>
            <a:ext cx="5384800" cy="1182375"/>
          </a:xfrm>
        </p:spPr>
        <p:txBody>
          <a:bodyPr/>
          <a:lstStyle>
            <a:lvl1pPr>
              <a:defRPr sz="1400"/>
            </a:lvl1pPr>
            <a:lvl2pPr>
              <a:defRPr sz="1200"/>
            </a:lvl2pPr>
            <a:lvl3pPr>
              <a:defRPr sz="1100"/>
            </a:lvl3pPr>
            <a:lvl4pPr>
              <a:defRPr sz="1050"/>
            </a:lvl4pPr>
            <a:lvl5pPr>
              <a:defRPr sz="105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371601"/>
            <a:ext cx="5384800" cy="1182375"/>
          </a:xfrm>
        </p:spPr>
        <p:txBody>
          <a:bodyPr/>
          <a:lstStyle>
            <a:lvl1pPr>
              <a:defRPr sz="1400"/>
            </a:lvl1pPr>
            <a:lvl2pPr>
              <a:defRPr sz="1200"/>
            </a:lvl2pPr>
            <a:lvl3pPr>
              <a:defRPr sz="1100"/>
            </a:lvl3pPr>
            <a:lvl4pPr>
              <a:defRPr sz="1050"/>
            </a:lvl4pPr>
            <a:lvl5pPr>
              <a:defRPr sz="105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p:cNvSpPr>
            <a:spLocks noGrp="1"/>
          </p:cNvSpPr>
          <p:nvPr>
            <p:ph type="body" sz="quarter" idx="10"/>
          </p:nvPr>
        </p:nvSpPr>
        <p:spPr>
          <a:xfrm>
            <a:off x="609600" y="5200527"/>
            <a:ext cx="9960333" cy="400110"/>
          </a:xfrm>
        </p:spPr>
        <p:txBody>
          <a:bodyPr/>
          <a:lstStyle>
            <a:lvl1pPr marL="0" indent="0">
              <a:buNone/>
              <a:defRPr sz="2000">
                <a:solidFill>
                  <a:schemeClr val="accent2"/>
                </a:solidFill>
              </a:defRPr>
            </a:lvl1pPr>
          </a:lstStyle>
          <a:p>
            <a:pPr lvl="0"/>
            <a:r>
              <a:rPr lang="en-US" dirty="0"/>
              <a:t>Click to edit Master text styles</a:t>
            </a:r>
          </a:p>
        </p:txBody>
      </p:sp>
    </p:spTree>
    <p:extLst>
      <p:ext uri="{BB962C8B-B14F-4D97-AF65-F5344CB8AC3E}">
        <p14:creationId xmlns:p14="http://schemas.microsoft.com/office/powerpoint/2010/main" val="3095786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596348"/>
            <a:ext cx="10972800" cy="400110"/>
          </a:xfrm>
        </p:spPr>
        <p:txBody>
          <a:bodyPr/>
          <a:lstStyle/>
          <a:p>
            <a:r>
              <a:rPr lang="en-US"/>
              <a:t>Click to edit Master title style</a:t>
            </a:r>
          </a:p>
        </p:txBody>
      </p:sp>
      <p:sp>
        <p:nvSpPr>
          <p:cNvPr id="4" name="Text Placeholder 3"/>
          <p:cNvSpPr>
            <a:spLocks noGrp="1"/>
          </p:cNvSpPr>
          <p:nvPr>
            <p:ph type="body" sz="quarter" idx="10"/>
          </p:nvPr>
        </p:nvSpPr>
        <p:spPr>
          <a:xfrm>
            <a:off x="609600" y="1371601"/>
            <a:ext cx="10972800" cy="115159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066505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010400" y="596348"/>
            <a:ext cx="5181600" cy="5440680"/>
          </a:xfrm>
          <a:prstGeom prst="rect">
            <a:avLst/>
          </a:prstGeom>
        </p:spPr>
      </p:pic>
      <p:sp>
        <p:nvSpPr>
          <p:cNvPr id="2" name="Title 1"/>
          <p:cNvSpPr>
            <a:spLocks noGrp="1"/>
          </p:cNvSpPr>
          <p:nvPr>
            <p:ph type="title"/>
          </p:nvPr>
        </p:nvSpPr>
        <p:spPr>
          <a:xfrm>
            <a:off x="609600" y="596348"/>
            <a:ext cx="6096000" cy="400110"/>
          </a:xfrm>
        </p:spPr>
        <p:txBody>
          <a:bodyPr/>
          <a:lstStyle/>
          <a:p>
            <a:r>
              <a:rPr lang="en-US"/>
              <a:t>Click to edit Master title style</a:t>
            </a:r>
          </a:p>
        </p:txBody>
      </p:sp>
      <p:sp>
        <p:nvSpPr>
          <p:cNvPr id="3" name="Content Placeholder 2"/>
          <p:cNvSpPr>
            <a:spLocks noGrp="1"/>
          </p:cNvSpPr>
          <p:nvPr>
            <p:ph idx="1"/>
          </p:nvPr>
        </p:nvSpPr>
        <p:spPr>
          <a:xfrm>
            <a:off x="609600" y="1371601"/>
            <a:ext cx="6096000" cy="115159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429846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9/5/2016</a:t>
            </a:r>
            <a:endParaRPr lang="en-US"/>
          </a:p>
        </p:txBody>
      </p:sp>
      <p:sp>
        <p:nvSpPr>
          <p:cNvPr id="5" name="Footer Placeholder 4"/>
          <p:cNvSpPr>
            <a:spLocks noGrp="1"/>
          </p:cNvSpPr>
          <p:nvPr>
            <p:ph type="ftr" sz="quarter" idx="11"/>
          </p:nvPr>
        </p:nvSpPr>
        <p:spPr/>
        <p:txBody>
          <a:bodyPr/>
          <a:lstStyle/>
          <a:p>
            <a:r>
              <a:rPr lang="en-US" smtClean="0"/>
              <a:t>N.Wilson</a:t>
            </a:r>
            <a:endParaRPr lang="en-US"/>
          </a:p>
        </p:txBody>
      </p:sp>
      <p:sp>
        <p:nvSpPr>
          <p:cNvPr id="6" name="Slide Number Placeholder 5"/>
          <p:cNvSpPr>
            <a:spLocks noGrp="1"/>
          </p:cNvSpPr>
          <p:nvPr>
            <p:ph type="sldNum" sz="quarter" idx="12"/>
          </p:nvPr>
        </p:nvSpPr>
        <p:spPr/>
        <p:txBody>
          <a:bodyPr/>
          <a:lstStyle/>
          <a:p>
            <a:fld id="{8A435B53-98DE-49E0-8532-D9ACF951DDA6}" type="slidenum">
              <a:rPr lang="en-US" smtClean="0"/>
              <a:t>‹#›</a:t>
            </a:fld>
            <a:endParaRPr lang="en-US"/>
          </a:p>
        </p:txBody>
      </p:sp>
    </p:spTree>
    <p:extLst>
      <p:ext uri="{BB962C8B-B14F-4D97-AF65-F5344CB8AC3E}">
        <p14:creationId xmlns:p14="http://schemas.microsoft.com/office/powerpoint/2010/main" val="2799978987"/>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96348"/>
            <a:ext cx="6096000" cy="400110"/>
          </a:xfrm>
        </p:spPr>
        <p:txBody>
          <a:bodyPr/>
          <a:lstStyle/>
          <a:p>
            <a:r>
              <a:rPr lang="en-US"/>
              <a:t>Click to edit Master title style</a:t>
            </a:r>
          </a:p>
        </p:txBody>
      </p:sp>
      <p:sp>
        <p:nvSpPr>
          <p:cNvPr id="3" name="Content Placeholder 2"/>
          <p:cNvSpPr>
            <a:spLocks noGrp="1"/>
          </p:cNvSpPr>
          <p:nvPr>
            <p:ph idx="1"/>
          </p:nvPr>
        </p:nvSpPr>
        <p:spPr>
          <a:xfrm>
            <a:off x="609600" y="1371601"/>
            <a:ext cx="6096000" cy="115159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61632" y="598336"/>
            <a:ext cx="5230368" cy="5486400"/>
          </a:xfrm>
          <a:prstGeom prst="rect">
            <a:avLst/>
          </a:prstGeom>
        </p:spPr>
      </p:pic>
    </p:spTree>
    <p:extLst>
      <p:ext uri="{BB962C8B-B14F-4D97-AF65-F5344CB8AC3E}">
        <p14:creationId xmlns:p14="http://schemas.microsoft.com/office/powerpoint/2010/main" val="27703179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9/5/2016</a:t>
            </a:r>
            <a:endParaRPr lang="en-US"/>
          </a:p>
        </p:txBody>
      </p:sp>
      <p:sp>
        <p:nvSpPr>
          <p:cNvPr id="6" name="Footer Placeholder 5"/>
          <p:cNvSpPr>
            <a:spLocks noGrp="1"/>
          </p:cNvSpPr>
          <p:nvPr>
            <p:ph type="ftr" sz="quarter" idx="11"/>
          </p:nvPr>
        </p:nvSpPr>
        <p:spPr/>
        <p:txBody>
          <a:bodyPr/>
          <a:lstStyle/>
          <a:p>
            <a:r>
              <a:rPr lang="en-US" smtClean="0"/>
              <a:t>N.Wilson</a:t>
            </a:r>
            <a:endParaRPr lang="en-US"/>
          </a:p>
        </p:txBody>
      </p:sp>
      <p:sp>
        <p:nvSpPr>
          <p:cNvPr id="7" name="Slide Number Placeholder 6"/>
          <p:cNvSpPr>
            <a:spLocks noGrp="1"/>
          </p:cNvSpPr>
          <p:nvPr>
            <p:ph type="sldNum" sz="quarter" idx="12"/>
          </p:nvPr>
        </p:nvSpPr>
        <p:spPr/>
        <p:txBody>
          <a:bodyPr/>
          <a:lstStyle/>
          <a:p>
            <a:fld id="{8A435B53-98DE-49E0-8532-D9ACF951DDA6}" type="slidenum">
              <a:rPr lang="en-US" smtClean="0"/>
              <a:t>‹#›</a:t>
            </a:fld>
            <a:endParaRPr lang="en-US"/>
          </a:p>
        </p:txBody>
      </p:sp>
      <p:pic>
        <p:nvPicPr>
          <p:cNvPr id="8" name="Picture 7"/>
          <p:cNvPicPr>
            <a:picLocks noChangeAspect="1"/>
          </p:cNvPicPr>
          <p:nvPr userDrawn="1"/>
        </p:nvPicPr>
        <p:blipFill>
          <a:blip r:embed="rId2"/>
          <a:stretch>
            <a:fillRect/>
          </a:stretch>
        </p:blipFill>
        <p:spPr>
          <a:xfrm>
            <a:off x="4456034" y="6378310"/>
            <a:ext cx="1043066" cy="343165"/>
          </a:xfrm>
          <a:prstGeom prst="rect">
            <a:avLst/>
          </a:prstGeom>
        </p:spPr>
      </p:pic>
      <p:pic>
        <p:nvPicPr>
          <p:cNvPr id="9" name="Picture 8"/>
          <p:cNvPicPr>
            <a:picLocks noChangeAspect="1"/>
          </p:cNvPicPr>
          <p:nvPr userDrawn="1"/>
        </p:nvPicPr>
        <p:blipFill>
          <a:blip r:embed="rId3"/>
          <a:stretch>
            <a:fillRect/>
          </a:stretch>
        </p:blipFill>
        <p:spPr>
          <a:xfrm>
            <a:off x="6611421" y="6220679"/>
            <a:ext cx="1261981" cy="658425"/>
          </a:xfrm>
          <a:prstGeom prst="rect">
            <a:avLst/>
          </a:prstGeom>
        </p:spPr>
      </p:pic>
    </p:spTree>
    <p:extLst>
      <p:ext uri="{BB962C8B-B14F-4D97-AF65-F5344CB8AC3E}">
        <p14:creationId xmlns:p14="http://schemas.microsoft.com/office/powerpoint/2010/main" val="216096239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9/5/2016</a:t>
            </a:r>
            <a:endParaRPr lang="en-US"/>
          </a:p>
        </p:txBody>
      </p:sp>
      <p:sp>
        <p:nvSpPr>
          <p:cNvPr id="8" name="Footer Placeholder 7"/>
          <p:cNvSpPr>
            <a:spLocks noGrp="1"/>
          </p:cNvSpPr>
          <p:nvPr>
            <p:ph type="ftr" sz="quarter" idx="11"/>
          </p:nvPr>
        </p:nvSpPr>
        <p:spPr/>
        <p:txBody>
          <a:bodyPr/>
          <a:lstStyle/>
          <a:p>
            <a:r>
              <a:rPr lang="en-US" smtClean="0"/>
              <a:t>N.Wilson</a:t>
            </a:r>
            <a:endParaRPr lang="en-US"/>
          </a:p>
        </p:txBody>
      </p:sp>
      <p:sp>
        <p:nvSpPr>
          <p:cNvPr id="9" name="Slide Number Placeholder 8"/>
          <p:cNvSpPr>
            <a:spLocks noGrp="1"/>
          </p:cNvSpPr>
          <p:nvPr>
            <p:ph type="sldNum" sz="quarter" idx="12"/>
          </p:nvPr>
        </p:nvSpPr>
        <p:spPr/>
        <p:txBody>
          <a:bodyPr/>
          <a:lstStyle/>
          <a:p>
            <a:fld id="{8A435B53-98DE-49E0-8532-D9ACF951DDA6}" type="slidenum">
              <a:rPr lang="en-US" smtClean="0"/>
              <a:t>‹#›</a:t>
            </a:fld>
            <a:endParaRPr lang="en-US"/>
          </a:p>
        </p:txBody>
      </p:sp>
      <p:pic>
        <p:nvPicPr>
          <p:cNvPr id="10" name="Picture 9"/>
          <p:cNvPicPr>
            <a:picLocks noChangeAspect="1"/>
          </p:cNvPicPr>
          <p:nvPr userDrawn="1"/>
        </p:nvPicPr>
        <p:blipFill>
          <a:blip r:embed="rId2"/>
          <a:stretch>
            <a:fillRect/>
          </a:stretch>
        </p:blipFill>
        <p:spPr>
          <a:xfrm>
            <a:off x="4546047" y="6373973"/>
            <a:ext cx="1042506" cy="347502"/>
          </a:xfrm>
          <a:prstGeom prst="rect">
            <a:avLst/>
          </a:prstGeom>
        </p:spPr>
      </p:pic>
      <p:pic>
        <p:nvPicPr>
          <p:cNvPr id="11" name="Picture 10"/>
          <p:cNvPicPr>
            <a:picLocks noChangeAspect="1"/>
          </p:cNvPicPr>
          <p:nvPr userDrawn="1"/>
        </p:nvPicPr>
        <p:blipFill>
          <a:blip r:embed="rId3"/>
          <a:stretch>
            <a:fillRect/>
          </a:stretch>
        </p:blipFill>
        <p:spPr>
          <a:xfrm>
            <a:off x="6649008" y="6189663"/>
            <a:ext cx="1261981" cy="658425"/>
          </a:xfrm>
          <a:prstGeom prst="rect">
            <a:avLst/>
          </a:prstGeom>
        </p:spPr>
      </p:pic>
    </p:spTree>
    <p:extLst>
      <p:ext uri="{BB962C8B-B14F-4D97-AF65-F5344CB8AC3E}">
        <p14:creationId xmlns:p14="http://schemas.microsoft.com/office/powerpoint/2010/main" val="10210372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9/5/2016</a:t>
            </a:r>
            <a:endParaRPr lang="en-US"/>
          </a:p>
        </p:txBody>
      </p:sp>
      <p:sp>
        <p:nvSpPr>
          <p:cNvPr id="4" name="Footer Placeholder 3"/>
          <p:cNvSpPr>
            <a:spLocks noGrp="1"/>
          </p:cNvSpPr>
          <p:nvPr>
            <p:ph type="ftr" sz="quarter" idx="11"/>
          </p:nvPr>
        </p:nvSpPr>
        <p:spPr/>
        <p:txBody>
          <a:bodyPr/>
          <a:lstStyle/>
          <a:p>
            <a:r>
              <a:rPr lang="en-US" smtClean="0"/>
              <a:t>N.Wilson</a:t>
            </a:r>
            <a:endParaRPr lang="en-US"/>
          </a:p>
        </p:txBody>
      </p:sp>
      <p:sp>
        <p:nvSpPr>
          <p:cNvPr id="5" name="Slide Number Placeholder 4"/>
          <p:cNvSpPr>
            <a:spLocks noGrp="1"/>
          </p:cNvSpPr>
          <p:nvPr>
            <p:ph type="sldNum" sz="quarter" idx="12"/>
          </p:nvPr>
        </p:nvSpPr>
        <p:spPr/>
        <p:txBody>
          <a:bodyPr/>
          <a:lstStyle/>
          <a:p>
            <a:fld id="{8A435B53-98DE-49E0-8532-D9ACF951DDA6}" type="slidenum">
              <a:rPr lang="en-US" smtClean="0"/>
              <a:t>‹#›</a:t>
            </a:fld>
            <a:endParaRPr lang="en-US"/>
          </a:p>
        </p:txBody>
      </p:sp>
      <p:pic>
        <p:nvPicPr>
          <p:cNvPr id="6" name="Picture 5"/>
          <p:cNvPicPr>
            <a:picLocks noChangeAspect="1"/>
          </p:cNvPicPr>
          <p:nvPr userDrawn="1"/>
        </p:nvPicPr>
        <p:blipFill>
          <a:blip r:embed="rId2"/>
          <a:stretch>
            <a:fillRect/>
          </a:stretch>
        </p:blipFill>
        <p:spPr>
          <a:xfrm>
            <a:off x="4622247" y="6365161"/>
            <a:ext cx="1042506" cy="347502"/>
          </a:xfrm>
          <a:prstGeom prst="rect">
            <a:avLst/>
          </a:prstGeom>
        </p:spPr>
      </p:pic>
    </p:spTree>
    <p:extLst>
      <p:ext uri="{BB962C8B-B14F-4D97-AF65-F5344CB8AC3E}">
        <p14:creationId xmlns:p14="http://schemas.microsoft.com/office/powerpoint/2010/main" val="243577648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en-US" dirty="0" smtClean="0"/>
              <a:t>Oct 2017</a:t>
            </a:r>
            <a:endParaRPr lang="en-US" dirty="0"/>
          </a:p>
        </p:txBody>
      </p:sp>
      <p:sp>
        <p:nvSpPr>
          <p:cNvPr id="3" name="Footer Placeholder 2"/>
          <p:cNvSpPr>
            <a:spLocks noGrp="1"/>
          </p:cNvSpPr>
          <p:nvPr>
            <p:ph type="ftr" sz="quarter" idx="11"/>
          </p:nvPr>
        </p:nvSpPr>
        <p:spPr/>
        <p:txBody>
          <a:bodyPr/>
          <a:lstStyle/>
          <a:p>
            <a:r>
              <a:rPr lang="en-US" smtClean="0"/>
              <a:t>N.Wilson</a:t>
            </a:r>
            <a:endParaRPr lang="en-US"/>
          </a:p>
        </p:txBody>
      </p:sp>
      <p:sp>
        <p:nvSpPr>
          <p:cNvPr id="4" name="Slide Number Placeholder 3"/>
          <p:cNvSpPr>
            <a:spLocks noGrp="1"/>
          </p:cNvSpPr>
          <p:nvPr>
            <p:ph type="sldNum" sz="quarter" idx="12"/>
          </p:nvPr>
        </p:nvSpPr>
        <p:spPr/>
        <p:txBody>
          <a:bodyPr/>
          <a:lstStyle/>
          <a:p>
            <a:fld id="{8A435B53-98DE-49E0-8532-D9ACF951DDA6}" type="slidenum">
              <a:rPr lang="en-US" smtClean="0"/>
              <a:t>‹#›</a:t>
            </a:fld>
            <a:endParaRPr lang="en-US"/>
          </a:p>
        </p:txBody>
      </p:sp>
      <p:pic>
        <p:nvPicPr>
          <p:cNvPr id="5" name="Picture 4"/>
          <p:cNvPicPr>
            <a:picLocks noChangeAspect="1"/>
          </p:cNvPicPr>
          <p:nvPr userDrawn="1"/>
        </p:nvPicPr>
        <p:blipFill>
          <a:blip r:embed="rId2"/>
          <a:stretch>
            <a:fillRect/>
          </a:stretch>
        </p:blipFill>
        <p:spPr>
          <a:xfrm>
            <a:off x="10388047" y="6373973"/>
            <a:ext cx="1042506" cy="347502"/>
          </a:xfrm>
          <a:prstGeom prst="rect">
            <a:avLst/>
          </a:prstGeom>
        </p:spPr>
      </p:pic>
    </p:spTree>
    <p:extLst>
      <p:ext uri="{BB962C8B-B14F-4D97-AF65-F5344CB8AC3E}">
        <p14:creationId xmlns:p14="http://schemas.microsoft.com/office/powerpoint/2010/main" val="226234946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9/5/2016</a:t>
            </a:r>
            <a:endParaRPr lang="en-US"/>
          </a:p>
        </p:txBody>
      </p:sp>
      <p:sp>
        <p:nvSpPr>
          <p:cNvPr id="6" name="Footer Placeholder 5"/>
          <p:cNvSpPr>
            <a:spLocks noGrp="1"/>
          </p:cNvSpPr>
          <p:nvPr>
            <p:ph type="ftr" sz="quarter" idx="11"/>
          </p:nvPr>
        </p:nvSpPr>
        <p:spPr/>
        <p:txBody>
          <a:bodyPr/>
          <a:lstStyle/>
          <a:p>
            <a:r>
              <a:rPr lang="en-US" smtClean="0"/>
              <a:t>N.Wilson</a:t>
            </a:r>
            <a:endParaRPr lang="en-US"/>
          </a:p>
        </p:txBody>
      </p:sp>
      <p:sp>
        <p:nvSpPr>
          <p:cNvPr id="7" name="Slide Number Placeholder 6"/>
          <p:cNvSpPr>
            <a:spLocks noGrp="1"/>
          </p:cNvSpPr>
          <p:nvPr>
            <p:ph type="sldNum" sz="quarter" idx="12"/>
          </p:nvPr>
        </p:nvSpPr>
        <p:spPr/>
        <p:txBody>
          <a:bodyPr/>
          <a:lstStyle/>
          <a:p>
            <a:fld id="{8A435B53-98DE-49E0-8532-D9ACF951DDA6}" type="slidenum">
              <a:rPr lang="en-US" smtClean="0"/>
              <a:t>‹#›</a:t>
            </a:fld>
            <a:endParaRPr lang="en-US"/>
          </a:p>
        </p:txBody>
      </p:sp>
      <p:pic>
        <p:nvPicPr>
          <p:cNvPr id="8" name="Picture 7"/>
          <p:cNvPicPr>
            <a:picLocks noChangeAspect="1"/>
          </p:cNvPicPr>
          <p:nvPr userDrawn="1"/>
        </p:nvPicPr>
        <p:blipFill>
          <a:blip r:embed="rId2"/>
          <a:stretch>
            <a:fillRect/>
          </a:stretch>
        </p:blipFill>
        <p:spPr>
          <a:xfrm>
            <a:off x="4661935" y="6373973"/>
            <a:ext cx="1042506" cy="347502"/>
          </a:xfrm>
          <a:prstGeom prst="rect">
            <a:avLst/>
          </a:prstGeom>
        </p:spPr>
      </p:pic>
    </p:spTree>
    <p:extLst>
      <p:ext uri="{BB962C8B-B14F-4D97-AF65-F5344CB8AC3E}">
        <p14:creationId xmlns:p14="http://schemas.microsoft.com/office/powerpoint/2010/main" val="3350094298"/>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9/5/2016</a:t>
            </a:r>
            <a:endParaRPr lang="en-US"/>
          </a:p>
        </p:txBody>
      </p:sp>
      <p:sp>
        <p:nvSpPr>
          <p:cNvPr id="6" name="Footer Placeholder 5"/>
          <p:cNvSpPr>
            <a:spLocks noGrp="1"/>
          </p:cNvSpPr>
          <p:nvPr>
            <p:ph type="ftr" sz="quarter" idx="11"/>
          </p:nvPr>
        </p:nvSpPr>
        <p:spPr/>
        <p:txBody>
          <a:bodyPr/>
          <a:lstStyle/>
          <a:p>
            <a:r>
              <a:rPr lang="en-US" smtClean="0"/>
              <a:t>N.Wilson</a:t>
            </a:r>
            <a:endParaRPr lang="en-US"/>
          </a:p>
        </p:txBody>
      </p:sp>
      <p:sp>
        <p:nvSpPr>
          <p:cNvPr id="7" name="Slide Number Placeholder 6"/>
          <p:cNvSpPr>
            <a:spLocks noGrp="1"/>
          </p:cNvSpPr>
          <p:nvPr>
            <p:ph type="sldNum" sz="quarter" idx="12"/>
          </p:nvPr>
        </p:nvSpPr>
        <p:spPr/>
        <p:txBody>
          <a:bodyPr/>
          <a:lstStyle/>
          <a:p>
            <a:fld id="{8A435B53-98DE-49E0-8532-D9ACF951DDA6}" type="slidenum">
              <a:rPr lang="en-US" smtClean="0"/>
              <a:t>‹#›</a:t>
            </a:fld>
            <a:endParaRPr lang="en-US"/>
          </a:p>
        </p:txBody>
      </p:sp>
      <p:pic>
        <p:nvPicPr>
          <p:cNvPr id="8" name="Picture 7"/>
          <p:cNvPicPr>
            <a:picLocks noChangeAspect="1"/>
          </p:cNvPicPr>
          <p:nvPr userDrawn="1"/>
        </p:nvPicPr>
        <p:blipFill>
          <a:blip r:embed="rId2"/>
          <a:stretch>
            <a:fillRect/>
          </a:stretch>
        </p:blipFill>
        <p:spPr>
          <a:xfrm>
            <a:off x="4888947" y="6365161"/>
            <a:ext cx="1042506" cy="347502"/>
          </a:xfrm>
          <a:prstGeom prst="rect">
            <a:avLst/>
          </a:prstGeom>
        </p:spPr>
      </p:pic>
    </p:spTree>
    <p:extLst>
      <p:ext uri="{BB962C8B-B14F-4D97-AF65-F5344CB8AC3E}">
        <p14:creationId xmlns:p14="http://schemas.microsoft.com/office/powerpoint/2010/main" val="134551610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3" Type="http://schemas.openxmlformats.org/officeDocument/2006/relationships/theme" Target="../theme/theme13.xml"/><Relationship Id="rId4" Type="http://schemas.openxmlformats.org/officeDocument/2006/relationships/image" Target="../media/image9.png"/><Relationship Id="rId1" Type="http://schemas.openxmlformats.org/officeDocument/2006/relationships/slideLayout" Target="../slideLayouts/slideLayout25.xml"/><Relationship Id="rId2" Type="http://schemas.openxmlformats.org/officeDocument/2006/relationships/slideLayout" Target="../slideLayouts/slideLayout26.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29.xml"/><Relationship Id="rId4" Type="http://schemas.openxmlformats.org/officeDocument/2006/relationships/slideLayout" Target="../slideLayouts/slideLayout30.xml"/><Relationship Id="rId5" Type="http://schemas.openxmlformats.org/officeDocument/2006/relationships/theme" Target="../theme/theme14.xml"/><Relationship Id="rId6" Type="http://schemas.openxmlformats.org/officeDocument/2006/relationships/image" Target="../media/image11.png"/><Relationship Id="rId1" Type="http://schemas.openxmlformats.org/officeDocument/2006/relationships/slideLayout" Target="../slideLayouts/slideLayout27.xml"/><Relationship Id="rId2" Type="http://schemas.openxmlformats.org/officeDocument/2006/relationships/slideLayout" Target="../slideLayouts/slideLayout28.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4" Type="http://schemas.openxmlformats.org/officeDocument/2006/relationships/image" Target="../media/image5.jpeg"/><Relationship Id="rId5" Type="http://schemas.openxmlformats.org/officeDocument/2006/relationships/image" Target="../media/image6.jpeg"/><Relationship Id="rId6" Type="http://schemas.openxmlformats.org/officeDocument/2006/relationships/image" Target="../media/image7.png"/><Relationship Id="rId1" Type="http://schemas.openxmlformats.org/officeDocument/2006/relationships/slideLayout" Target="../slideLayouts/slideLayout12.xml"/><Relationship Id="rId2"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4" Type="http://schemas.openxmlformats.org/officeDocument/2006/relationships/image" Target="../media/image8.png"/><Relationship Id="rId1" Type="http://schemas.openxmlformats.org/officeDocument/2006/relationships/slideLayout" Target="../slideLayouts/slideLayout14.xml"/><Relationship Id="rId2"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350"/>
            <a:ext cx="30861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smtClean="0"/>
              <a:t>9/5/2016      ©2017 Gowan Company LLC</a:t>
            </a:r>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N.Wilson</a:t>
            </a: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435B53-98DE-49E0-8532-D9ACF951DDA6}" type="slidenum">
              <a:rPr lang="en-US" smtClean="0"/>
              <a:t>‹#›</a:t>
            </a:fld>
            <a:endParaRPr lang="en-US"/>
          </a:p>
        </p:txBody>
      </p:sp>
    </p:spTree>
    <p:extLst>
      <p:ext uri="{BB962C8B-B14F-4D97-AF65-F5344CB8AC3E}">
        <p14:creationId xmlns:p14="http://schemas.microsoft.com/office/powerpoint/2010/main" val="8913847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2ECDBE2-20A5-41D2-A41B-24737A58E711}" type="datetimeFigureOut">
              <a:rPr lang="en-US" smtClean="0"/>
              <a:t>10/19/17</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82F763F9-8F68-4C71-9638-C9789A52CC85}" type="slidenum">
              <a:rPr lang="en-US" smtClean="0"/>
              <a:t>‹#›</a:t>
            </a:fld>
            <a:endParaRPr lang="en-US"/>
          </a:p>
        </p:txBody>
      </p:sp>
    </p:spTree>
    <p:extLst>
      <p:ext uri="{BB962C8B-B14F-4D97-AF65-F5344CB8AC3E}">
        <p14:creationId xmlns:p14="http://schemas.microsoft.com/office/powerpoint/2010/main" val="1659980164"/>
      </p:ext>
    </p:extLst>
  </p:cSld>
  <p:clrMap bg1="lt1" tx1="dk1" bg2="lt2" tx2="dk2" accent1="accent1" accent2="accent2" accent3="accent3" accent4="accent4" accent5="accent5" accent6="accent6" hlink="hlink" folHlink="folHlink"/>
  <p:sldLayoutIdLst>
    <p:sldLayoutId id="2147483680" r:id="rId1"/>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2ECDBE2-20A5-41D2-A41B-24737A58E711}" type="datetimeFigureOut">
              <a:rPr lang="en-US" smtClean="0"/>
              <a:t>10/19/17</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82F763F9-8F68-4C71-9638-C9789A52CC85}" type="slidenum">
              <a:rPr lang="en-US" smtClean="0"/>
              <a:t>‹#›</a:t>
            </a:fld>
            <a:endParaRPr lang="en-US"/>
          </a:p>
        </p:txBody>
      </p:sp>
    </p:spTree>
    <p:extLst>
      <p:ext uri="{BB962C8B-B14F-4D97-AF65-F5344CB8AC3E}">
        <p14:creationId xmlns:p14="http://schemas.microsoft.com/office/powerpoint/2010/main" val="4238028616"/>
      </p:ext>
    </p:extLst>
  </p:cSld>
  <p:clrMap bg1="lt1" tx1="dk1" bg2="lt2" tx2="dk2" accent1="accent1" accent2="accent2" accent3="accent3" accent4="accent4" accent5="accent5" accent6="accent6" hlink="hlink" folHlink="folHlink"/>
  <p:sldLayoutIdLst>
    <p:sldLayoutId id="2147483682" r:id="rId1"/>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2ECDBE2-20A5-41D2-A41B-24737A58E711}" type="datetimeFigureOut">
              <a:rPr lang="en-US" smtClean="0"/>
              <a:t>10/19/17</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82F763F9-8F68-4C71-9638-C9789A52CC85}" type="slidenum">
              <a:rPr lang="en-US" smtClean="0"/>
              <a:t>‹#›</a:t>
            </a:fld>
            <a:endParaRPr lang="en-US"/>
          </a:p>
        </p:txBody>
      </p:sp>
    </p:spTree>
    <p:extLst>
      <p:ext uri="{BB962C8B-B14F-4D97-AF65-F5344CB8AC3E}">
        <p14:creationId xmlns:p14="http://schemas.microsoft.com/office/powerpoint/2010/main" val="2025485"/>
      </p:ext>
    </p:extLst>
  </p:cSld>
  <p:clrMap bg1="lt1" tx1="dk1" bg2="lt2" tx2="dk2" accent1="accent1" accent2="accent2" accent3="accent3" accent4="accent4" accent5="accent5" accent6="accent6" hlink="hlink" folHlink="folHlink"/>
  <p:sldLayoutIdLst>
    <p:sldLayoutId id="2147483684" r:id="rId1"/>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9941" y="5529910"/>
            <a:ext cx="2141556" cy="747314"/>
          </a:xfrm>
          <a:prstGeom prst="rect">
            <a:avLst/>
          </a:prstGeom>
        </p:spPr>
      </p:pic>
    </p:spTree>
    <p:extLst>
      <p:ext uri="{BB962C8B-B14F-4D97-AF65-F5344CB8AC3E}">
        <p14:creationId xmlns:p14="http://schemas.microsoft.com/office/powerpoint/2010/main" val="2916906605"/>
      </p:ext>
    </p:extLst>
  </p:cSld>
  <p:clrMap bg1="lt1" tx1="dk1" bg2="lt2" tx2="dk2" accent1="accent1" accent2="accent2" accent3="accent3" accent4="accent4" accent5="accent5" accent6="accent6" hlink="hlink" folHlink="folHlink"/>
  <p:sldLayoutIdLst>
    <p:sldLayoutId id="2147483686" r:id="rId1"/>
    <p:sldLayoutId id="2147483687" r:id="rId2"/>
  </p:sldLayoutIdLst>
  <p:txStyles>
    <p:titleStyle>
      <a:lvl1pPr algn="l" defTabSz="914400" rtl="0" eaLnBrk="1" latinLnBrk="0" hangingPunct="1">
        <a:spcBef>
          <a:spcPct val="0"/>
        </a:spcBef>
        <a:buNone/>
        <a:defRPr sz="2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596348"/>
            <a:ext cx="10972800" cy="400110"/>
          </a:xfrm>
          <a:prstGeom prst="rect">
            <a:avLst/>
          </a:prstGeom>
        </p:spPr>
        <p:txBody>
          <a:bodyPr vert="horz" lIns="91440" tIns="45720" rIns="91440" bIns="45720" rtlCol="0" anchor="t">
            <a:spAutoFit/>
          </a:bodyPr>
          <a:lstStyle/>
          <a:p>
            <a:r>
              <a:rPr lang="en-US" dirty="0"/>
              <a:t>Click to edit Master title style</a:t>
            </a:r>
          </a:p>
        </p:txBody>
      </p:sp>
      <p:sp>
        <p:nvSpPr>
          <p:cNvPr id="3" name="Text Placeholder 2"/>
          <p:cNvSpPr>
            <a:spLocks noGrp="1"/>
          </p:cNvSpPr>
          <p:nvPr>
            <p:ph type="body" idx="1"/>
          </p:nvPr>
        </p:nvSpPr>
        <p:spPr>
          <a:xfrm>
            <a:off x="609600" y="1417321"/>
            <a:ext cx="10972800" cy="1151597"/>
          </a:xfrm>
          <a:prstGeom prst="rect">
            <a:avLst/>
          </a:prstGeom>
        </p:spPr>
        <p:txBody>
          <a:bodyPr vert="horz" lIns="91440" tIns="45720" rIns="91440" bIns="4572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p:cNvSpPr/>
          <p:nvPr/>
        </p:nvSpPr>
        <p:spPr>
          <a:xfrm>
            <a:off x="1" y="596349"/>
            <a:ext cx="318052" cy="548640"/>
          </a:xfrm>
          <a:prstGeom prst="rect">
            <a:avLst/>
          </a:prstGeom>
          <a:solidFill>
            <a:srgbClr val="B41F2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10" name="Rectangle 9"/>
          <p:cNvSpPr/>
          <p:nvPr/>
        </p:nvSpPr>
        <p:spPr>
          <a:xfrm>
            <a:off x="0" y="6448508"/>
            <a:ext cx="10612341" cy="26239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l"/>
            <a:fld id="{D1C99CA2-7B4C-4912-8024-E5CB595D0944}" type="slidenum">
              <a:rPr lang="en-US" sz="800" smtClean="0"/>
              <a:pPr algn="l"/>
              <a:t>‹#›</a:t>
            </a:fld>
            <a:endParaRPr lang="en-US" sz="800" dirty="0"/>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66778" y="6289482"/>
            <a:ext cx="1179167" cy="411480"/>
          </a:xfrm>
          <a:prstGeom prst="rect">
            <a:avLst/>
          </a:prstGeom>
        </p:spPr>
      </p:pic>
    </p:spTree>
    <p:extLst>
      <p:ext uri="{BB962C8B-B14F-4D97-AF65-F5344CB8AC3E}">
        <p14:creationId xmlns:p14="http://schemas.microsoft.com/office/powerpoint/2010/main" val="3965330986"/>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Lst>
  <p:txStyles>
    <p:titleStyle>
      <a:lvl1pPr algn="l" defTabSz="914400" rtl="0" eaLnBrk="1" latinLnBrk="0" hangingPunct="1">
        <a:spcBef>
          <a:spcPct val="0"/>
        </a:spcBef>
        <a:buNone/>
        <a:defRPr sz="2000" kern="1200">
          <a:solidFill>
            <a:schemeClr val="accent3"/>
          </a:solidFill>
          <a:latin typeface="+mj-lt"/>
          <a:ea typeface="+mj-ea"/>
          <a:cs typeface="+mj-cs"/>
        </a:defRPr>
      </a:lvl1pPr>
    </p:titleStyle>
    <p:bodyStyle>
      <a:lvl1pPr marL="174625" indent="-174625" algn="l" defTabSz="914400" rtl="0" eaLnBrk="1" latinLnBrk="0" hangingPunct="1">
        <a:spcBef>
          <a:spcPts val="800"/>
        </a:spcBef>
        <a:buFont typeface="Arial" panose="020B0604020202020204" pitchFamily="34" charset="0"/>
        <a:buChar char="•"/>
        <a:defRPr sz="1400" kern="1200">
          <a:solidFill>
            <a:schemeClr val="tx1"/>
          </a:solidFill>
          <a:latin typeface="+mn-lt"/>
          <a:ea typeface="+mn-ea"/>
          <a:cs typeface="+mn-cs"/>
        </a:defRPr>
      </a:lvl1pPr>
      <a:lvl2pPr marL="517525" indent="-171450" algn="l" defTabSz="914400" rtl="0" eaLnBrk="1" latinLnBrk="0" hangingPunct="1">
        <a:spcBef>
          <a:spcPts val="400"/>
        </a:spcBef>
        <a:buFont typeface="Arial" panose="020B0604020202020204" pitchFamily="34" charset="0"/>
        <a:buChar char="–"/>
        <a:defRPr sz="1200" kern="1200">
          <a:solidFill>
            <a:schemeClr val="tx1"/>
          </a:solidFill>
          <a:latin typeface="+mn-lt"/>
          <a:ea typeface="+mn-ea"/>
          <a:cs typeface="+mn-cs"/>
        </a:defRPr>
      </a:lvl2pPr>
      <a:lvl3pPr marL="739775" indent="-111125" algn="l" defTabSz="914400" rtl="0" eaLnBrk="1" latinLnBrk="0" hangingPunct="1">
        <a:spcBef>
          <a:spcPts val="300"/>
        </a:spcBef>
        <a:buFont typeface="Arial" panose="020B0604020202020204" pitchFamily="34" charset="0"/>
        <a:buChar char="•"/>
        <a:defRPr sz="1100" kern="1200">
          <a:solidFill>
            <a:schemeClr val="tx1"/>
          </a:solidFill>
          <a:latin typeface="+mn-lt"/>
          <a:ea typeface="+mn-ea"/>
          <a:cs typeface="+mn-cs"/>
        </a:defRPr>
      </a:lvl3pPr>
      <a:lvl4pPr marL="1089025" indent="-171450" algn="l" defTabSz="914400" rtl="0" eaLnBrk="1" latinLnBrk="0" hangingPunct="1">
        <a:spcBef>
          <a:spcPts val="300"/>
        </a:spcBef>
        <a:buFont typeface="Arial" panose="020B0604020202020204" pitchFamily="34" charset="0"/>
        <a:buChar char="–"/>
        <a:defRPr sz="1050" kern="1200">
          <a:solidFill>
            <a:schemeClr val="tx1"/>
          </a:solidFill>
          <a:latin typeface="+mn-lt"/>
          <a:ea typeface="+mn-ea"/>
          <a:cs typeface="+mn-cs"/>
        </a:defRPr>
      </a:lvl4pPr>
      <a:lvl5pPr marL="1431925" indent="-174625" algn="l" defTabSz="914400" rtl="0" eaLnBrk="1" latinLnBrk="0" hangingPunct="1">
        <a:spcBef>
          <a:spcPts val="300"/>
        </a:spcBef>
        <a:buFont typeface="Arial" panose="020B0604020202020204" pitchFamily="34" charset="0"/>
        <a:buChar char="»"/>
        <a:defRPr sz="105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2" descr="newgraphicswir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7200" y="0"/>
            <a:ext cx="5384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3" descr="newgraphi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26500" y="5334001"/>
            <a:ext cx="3048000" cy="115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Rectangle 5"/>
          <p:cNvSpPr>
            <a:spLocks noChangeArrowheads="1"/>
          </p:cNvSpPr>
          <p:nvPr/>
        </p:nvSpPr>
        <p:spPr bwMode="auto">
          <a:xfrm>
            <a:off x="2743200" y="762000"/>
            <a:ext cx="9042400" cy="685800"/>
          </a:xfrm>
          <a:prstGeom prst="rect">
            <a:avLst/>
          </a:prstGeom>
          <a:solidFill>
            <a:srgbClr val="77AEA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2400" dirty="0" smtClean="0">
              <a:solidFill>
                <a:srgbClr val="000000"/>
              </a:solidFill>
            </a:endParaRPr>
          </a:p>
        </p:txBody>
      </p:sp>
      <p:pic>
        <p:nvPicPr>
          <p:cNvPr id="3077" name="Picture 6" descr="IR-4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0867" y="450850"/>
            <a:ext cx="2349500"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8" name="Rectangle 7"/>
          <p:cNvSpPr>
            <a:spLocks noChangeArrowheads="1"/>
          </p:cNvSpPr>
          <p:nvPr/>
        </p:nvSpPr>
        <p:spPr bwMode="auto">
          <a:xfrm>
            <a:off x="2743200" y="762000"/>
            <a:ext cx="9042400" cy="685800"/>
          </a:xfrm>
          <a:prstGeom prst="rect">
            <a:avLst/>
          </a:prstGeom>
          <a:solidFill>
            <a:srgbClr val="00B050"/>
          </a:solidFill>
          <a:ln w="9525">
            <a:solidFill>
              <a:srgbClr val="00B050"/>
            </a:solidFill>
            <a:miter lim="800000"/>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2400" dirty="0" smtClean="0">
              <a:solidFill>
                <a:srgbClr val="000000"/>
              </a:solidFill>
            </a:endParaRPr>
          </a:p>
        </p:txBody>
      </p:sp>
    </p:spTree>
    <p:extLst>
      <p:ext uri="{BB962C8B-B14F-4D97-AF65-F5344CB8AC3E}">
        <p14:creationId xmlns:p14="http://schemas.microsoft.com/office/powerpoint/2010/main" val="263682843"/>
      </p:ext>
    </p:extLst>
  </p:cSld>
  <p:clrMap bg1="lt1" tx1="dk1" bg2="lt2" tx2="dk2" accent1="accent1" accent2="accent2" accent3="accent3" accent4="accent4" accent5="accent5" accent6="accent6" hlink="hlink" folHlink="folHlink"/>
  <p:sldLayoutIdLst>
    <p:sldLayoutId id="2147483664" r:id="rId1"/>
    <p:sldLayoutId id="2147483665"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ChangeArrowheads="1"/>
          </p:cNvSpPr>
          <p:nvPr/>
        </p:nvSpPr>
        <p:spPr bwMode="auto">
          <a:xfrm>
            <a:off x="2743200" y="762000"/>
            <a:ext cx="9042400" cy="685800"/>
          </a:xfrm>
          <a:prstGeom prst="rect">
            <a:avLst/>
          </a:prstGeom>
          <a:solidFill>
            <a:srgbClr val="09A73E"/>
          </a:solidFill>
          <a:ln w="9525">
            <a:solidFill>
              <a:srgbClr val="00B050"/>
            </a:solidFill>
            <a:miter lim="800000"/>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tLang="en-US" sz="1800" dirty="0" smtClean="0"/>
          </a:p>
        </p:txBody>
      </p:sp>
      <p:pic>
        <p:nvPicPr>
          <p:cNvPr id="1027" name="Picture 3" descr="IR-4logowotag.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4800" y="457201"/>
            <a:ext cx="25400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2661156"/>
      </p:ext>
    </p:extLst>
  </p:cSld>
  <p:clrMap bg1="lt1" tx1="dk1" bg2="lt2" tx2="dk2" accent1="accent1" accent2="accent2" accent3="accent3" accent4="accent4" accent5="accent5" accent6="accent6" hlink="hlink" folHlink="folHlink"/>
  <p:sldLayoutIdLst>
    <p:sldLayoutId id="2147483663" r:id="rId1"/>
    <p:sldLayoutId id="2147483666"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2ECDBE2-20A5-41D2-A41B-24737A58E711}" type="datetimeFigureOut">
              <a:rPr lang="en-US" smtClean="0"/>
              <a:t>10/19/17</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82F763F9-8F68-4C71-9638-C9789A52CC85}" type="slidenum">
              <a:rPr lang="en-US" smtClean="0"/>
              <a:t>‹#›</a:t>
            </a:fld>
            <a:endParaRPr lang="en-US"/>
          </a:p>
        </p:txBody>
      </p:sp>
    </p:spTree>
    <p:extLst>
      <p:ext uri="{BB962C8B-B14F-4D97-AF65-F5344CB8AC3E}">
        <p14:creationId xmlns:p14="http://schemas.microsoft.com/office/powerpoint/2010/main" val="839214520"/>
      </p:ext>
    </p:extLst>
  </p:cSld>
  <p:clrMap bg1="lt1" tx1="dk1" bg2="lt2" tx2="dk2" accent1="accent1" accent2="accent2" accent3="accent3" accent4="accent4" accent5="accent5" accent6="accent6" hlink="hlink" folHlink="folHlink"/>
  <p:sldLayoutIdLst>
    <p:sldLayoutId id="2147483668" r:id="rId1"/>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2ECDBE2-20A5-41D2-A41B-24737A58E711}" type="datetimeFigureOut">
              <a:rPr lang="en-US" smtClean="0"/>
              <a:t>10/19/17</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82F763F9-8F68-4C71-9638-C9789A52CC85}" type="slidenum">
              <a:rPr lang="en-US" smtClean="0"/>
              <a:t>‹#›</a:t>
            </a:fld>
            <a:endParaRPr lang="en-US"/>
          </a:p>
        </p:txBody>
      </p:sp>
    </p:spTree>
    <p:extLst>
      <p:ext uri="{BB962C8B-B14F-4D97-AF65-F5344CB8AC3E}">
        <p14:creationId xmlns:p14="http://schemas.microsoft.com/office/powerpoint/2010/main" val="3406020590"/>
      </p:ext>
    </p:extLst>
  </p:cSld>
  <p:clrMap bg1="lt1" tx1="dk1" bg2="lt2" tx2="dk2" accent1="accent1" accent2="accent2" accent3="accent3" accent4="accent4" accent5="accent5" accent6="accent6" hlink="hlink" folHlink="folHlink"/>
  <p:sldLayoutIdLst>
    <p:sldLayoutId id="2147483670" r:id="rId1"/>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2ECDBE2-20A5-41D2-A41B-24737A58E711}" type="datetimeFigureOut">
              <a:rPr lang="en-US" smtClean="0"/>
              <a:t>10/19/17</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82F763F9-8F68-4C71-9638-C9789A52CC85}" type="slidenum">
              <a:rPr lang="en-US" smtClean="0"/>
              <a:t>‹#›</a:t>
            </a:fld>
            <a:endParaRPr lang="en-US"/>
          </a:p>
        </p:txBody>
      </p:sp>
    </p:spTree>
    <p:extLst>
      <p:ext uri="{BB962C8B-B14F-4D97-AF65-F5344CB8AC3E}">
        <p14:creationId xmlns:p14="http://schemas.microsoft.com/office/powerpoint/2010/main" val="1751903712"/>
      </p:ext>
    </p:extLst>
  </p:cSld>
  <p:clrMap bg1="lt1" tx1="dk1" bg2="lt2" tx2="dk2" accent1="accent1" accent2="accent2" accent3="accent3" accent4="accent4" accent5="accent5" accent6="accent6" hlink="hlink" folHlink="folHlink"/>
  <p:sldLayoutIdLst>
    <p:sldLayoutId id="2147483672" r:id="rId1"/>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2ECDBE2-20A5-41D2-A41B-24737A58E711}" type="datetimeFigureOut">
              <a:rPr lang="en-US" smtClean="0"/>
              <a:t>10/19/17</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82F763F9-8F68-4C71-9638-C9789A52CC85}" type="slidenum">
              <a:rPr lang="en-US" smtClean="0"/>
              <a:t>‹#›</a:t>
            </a:fld>
            <a:endParaRPr lang="en-US"/>
          </a:p>
        </p:txBody>
      </p:sp>
    </p:spTree>
    <p:extLst>
      <p:ext uri="{BB962C8B-B14F-4D97-AF65-F5344CB8AC3E}">
        <p14:creationId xmlns:p14="http://schemas.microsoft.com/office/powerpoint/2010/main" val="2872939965"/>
      </p:ext>
    </p:extLst>
  </p:cSld>
  <p:clrMap bg1="lt1" tx1="dk1" bg2="lt2" tx2="dk2" accent1="accent1" accent2="accent2" accent3="accent3" accent4="accent4" accent5="accent5" accent6="accent6" hlink="hlink" folHlink="folHlink"/>
  <p:sldLayoutIdLst>
    <p:sldLayoutId id="2147483674" r:id="rId1"/>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2ECDBE2-20A5-41D2-A41B-24737A58E711}" type="datetimeFigureOut">
              <a:rPr lang="en-US" smtClean="0"/>
              <a:t>10/19/17</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82F763F9-8F68-4C71-9638-C9789A52CC85}" type="slidenum">
              <a:rPr lang="en-US" smtClean="0"/>
              <a:t>‹#›</a:t>
            </a:fld>
            <a:endParaRPr lang="en-US"/>
          </a:p>
        </p:txBody>
      </p:sp>
    </p:spTree>
    <p:extLst>
      <p:ext uri="{BB962C8B-B14F-4D97-AF65-F5344CB8AC3E}">
        <p14:creationId xmlns:p14="http://schemas.microsoft.com/office/powerpoint/2010/main" val="2184514486"/>
      </p:ext>
    </p:extLst>
  </p:cSld>
  <p:clrMap bg1="lt1" tx1="dk1" bg2="lt2" tx2="dk2" accent1="accent1" accent2="accent2" accent3="accent3" accent4="accent4" accent5="accent5" accent6="accent6" hlink="hlink" folHlink="folHlink"/>
  <p:sldLayoutIdLst>
    <p:sldLayoutId id="2147483676" r:id="rId1"/>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2ECDBE2-20A5-41D2-A41B-24737A58E711}" type="datetimeFigureOut">
              <a:rPr lang="en-US" smtClean="0"/>
              <a:t>10/19/17</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82F763F9-8F68-4C71-9638-C9789A52CC85}" type="slidenum">
              <a:rPr lang="en-US" smtClean="0"/>
              <a:t>‹#›</a:t>
            </a:fld>
            <a:endParaRPr lang="en-US"/>
          </a:p>
        </p:txBody>
      </p:sp>
    </p:spTree>
    <p:extLst>
      <p:ext uri="{BB962C8B-B14F-4D97-AF65-F5344CB8AC3E}">
        <p14:creationId xmlns:p14="http://schemas.microsoft.com/office/powerpoint/2010/main" val="3499036856"/>
      </p:ext>
    </p:extLst>
  </p:cSld>
  <p:clrMap bg1="lt1" tx1="dk1" bg2="lt2" tx2="dk2" accent1="accent1" accent2="accent2" accent3="accent3" accent4="accent4" accent5="accent5" accent6="accent6" hlink="hlink" folHlink="folHlink"/>
  <p:sldLayoutIdLst>
    <p:sldLayoutId id="2147483678" r:id="rId1"/>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0.jpeg"/><Relationship Id="rId3" Type="http://schemas.openxmlformats.org/officeDocument/2006/relationships/image" Target="../media/image21.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2.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2.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22.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22.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2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2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2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22.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xml"/><Relationship Id="rId3" Type="http://schemas.openxmlformats.org/officeDocument/2006/relationships/image" Target="../media/image2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chart" Target="../charts/chart1.xml"/><Relationship Id="rId3" Type="http://schemas.openxmlformats.org/officeDocument/2006/relationships/chart" Target="../charts/char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4.xml"/><Relationship Id="rId3" Type="http://schemas.openxmlformats.org/officeDocument/2006/relationships/image" Target="../media/image26.jpg"/></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jpeg"/><Relationship Id="rId6" Type="http://schemas.openxmlformats.org/officeDocument/2006/relationships/image" Target="../media/image31.jpeg"/><Relationship Id="rId1" Type="http://schemas.openxmlformats.org/officeDocument/2006/relationships/slideLayout" Target="../slideLayouts/slideLayout28.xml"/><Relationship Id="rId2" Type="http://schemas.openxmlformats.org/officeDocument/2006/relationships/image" Target="../media/image2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7.jpeg"/></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hyperlink" Target="http://www.globalmrl.com/" TargetMode="External"/><Relationship Id="rId5" Type="http://schemas.openxmlformats.org/officeDocument/2006/relationships/image" Target="../media/image33.png"/><Relationship Id="rId1" Type="http://schemas.openxmlformats.org/officeDocument/2006/relationships/slideLayout" Target="../slideLayouts/slideLayout28.xml"/><Relationship Id="rId2" Type="http://schemas.openxmlformats.org/officeDocument/2006/relationships/hyperlink" Target="http://www.cdpr.ca.gov/main.cfm"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42082" y="2004839"/>
            <a:ext cx="9793574" cy="2387600"/>
          </a:xfrm>
        </p:spPr>
        <p:txBody>
          <a:bodyPr>
            <a:noAutofit/>
          </a:bodyPr>
          <a:lstStyle/>
          <a:p>
            <a:pPr algn="l"/>
            <a:r>
              <a:rPr lang="en-US" sz="4000" b="1" dirty="0" smtClean="0">
                <a:solidFill>
                  <a:schemeClr val="accent6">
                    <a:lumMod val="75000"/>
                  </a:schemeClr>
                </a:solidFill>
                <a:latin typeface="Arial" panose="020B0604020202020204" pitchFamily="34" charset="0"/>
                <a:cs typeface="Arial" panose="020B0604020202020204" pitchFamily="34" charset="0"/>
              </a:rPr>
              <a:t>Biopesticide: Tolerance Exemptions – Global Implications </a:t>
            </a:r>
            <a:br>
              <a:rPr lang="en-US" sz="4000" b="1" dirty="0" smtClean="0">
                <a:solidFill>
                  <a:schemeClr val="accent6">
                    <a:lumMod val="75000"/>
                  </a:schemeClr>
                </a:solidFill>
                <a:latin typeface="Arial" panose="020B0604020202020204" pitchFamily="34" charset="0"/>
                <a:cs typeface="Arial" panose="020B0604020202020204" pitchFamily="34" charset="0"/>
              </a:rPr>
            </a:br>
            <a:r>
              <a:rPr lang="en-US" sz="4000" b="1" dirty="0">
                <a:solidFill>
                  <a:schemeClr val="accent6">
                    <a:lumMod val="75000"/>
                  </a:schemeClr>
                </a:solidFill>
                <a:latin typeface="Arial" panose="020B0604020202020204" pitchFamily="34" charset="0"/>
                <a:cs typeface="Arial" panose="020B0604020202020204" pitchFamily="34" charset="0"/>
              </a:rPr>
              <a:t/>
            </a:r>
            <a:br>
              <a:rPr lang="en-US" sz="4000" b="1" dirty="0">
                <a:solidFill>
                  <a:schemeClr val="accent6">
                    <a:lumMod val="75000"/>
                  </a:schemeClr>
                </a:solidFill>
                <a:latin typeface="Arial" panose="020B0604020202020204" pitchFamily="34" charset="0"/>
                <a:cs typeface="Arial" panose="020B0604020202020204" pitchFamily="34" charset="0"/>
              </a:rPr>
            </a:br>
            <a:r>
              <a:rPr lang="en-US" sz="4000" b="1" dirty="0" smtClean="0">
                <a:solidFill>
                  <a:schemeClr val="accent6">
                    <a:lumMod val="75000"/>
                  </a:schemeClr>
                </a:solidFill>
                <a:latin typeface="Arial" panose="020B0604020202020204" pitchFamily="34" charset="0"/>
                <a:cs typeface="Arial" panose="020B0604020202020204" pitchFamily="34" charset="0"/>
              </a:rPr>
              <a:t>BPIA</a:t>
            </a:r>
            <a:br>
              <a:rPr lang="en-US" sz="4000" b="1" dirty="0" smtClean="0">
                <a:solidFill>
                  <a:schemeClr val="accent6">
                    <a:lumMod val="75000"/>
                  </a:schemeClr>
                </a:solidFill>
                <a:latin typeface="Arial" panose="020B0604020202020204" pitchFamily="34" charset="0"/>
                <a:cs typeface="Arial" panose="020B0604020202020204" pitchFamily="34" charset="0"/>
              </a:rPr>
            </a:br>
            <a:r>
              <a:rPr lang="en-US" sz="4000" b="1" dirty="0" smtClean="0">
                <a:solidFill>
                  <a:schemeClr val="accent6">
                    <a:lumMod val="75000"/>
                  </a:schemeClr>
                </a:solidFill>
                <a:latin typeface="Arial" panose="020B0604020202020204" pitchFamily="34" charset="0"/>
                <a:cs typeface="Arial" panose="020B0604020202020204" pitchFamily="34" charset="0"/>
              </a:rPr>
              <a:t>October 11, 2017</a:t>
            </a:r>
            <a:br>
              <a:rPr lang="en-US" sz="4000" b="1" dirty="0" smtClean="0">
                <a:solidFill>
                  <a:schemeClr val="accent6">
                    <a:lumMod val="75000"/>
                  </a:schemeClr>
                </a:solidFill>
                <a:latin typeface="Arial" panose="020B0604020202020204" pitchFamily="34" charset="0"/>
                <a:cs typeface="Arial" panose="020B0604020202020204" pitchFamily="34" charset="0"/>
              </a:rPr>
            </a:br>
            <a:r>
              <a:rPr lang="en-US" sz="4000" b="1" dirty="0" smtClean="0">
                <a:solidFill>
                  <a:schemeClr val="accent6">
                    <a:lumMod val="75000"/>
                  </a:schemeClr>
                </a:solidFill>
                <a:latin typeface="Arial" panose="020B0604020202020204" pitchFamily="34" charset="0"/>
                <a:cs typeface="Arial" panose="020B0604020202020204" pitchFamily="34" charset="0"/>
              </a:rPr>
              <a:t>Orlando, FL</a:t>
            </a:r>
          </a:p>
        </p:txBody>
      </p:sp>
      <p:sp>
        <p:nvSpPr>
          <p:cNvPr id="3" name="Subtitle 2"/>
          <p:cNvSpPr>
            <a:spLocks noGrp="1"/>
          </p:cNvSpPr>
          <p:nvPr>
            <p:ph type="subTitle" idx="1"/>
          </p:nvPr>
        </p:nvSpPr>
        <p:spPr>
          <a:xfrm>
            <a:off x="1163755" y="4737080"/>
            <a:ext cx="3959901" cy="1655762"/>
          </a:xfrm>
        </p:spPr>
        <p:txBody>
          <a:bodyPr>
            <a:noAutofit/>
          </a:bodyPr>
          <a:lstStyle/>
          <a:p>
            <a:pPr algn="l"/>
            <a:r>
              <a:rPr lang="en-US" sz="3200" b="1" dirty="0" smtClean="0">
                <a:latin typeface="Arial" panose="020B0604020202020204" pitchFamily="34" charset="0"/>
                <a:cs typeface="Arial" panose="020B0604020202020204" pitchFamily="34" charset="0"/>
              </a:rPr>
              <a:t>Nina Wilson</a:t>
            </a:r>
          </a:p>
          <a:p>
            <a:pPr algn="l"/>
            <a:r>
              <a:rPr lang="en-US" sz="3200" b="1" dirty="0" smtClean="0">
                <a:latin typeface="Arial" panose="020B0604020202020204" pitchFamily="34" charset="0"/>
                <a:cs typeface="Arial" panose="020B0604020202020204" pitchFamily="34" charset="0"/>
              </a:rPr>
              <a:t/>
            </a:r>
            <a:br>
              <a:rPr lang="en-US" sz="3200" b="1" dirty="0" smtClean="0">
                <a:latin typeface="Arial" panose="020B0604020202020204" pitchFamily="34" charset="0"/>
                <a:cs typeface="Arial" panose="020B0604020202020204" pitchFamily="34" charset="0"/>
              </a:rPr>
            </a:br>
            <a:endParaRPr lang="en-US" sz="3200" b="1"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a:stretch>
            <a:fillRect/>
          </a:stretch>
        </p:blipFill>
        <p:spPr>
          <a:xfrm>
            <a:off x="6855007" y="3198639"/>
            <a:ext cx="3315095" cy="1730890"/>
          </a:xfrm>
          <a:prstGeom prst="rect">
            <a:avLst/>
          </a:prstGeom>
        </p:spPr>
      </p:pic>
    </p:spTree>
    <p:extLst>
      <p:ext uri="{BB962C8B-B14F-4D97-AF65-F5344CB8AC3E}">
        <p14:creationId xmlns:p14="http://schemas.microsoft.com/office/powerpoint/2010/main" val="42660845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bwMode="auto">
          <a:xfrm>
            <a:off x="2819400" y="712788"/>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600">
                <a:solidFill>
                  <a:schemeClr val="bg1"/>
                </a:solidFill>
                <a:latin typeface="Arial Narrow" panose="020B0606020202030204" pitchFamily="34" charset="0"/>
              </a:rPr>
              <a:t>International  Residues</a:t>
            </a:r>
          </a:p>
        </p:txBody>
      </p:sp>
      <p:graphicFrame>
        <p:nvGraphicFramePr>
          <p:cNvPr id="3" name="Content Placeholder 2"/>
          <p:cNvGraphicFramePr>
            <a:graphicFrameLocks noGrp="1"/>
          </p:cNvGraphicFramePr>
          <p:nvPr>
            <p:ph sz="half" idx="2"/>
          </p:nvPr>
        </p:nvGraphicFramePr>
        <p:xfrm>
          <a:off x="1905000" y="1676400"/>
          <a:ext cx="8382000" cy="3068638"/>
        </p:xfrm>
        <a:graphic>
          <a:graphicData uri="http://schemas.openxmlformats.org/drawingml/2006/table">
            <a:tbl>
              <a:tblPr firstRow="1" bandRow="1">
                <a:tableStyleId>{5C22544A-7EE6-4342-B048-85BDC9FD1C3A}</a:tableStyleId>
              </a:tblPr>
              <a:tblGrid>
                <a:gridCol w="1676400">
                  <a:extLst>
                    <a:ext uri="{9D8B030D-6E8A-4147-A177-3AD203B41FA5}">
                      <a16:colId xmlns="" xmlns:a16="http://schemas.microsoft.com/office/drawing/2014/main" val="3418541159"/>
                    </a:ext>
                  </a:extLst>
                </a:gridCol>
                <a:gridCol w="1676400">
                  <a:extLst>
                    <a:ext uri="{9D8B030D-6E8A-4147-A177-3AD203B41FA5}">
                      <a16:colId xmlns="" xmlns:a16="http://schemas.microsoft.com/office/drawing/2014/main" val="3079866001"/>
                    </a:ext>
                  </a:extLst>
                </a:gridCol>
                <a:gridCol w="1568741">
                  <a:extLst>
                    <a:ext uri="{9D8B030D-6E8A-4147-A177-3AD203B41FA5}">
                      <a16:colId xmlns="" xmlns:a16="http://schemas.microsoft.com/office/drawing/2014/main" val="1521880556"/>
                    </a:ext>
                  </a:extLst>
                </a:gridCol>
                <a:gridCol w="1784059">
                  <a:extLst>
                    <a:ext uri="{9D8B030D-6E8A-4147-A177-3AD203B41FA5}">
                      <a16:colId xmlns="" xmlns:a16="http://schemas.microsoft.com/office/drawing/2014/main" val="3801474920"/>
                    </a:ext>
                  </a:extLst>
                </a:gridCol>
                <a:gridCol w="1676400">
                  <a:extLst>
                    <a:ext uri="{9D8B030D-6E8A-4147-A177-3AD203B41FA5}">
                      <a16:colId xmlns="" xmlns:a16="http://schemas.microsoft.com/office/drawing/2014/main" val="3188245109"/>
                    </a:ext>
                  </a:extLst>
                </a:gridCol>
              </a:tblGrid>
              <a:tr h="1879938">
                <a:tc>
                  <a:txBody>
                    <a:bodyPr/>
                    <a:lstStyle/>
                    <a:p>
                      <a:r>
                        <a:rPr lang="en-US" sz="1800" dirty="0" smtClean="0">
                          <a:latin typeface="Arial Narrow" panose="020B0606020202030204" pitchFamily="34" charset="0"/>
                        </a:rPr>
                        <a:t>Conventional </a:t>
                      </a:r>
                    </a:p>
                    <a:p>
                      <a:r>
                        <a:rPr lang="en-US" sz="1800" dirty="0" smtClean="0">
                          <a:latin typeface="Arial Narrow" panose="020B0606020202030204" pitchFamily="34" charset="0"/>
                        </a:rPr>
                        <a:t>Chemicals</a:t>
                      </a:r>
                      <a:endParaRPr lang="en-US" sz="1800" dirty="0">
                        <a:latin typeface="Arial Narrow" panose="020B0606020202030204" pitchFamily="34" charset="0"/>
                      </a:endParaRPr>
                    </a:p>
                  </a:txBody>
                  <a:tcPr marT="45710" marB="45710">
                    <a:solidFill>
                      <a:schemeClr val="accent2">
                        <a:lumMod val="75000"/>
                      </a:schemeClr>
                    </a:solidFill>
                  </a:tcPr>
                </a:tc>
                <a:tc>
                  <a:txBody>
                    <a:bodyPr/>
                    <a:lstStyle/>
                    <a:p>
                      <a:r>
                        <a:rPr lang="en-US" sz="1800" dirty="0" smtClean="0">
                          <a:latin typeface="Arial Narrow" panose="020B0606020202030204" pitchFamily="34" charset="0"/>
                        </a:rPr>
                        <a:t>Biochemical</a:t>
                      </a:r>
                    </a:p>
                    <a:p>
                      <a:r>
                        <a:rPr lang="en-US" sz="1800" dirty="0" smtClean="0">
                          <a:latin typeface="Arial Narrow" panose="020B0606020202030204" pitchFamily="34" charset="0"/>
                        </a:rPr>
                        <a:t>Like –Reduced data set</a:t>
                      </a:r>
                      <a:endParaRPr lang="en-US" sz="1800" dirty="0">
                        <a:latin typeface="Arial Narrow" panose="020B0606020202030204" pitchFamily="34" charset="0"/>
                      </a:endParaRPr>
                    </a:p>
                  </a:txBody>
                  <a:tcPr marT="45710" marB="45710">
                    <a:solidFill>
                      <a:schemeClr val="accent2">
                        <a:lumMod val="75000"/>
                      </a:schemeClr>
                    </a:solidFill>
                  </a:tcPr>
                </a:tc>
                <a:tc>
                  <a:txBody>
                    <a:bodyPr/>
                    <a:lstStyle/>
                    <a:p>
                      <a:r>
                        <a:rPr lang="en-US" sz="1800" dirty="0" smtClean="0">
                          <a:latin typeface="Arial Narrow" panose="020B0606020202030204" pitchFamily="34" charset="0"/>
                        </a:rPr>
                        <a:t>Biopesticide</a:t>
                      </a:r>
                      <a:endParaRPr lang="en-US" sz="1800" dirty="0">
                        <a:latin typeface="Arial Narrow" panose="020B0606020202030204" pitchFamily="34" charset="0"/>
                      </a:endParaRPr>
                    </a:p>
                  </a:txBody>
                  <a:tcPr marT="45710" marB="45710">
                    <a:solidFill>
                      <a:schemeClr val="accent2">
                        <a:lumMod val="75000"/>
                      </a:schemeClr>
                    </a:solidFill>
                  </a:tcPr>
                </a:tc>
                <a:tc>
                  <a:txBody>
                    <a:bodyPr/>
                    <a:lstStyle/>
                    <a:p>
                      <a:r>
                        <a:rPr lang="en-US" sz="1800" dirty="0" err="1" smtClean="0">
                          <a:latin typeface="Arial Narrow" panose="020B0606020202030204" pitchFamily="34" charset="0"/>
                        </a:rPr>
                        <a:t>Biostimulants</a:t>
                      </a:r>
                      <a:endParaRPr lang="en-US" sz="1800" dirty="0">
                        <a:latin typeface="Arial Narrow" panose="020B0606020202030204" pitchFamily="34" charset="0"/>
                      </a:endParaRPr>
                    </a:p>
                  </a:txBody>
                  <a:tcPr marT="45710" marB="45710">
                    <a:solidFill>
                      <a:schemeClr val="accent5">
                        <a:lumMod val="50000"/>
                      </a:schemeClr>
                    </a:solidFill>
                  </a:tcPr>
                </a:tc>
                <a:tc>
                  <a:txBody>
                    <a:bodyPr/>
                    <a:lstStyle/>
                    <a:p>
                      <a:r>
                        <a:rPr lang="en-US" sz="1800" dirty="0" smtClean="0">
                          <a:latin typeface="Arial Narrow" panose="020B0606020202030204" pitchFamily="34" charset="0"/>
                        </a:rPr>
                        <a:t>25b</a:t>
                      </a:r>
                      <a:endParaRPr lang="en-US" sz="1800" dirty="0">
                        <a:latin typeface="Arial Narrow" panose="020B0606020202030204" pitchFamily="34" charset="0"/>
                      </a:endParaRPr>
                    </a:p>
                  </a:txBody>
                  <a:tcPr marT="45710" marB="45710">
                    <a:solidFill>
                      <a:schemeClr val="accent2">
                        <a:lumMod val="75000"/>
                      </a:schemeClr>
                    </a:solidFill>
                  </a:tcPr>
                </a:tc>
                <a:extLst>
                  <a:ext uri="{0D108BD9-81ED-4DB2-BD59-A6C34878D82A}">
                    <a16:rowId xmlns="" xmlns:a16="http://schemas.microsoft.com/office/drawing/2014/main" val="1678619976"/>
                  </a:ext>
                </a:extLst>
              </a:tr>
              <a:tr h="1188700">
                <a:tc>
                  <a:txBody>
                    <a:bodyPr/>
                    <a:lstStyle/>
                    <a:p>
                      <a:r>
                        <a:rPr lang="en-US" sz="1800" dirty="0" smtClean="0">
                          <a:latin typeface="Arial Narrow" panose="020B0606020202030204" pitchFamily="34" charset="0"/>
                        </a:rPr>
                        <a:t>Most data requirements</a:t>
                      </a:r>
                      <a:endParaRPr lang="en-US" sz="1800" dirty="0">
                        <a:latin typeface="Arial Narrow" panose="020B0606020202030204" pitchFamily="34" charset="0"/>
                      </a:endParaRPr>
                    </a:p>
                  </a:txBody>
                  <a:tcPr marT="45710" marB="45710"/>
                </a:tc>
                <a:tc>
                  <a:txBody>
                    <a:bodyPr/>
                    <a:lstStyle/>
                    <a:p>
                      <a:r>
                        <a:rPr lang="en-US" sz="1800" dirty="0" smtClean="0">
                          <a:latin typeface="Arial Narrow" panose="020B0606020202030204" pitchFamily="34" charset="0"/>
                        </a:rPr>
                        <a:t>Somewhat more</a:t>
                      </a:r>
                      <a:r>
                        <a:rPr lang="en-US" sz="1800" baseline="0" dirty="0" smtClean="0">
                          <a:latin typeface="Arial Narrow" panose="020B0606020202030204" pitchFamily="34" charset="0"/>
                        </a:rPr>
                        <a:t> requirements than </a:t>
                      </a:r>
                      <a:r>
                        <a:rPr lang="en-US" sz="1800" baseline="0" dirty="0" err="1" smtClean="0">
                          <a:latin typeface="Arial Narrow" panose="020B0606020202030204" pitchFamily="34" charset="0"/>
                        </a:rPr>
                        <a:t>biopesticides</a:t>
                      </a:r>
                      <a:endParaRPr lang="en-US" sz="1800" dirty="0">
                        <a:latin typeface="Arial Narrow" panose="020B0606020202030204" pitchFamily="34" charset="0"/>
                      </a:endParaRPr>
                    </a:p>
                  </a:txBody>
                  <a:tcPr marT="45710" marB="45710"/>
                </a:tc>
                <a:tc>
                  <a:txBody>
                    <a:bodyPr/>
                    <a:lstStyle/>
                    <a:p>
                      <a:r>
                        <a:rPr lang="en-US" sz="1800" dirty="0" smtClean="0">
                          <a:latin typeface="Arial Narrow" panose="020B0606020202030204" pitchFamily="34" charset="0"/>
                        </a:rPr>
                        <a:t>Standard but ever increasing bar</a:t>
                      </a:r>
                      <a:endParaRPr lang="en-US" sz="1800" dirty="0">
                        <a:latin typeface="Arial Narrow" panose="020B0606020202030204" pitchFamily="34" charset="0"/>
                      </a:endParaRPr>
                    </a:p>
                  </a:txBody>
                  <a:tcPr marT="45710" marB="45710"/>
                </a:tc>
                <a:tc>
                  <a:txBody>
                    <a:bodyPr/>
                    <a:lstStyle/>
                    <a:p>
                      <a:r>
                        <a:rPr lang="en-US" sz="1800" dirty="0" smtClean="0">
                          <a:latin typeface="Arial Narrow" panose="020B0606020202030204" pitchFamily="34" charset="0"/>
                        </a:rPr>
                        <a:t>???????</a:t>
                      </a:r>
                      <a:endParaRPr lang="en-US" sz="1800" dirty="0">
                        <a:latin typeface="Arial Narrow" panose="020B0606020202030204" pitchFamily="34" charset="0"/>
                      </a:endParaRPr>
                    </a:p>
                  </a:txBody>
                  <a:tcPr marT="45710" marB="45710"/>
                </a:tc>
                <a:tc>
                  <a:txBody>
                    <a:bodyPr/>
                    <a:lstStyle/>
                    <a:p>
                      <a:r>
                        <a:rPr lang="en-US" sz="1800" dirty="0" smtClean="0">
                          <a:latin typeface="Arial Narrow" panose="020B0606020202030204" pitchFamily="34" charset="0"/>
                        </a:rPr>
                        <a:t>Exempt-</a:t>
                      </a:r>
                      <a:r>
                        <a:rPr lang="en-US" sz="1800" baseline="0" dirty="0" smtClean="0">
                          <a:latin typeface="Arial Narrow" panose="020B0606020202030204" pitchFamily="34" charset="0"/>
                        </a:rPr>
                        <a:t> </a:t>
                      </a:r>
                    </a:p>
                    <a:p>
                      <a:r>
                        <a:rPr lang="en-US" sz="1800" baseline="0" dirty="0" smtClean="0">
                          <a:solidFill>
                            <a:srgbClr val="FF0000"/>
                          </a:solidFill>
                          <a:latin typeface="Arial Narrow" panose="020B0606020202030204" pitchFamily="34" charset="0"/>
                        </a:rPr>
                        <a:t>Thyme oil</a:t>
                      </a:r>
                      <a:endParaRPr lang="en-US" sz="1800" dirty="0">
                        <a:solidFill>
                          <a:srgbClr val="FF0000"/>
                        </a:solidFill>
                        <a:latin typeface="Arial Narrow" panose="020B0606020202030204" pitchFamily="34" charset="0"/>
                      </a:endParaRPr>
                    </a:p>
                  </a:txBody>
                  <a:tcPr marT="45710" marB="45710"/>
                </a:tc>
                <a:extLst>
                  <a:ext uri="{0D108BD9-81ED-4DB2-BD59-A6C34878D82A}">
                    <a16:rowId xmlns="" xmlns:a16="http://schemas.microsoft.com/office/drawing/2014/main" val="853400103"/>
                  </a:ext>
                </a:extLst>
              </a:tr>
            </a:tbl>
          </a:graphicData>
        </a:graphic>
      </p:graphicFrame>
      <p:sp>
        <p:nvSpPr>
          <p:cNvPr id="13335" name="TextBox 4"/>
          <p:cNvSpPr txBox="1">
            <a:spLocks noChangeArrowheads="1"/>
          </p:cNvSpPr>
          <p:nvPr/>
        </p:nvSpPr>
        <p:spPr bwMode="auto">
          <a:xfrm>
            <a:off x="5867400" y="5945188"/>
            <a:ext cx="2057400" cy="6461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pPr>
            <a:r>
              <a:rPr lang="en-US" altLang="en-US">
                <a:solidFill>
                  <a:srgbClr val="FF0000"/>
                </a:solidFill>
              </a:rPr>
              <a:t>Phosphite-Exempt Tolerance US</a:t>
            </a:r>
          </a:p>
        </p:txBody>
      </p:sp>
      <p:sp>
        <p:nvSpPr>
          <p:cNvPr id="13336" name="Notched Right Arrow 3"/>
          <p:cNvSpPr>
            <a:spLocks noChangeArrowheads="1"/>
          </p:cNvSpPr>
          <p:nvPr/>
        </p:nvSpPr>
        <p:spPr bwMode="auto">
          <a:xfrm rot="16200000">
            <a:off x="6134100" y="4872038"/>
            <a:ext cx="914400" cy="685800"/>
          </a:xfrm>
          <a:prstGeom prst="notchedRightArrow">
            <a:avLst>
              <a:gd name="adj1" fmla="val 50000"/>
              <a:gd name="adj2" fmla="val 50000"/>
            </a:avLst>
          </a:prstGeom>
          <a:solidFill>
            <a:schemeClr val="accent1"/>
          </a:solidFill>
          <a:ln w="9525" algn="ctr">
            <a:solidFill>
              <a:schemeClr val="tx1"/>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endParaRPr>
          </a:p>
        </p:txBody>
      </p:sp>
      <p:sp>
        <p:nvSpPr>
          <p:cNvPr id="13337" name="Notched Right Arrow 5"/>
          <p:cNvSpPr>
            <a:spLocks noChangeArrowheads="1"/>
          </p:cNvSpPr>
          <p:nvPr/>
        </p:nvSpPr>
        <p:spPr bwMode="auto">
          <a:xfrm rot="16200000">
            <a:off x="3162300" y="4859338"/>
            <a:ext cx="914400" cy="685800"/>
          </a:xfrm>
          <a:prstGeom prst="notchedRightArrow">
            <a:avLst>
              <a:gd name="adj1" fmla="val 50000"/>
              <a:gd name="adj2" fmla="val 50000"/>
            </a:avLst>
          </a:prstGeom>
          <a:solidFill>
            <a:schemeClr val="accent1"/>
          </a:solidFill>
          <a:ln w="9525" algn="ctr">
            <a:solidFill>
              <a:schemeClr val="tx1"/>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endParaRPr>
          </a:p>
        </p:txBody>
      </p:sp>
      <p:sp>
        <p:nvSpPr>
          <p:cNvPr id="13338" name="TextBox 6"/>
          <p:cNvSpPr txBox="1">
            <a:spLocks noChangeArrowheads="1"/>
          </p:cNvSpPr>
          <p:nvPr/>
        </p:nvSpPr>
        <p:spPr bwMode="auto">
          <a:xfrm>
            <a:off x="3048000" y="5945188"/>
            <a:ext cx="2133600" cy="6461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pPr>
            <a:r>
              <a:rPr lang="en-US" altLang="en-US">
                <a:solidFill>
                  <a:srgbClr val="FF0000"/>
                </a:solidFill>
              </a:rPr>
              <a:t>Phosphite- Tolerance needed</a:t>
            </a:r>
          </a:p>
        </p:txBody>
      </p:sp>
    </p:spTree>
    <p:extLst>
      <p:ext uri="{BB962C8B-B14F-4D97-AF65-F5344CB8AC3E}">
        <p14:creationId xmlns:p14="http://schemas.microsoft.com/office/powerpoint/2010/main" val="61613754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bwMode="auto">
          <a:xfrm>
            <a:off x="1552575" y="7620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solidFill>
                  <a:schemeClr val="bg1"/>
                </a:solidFill>
              </a:rPr>
              <a:t>EFSA- Residues</a:t>
            </a:r>
          </a:p>
        </p:txBody>
      </p:sp>
      <p:sp>
        <p:nvSpPr>
          <p:cNvPr id="14339" name="Content Placeholder 3"/>
          <p:cNvSpPr>
            <a:spLocks noGrp="1"/>
          </p:cNvSpPr>
          <p:nvPr>
            <p:ph sz="half" idx="2"/>
          </p:nvPr>
        </p:nvSpPr>
        <p:spPr bwMode="auto">
          <a:xfrm>
            <a:off x="1957388" y="1676400"/>
            <a:ext cx="8534400" cy="39512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a:t>Phosphonates are not significantly oxidised in plants to phosphate, therefore do not act as a phosphorus source in plants. The meeting of experts also discussed the possibility of another route of exposure to phosphonic acid residues resulting from the use of soil fertilisers and of fosetyl and disodium phophonate. </a:t>
            </a:r>
          </a:p>
        </p:txBody>
      </p:sp>
    </p:spTree>
    <p:extLst>
      <p:ext uri="{BB962C8B-B14F-4D97-AF65-F5344CB8AC3E}">
        <p14:creationId xmlns:p14="http://schemas.microsoft.com/office/powerpoint/2010/main" val="328929720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bwMode="auto">
          <a:xfrm>
            <a:off x="2819400" y="712788"/>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solidFill>
                  <a:schemeClr val="bg1"/>
                </a:solidFill>
                <a:latin typeface="Arial Narrow" panose="020B0606020202030204" pitchFamily="34" charset="0"/>
              </a:rPr>
              <a:t>International  Residues</a:t>
            </a:r>
          </a:p>
        </p:txBody>
      </p:sp>
      <p:graphicFrame>
        <p:nvGraphicFramePr>
          <p:cNvPr id="3" name="Content Placeholder 2"/>
          <p:cNvGraphicFramePr>
            <a:graphicFrameLocks noGrp="1"/>
          </p:cNvGraphicFramePr>
          <p:nvPr>
            <p:ph sz="half" idx="2"/>
          </p:nvPr>
        </p:nvGraphicFramePr>
        <p:xfrm>
          <a:off x="1905000" y="1676400"/>
          <a:ext cx="8382000" cy="3068638"/>
        </p:xfrm>
        <a:graphic>
          <a:graphicData uri="http://schemas.openxmlformats.org/drawingml/2006/table">
            <a:tbl>
              <a:tblPr firstRow="1" bandRow="1">
                <a:tableStyleId>{5C22544A-7EE6-4342-B048-85BDC9FD1C3A}</a:tableStyleId>
              </a:tblPr>
              <a:tblGrid>
                <a:gridCol w="1676400">
                  <a:extLst>
                    <a:ext uri="{9D8B030D-6E8A-4147-A177-3AD203B41FA5}">
                      <a16:colId xmlns="" xmlns:a16="http://schemas.microsoft.com/office/drawing/2014/main" val="3418541159"/>
                    </a:ext>
                  </a:extLst>
                </a:gridCol>
                <a:gridCol w="1676400">
                  <a:extLst>
                    <a:ext uri="{9D8B030D-6E8A-4147-A177-3AD203B41FA5}">
                      <a16:colId xmlns="" xmlns:a16="http://schemas.microsoft.com/office/drawing/2014/main" val="3079866001"/>
                    </a:ext>
                  </a:extLst>
                </a:gridCol>
                <a:gridCol w="1568741">
                  <a:extLst>
                    <a:ext uri="{9D8B030D-6E8A-4147-A177-3AD203B41FA5}">
                      <a16:colId xmlns="" xmlns:a16="http://schemas.microsoft.com/office/drawing/2014/main" val="1521880556"/>
                    </a:ext>
                  </a:extLst>
                </a:gridCol>
                <a:gridCol w="1784059">
                  <a:extLst>
                    <a:ext uri="{9D8B030D-6E8A-4147-A177-3AD203B41FA5}">
                      <a16:colId xmlns="" xmlns:a16="http://schemas.microsoft.com/office/drawing/2014/main" val="3801474920"/>
                    </a:ext>
                  </a:extLst>
                </a:gridCol>
                <a:gridCol w="1676400">
                  <a:extLst>
                    <a:ext uri="{9D8B030D-6E8A-4147-A177-3AD203B41FA5}">
                      <a16:colId xmlns="" xmlns:a16="http://schemas.microsoft.com/office/drawing/2014/main" val="3188245109"/>
                    </a:ext>
                  </a:extLst>
                </a:gridCol>
              </a:tblGrid>
              <a:tr h="1879938">
                <a:tc>
                  <a:txBody>
                    <a:bodyPr/>
                    <a:lstStyle/>
                    <a:p>
                      <a:r>
                        <a:rPr lang="en-US" sz="1800" dirty="0" smtClean="0">
                          <a:latin typeface="Arial Narrow" panose="020B0606020202030204" pitchFamily="34" charset="0"/>
                        </a:rPr>
                        <a:t>Conventional </a:t>
                      </a:r>
                    </a:p>
                    <a:p>
                      <a:r>
                        <a:rPr lang="en-US" sz="1800" dirty="0" smtClean="0">
                          <a:latin typeface="Arial Narrow" panose="020B0606020202030204" pitchFamily="34" charset="0"/>
                        </a:rPr>
                        <a:t>Chemicals</a:t>
                      </a:r>
                      <a:endParaRPr lang="en-US" sz="1800" dirty="0">
                        <a:latin typeface="Arial Narrow" panose="020B0606020202030204" pitchFamily="34" charset="0"/>
                      </a:endParaRPr>
                    </a:p>
                  </a:txBody>
                  <a:tcPr marT="45710" marB="45710">
                    <a:solidFill>
                      <a:schemeClr val="accent2">
                        <a:lumMod val="75000"/>
                      </a:schemeClr>
                    </a:solidFill>
                  </a:tcPr>
                </a:tc>
                <a:tc>
                  <a:txBody>
                    <a:bodyPr/>
                    <a:lstStyle/>
                    <a:p>
                      <a:r>
                        <a:rPr lang="en-US" sz="1800" dirty="0" smtClean="0">
                          <a:latin typeface="Arial Narrow" panose="020B0606020202030204" pitchFamily="34" charset="0"/>
                        </a:rPr>
                        <a:t>Biochemical</a:t>
                      </a:r>
                    </a:p>
                    <a:p>
                      <a:r>
                        <a:rPr lang="en-US" sz="1800" dirty="0" smtClean="0">
                          <a:latin typeface="Arial Narrow" panose="020B0606020202030204" pitchFamily="34" charset="0"/>
                        </a:rPr>
                        <a:t>Like –Reduced data set</a:t>
                      </a:r>
                      <a:endParaRPr lang="en-US" sz="1800" dirty="0">
                        <a:latin typeface="Arial Narrow" panose="020B0606020202030204" pitchFamily="34" charset="0"/>
                      </a:endParaRPr>
                    </a:p>
                  </a:txBody>
                  <a:tcPr marT="45710" marB="45710">
                    <a:solidFill>
                      <a:schemeClr val="accent2">
                        <a:lumMod val="75000"/>
                      </a:schemeClr>
                    </a:solidFill>
                  </a:tcPr>
                </a:tc>
                <a:tc>
                  <a:txBody>
                    <a:bodyPr/>
                    <a:lstStyle/>
                    <a:p>
                      <a:r>
                        <a:rPr lang="en-US" sz="1800" dirty="0" smtClean="0">
                          <a:latin typeface="Arial Narrow" panose="020B0606020202030204" pitchFamily="34" charset="0"/>
                        </a:rPr>
                        <a:t>Biopesticide</a:t>
                      </a:r>
                      <a:endParaRPr lang="en-US" sz="1800" dirty="0">
                        <a:latin typeface="Arial Narrow" panose="020B0606020202030204" pitchFamily="34" charset="0"/>
                      </a:endParaRPr>
                    </a:p>
                  </a:txBody>
                  <a:tcPr marT="45710" marB="45710">
                    <a:solidFill>
                      <a:schemeClr val="accent2">
                        <a:lumMod val="75000"/>
                      </a:schemeClr>
                    </a:solidFill>
                  </a:tcPr>
                </a:tc>
                <a:tc>
                  <a:txBody>
                    <a:bodyPr/>
                    <a:lstStyle/>
                    <a:p>
                      <a:r>
                        <a:rPr lang="en-US" sz="1800" dirty="0" err="1" smtClean="0">
                          <a:latin typeface="Arial Narrow" panose="020B0606020202030204" pitchFamily="34" charset="0"/>
                        </a:rPr>
                        <a:t>Biostimulants</a:t>
                      </a:r>
                      <a:endParaRPr lang="en-US" sz="1800" dirty="0">
                        <a:latin typeface="Arial Narrow" panose="020B0606020202030204" pitchFamily="34" charset="0"/>
                      </a:endParaRPr>
                    </a:p>
                  </a:txBody>
                  <a:tcPr marT="45710" marB="45710">
                    <a:solidFill>
                      <a:schemeClr val="accent5">
                        <a:lumMod val="50000"/>
                      </a:schemeClr>
                    </a:solidFill>
                  </a:tcPr>
                </a:tc>
                <a:tc>
                  <a:txBody>
                    <a:bodyPr/>
                    <a:lstStyle/>
                    <a:p>
                      <a:r>
                        <a:rPr lang="en-US" sz="1800" dirty="0" smtClean="0">
                          <a:latin typeface="Arial Narrow" panose="020B0606020202030204" pitchFamily="34" charset="0"/>
                        </a:rPr>
                        <a:t>25b</a:t>
                      </a:r>
                      <a:endParaRPr lang="en-US" sz="1800" dirty="0">
                        <a:latin typeface="Arial Narrow" panose="020B0606020202030204" pitchFamily="34" charset="0"/>
                      </a:endParaRPr>
                    </a:p>
                  </a:txBody>
                  <a:tcPr marT="45710" marB="45710">
                    <a:solidFill>
                      <a:schemeClr val="accent2">
                        <a:lumMod val="75000"/>
                      </a:schemeClr>
                    </a:solidFill>
                  </a:tcPr>
                </a:tc>
                <a:extLst>
                  <a:ext uri="{0D108BD9-81ED-4DB2-BD59-A6C34878D82A}">
                    <a16:rowId xmlns="" xmlns:a16="http://schemas.microsoft.com/office/drawing/2014/main" val="1678619976"/>
                  </a:ext>
                </a:extLst>
              </a:tr>
              <a:tr h="1188700">
                <a:tc>
                  <a:txBody>
                    <a:bodyPr/>
                    <a:lstStyle/>
                    <a:p>
                      <a:r>
                        <a:rPr lang="en-US" sz="1800" dirty="0" smtClean="0">
                          <a:latin typeface="Arial Narrow" panose="020B0606020202030204" pitchFamily="34" charset="0"/>
                        </a:rPr>
                        <a:t>Most data requirements</a:t>
                      </a:r>
                      <a:endParaRPr lang="en-US" sz="1800" dirty="0">
                        <a:latin typeface="Arial Narrow" panose="020B0606020202030204" pitchFamily="34" charset="0"/>
                      </a:endParaRPr>
                    </a:p>
                  </a:txBody>
                  <a:tcPr marT="45710" marB="45710"/>
                </a:tc>
                <a:tc>
                  <a:txBody>
                    <a:bodyPr/>
                    <a:lstStyle/>
                    <a:p>
                      <a:r>
                        <a:rPr lang="en-US" sz="1800" dirty="0" smtClean="0">
                          <a:latin typeface="Arial Narrow" panose="020B0606020202030204" pitchFamily="34" charset="0"/>
                        </a:rPr>
                        <a:t>Somewhat more</a:t>
                      </a:r>
                      <a:r>
                        <a:rPr lang="en-US" sz="1800" baseline="0" dirty="0" smtClean="0">
                          <a:latin typeface="Arial Narrow" panose="020B0606020202030204" pitchFamily="34" charset="0"/>
                        </a:rPr>
                        <a:t> requirements than </a:t>
                      </a:r>
                      <a:r>
                        <a:rPr lang="en-US" sz="1800" baseline="0" dirty="0" err="1" smtClean="0">
                          <a:latin typeface="Arial Narrow" panose="020B0606020202030204" pitchFamily="34" charset="0"/>
                        </a:rPr>
                        <a:t>biopesticides</a:t>
                      </a:r>
                      <a:endParaRPr lang="en-US" sz="1800" dirty="0">
                        <a:latin typeface="Arial Narrow" panose="020B0606020202030204" pitchFamily="34" charset="0"/>
                      </a:endParaRPr>
                    </a:p>
                  </a:txBody>
                  <a:tcPr marT="45710" marB="45710"/>
                </a:tc>
                <a:tc>
                  <a:txBody>
                    <a:bodyPr/>
                    <a:lstStyle/>
                    <a:p>
                      <a:r>
                        <a:rPr lang="en-US" sz="1800" dirty="0" smtClean="0">
                          <a:latin typeface="Arial Narrow" panose="020B0606020202030204" pitchFamily="34" charset="0"/>
                        </a:rPr>
                        <a:t>Standard but ever increasing bar</a:t>
                      </a:r>
                      <a:endParaRPr lang="en-US" sz="1800" dirty="0">
                        <a:latin typeface="Arial Narrow" panose="020B0606020202030204" pitchFamily="34" charset="0"/>
                      </a:endParaRPr>
                    </a:p>
                  </a:txBody>
                  <a:tcPr marT="45710" marB="45710"/>
                </a:tc>
                <a:tc>
                  <a:txBody>
                    <a:bodyPr/>
                    <a:lstStyle/>
                    <a:p>
                      <a:r>
                        <a:rPr lang="en-US" sz="1800" dirty="0" smtClean="0">
                          <a:latin typeface="Arial Narrow" panose="020B0606020202030204" pitchFamily="34" charset="0"/>
                        </a:rPr>
                        <a:t>???????</a:t>
                      </a:r>
                      <a:endParaRPr lang="en-US" sz="1800" dirty="0">
                        <a:latin typeface="Arial Narrow" panose="020B0606020202030204" pitchFamily="34" charset="0"/>
                      </a:endParaRPr>
                    </a:p>
                  </a:txBody>
                  <a:tcPr marT="45710" marB="45710"/>
                </a:tc>
                <a:tc>
                  <a:txBody>
                    <a:bodyPr/>
                    <a:lstStyle/>
                    <a:p>
                      <a:r>
                        <a:rPr lang="en-US" sz="1800" dirty="0" smtClean="0">
                          <a:latin typeface="Arial Narrow" panose="020B0606020202030204" pitchFamily="34" charset="0"/>
                        </a:rPr>
                        <a:t>Exempt-</a:t>
                      </a:r>
                      <a:r>
                        <a:rPr lang="en-US" sz="1800" baseline="0" dirty="0" smtClean="0">
                          <a:latin typeface="Arial Narrow" panose="020B0606020202030204" pitchFamily="34" charset="0"/>
                        </a:rPr>
                        <a:t> </a:t>
                      </a:r>
                    </a:p>
                    <a:p>
                      <a:r>
                        <a:rPr lang="en-US" sz="1800" baseline="0" dirty="0" smtClean="0">
                          <a:solidFill>
                            <a:srgbClr val="FF0000"/>
                          </a:solidFill>
                          <a:latin typeface="Arial Narrow" panose="020B0606020202030204" pitchFamily="34" charset="0"/>
                        </a:rPr>
                        <a:t>Thyme oil</a:t>
                      </a:r>
                      <a:endParaRPr lang="en-US" sz="1800" dirty="0">
                        <a:solidFill>
                          <a:srgbClr val="FF0000"/>
                        </a:solidFill>
                        <a:latin typeface="Arial Narrow" panose="020B0606020202030204" pitchFamily="34" charset="0"/>
                      </a:endParaRPr>
                    </a:p>
                  </a:txBody>
                  <a:tcPr marT="45710" marB="45710"/>
                </a:tc>
                <a:extLst>
                  <a:ext uri="{0D108BD9-81ED-4DB2-BD59-A6C34878D82A}">
                    <a16:rowId xmlns="" xmlns:a16="http://schemas.microsoft.com/office/drawing/2014/main" val="853400103"/>
                  </a:ext>
                </a:extLst>
              </a:tr>
            </a:tbl>
          </a:graphicData>
        </a:graphic>
      </p:graphicFrame>
      <p:sp>
        <p:nvSpPr>
          <p:cNvPr id="15383" name="TextBox 4"/>
          <p:cNvSpPr txBox="1">
            <a:spLocks noChangeArrowheads="1"/>
          </p:cNvSpPr>
          <p:nvPr/>
        </p:nvSpPr>
        <p:spPr bwMode="auto">
          <a:xfrm>
            <a:off x="1562100" y="5929314"/>
            <a:ext cx="2298700" cy="9239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pPr>
            <a:r>
              <a:rPr lang="en-US" altLang="en-US">
                <a:solidFill>
                  <a:srgbClr val="FF0000"/>
                </a:solidFill>
              </a:rPr>
              <a:t>Fostyl-ethyl aluminum-Tolerance US and International</a:t>
            </a:r>
          </a:p>
        </p:txBody>
      </p:sp>
      <p:sp>
        <p:nvSpPr>
          <p:cNvPr id="15384" name="Notched Right Arrow 5"/>
          <p:cNvSpPr>
            <a:spLocks noChangeArrowheads="1"/>
          </p:cNvSpPr>
          <p:nvPr/>
        </p:nvSpPr>
        <p:spPr bwMode="auto">
          <a:xfrm rot="18426571">
            <a:off x="2854325" y="5367338"/>
            <a:ext cx="914400" cy="685800"/>
          </a:xfrm>
          <a:prstGeom prst="notchedRightArrow">
            <a:avLst>
              <a:gd name="adj1" fmla="val 50000"/>
              <a:gd name="adj2" fmla="val 50000"/>
            </a:avLst>
          </a:prstGeom>
          <a:solidFill>
            <a:schemeClr val="accent1"/>
          </a:solidFill>
          <a:ln w="9525" algn="ctr">
            <a:solidFill>
              <a:schemeClr val="tx1"/>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endParaRPr>
          </a:p>
        </p:txBody>
      </p:sp>
      <p:sp>
        <p:nvSpPr>
          <p:cNvPr id="15385" name="TextBox 6"/>
          <p:cNvSpPr txBox="1">
            <a:spLocks noChangeArrowheads="1"/>
          </p:cNvSpPr>
          <p:nvPr/>
        </p:nvSpPr>
        <p:spPr bwMode="auto">
          <a:xfrm>
            <a:off x="3619500" y="4737100"/>
            <a:ext cx="2133600" cy="9223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pPr>
            <a:r>
              <a:rPr lang="en-US" altLang="en-US">
                <a:solidFill>
                  <a:srgbClr val="FF0000"/>
                </a:solidFill>
              </a:rPr>
              <a:t>Phosphite- Tolerance needed International</a:t>
            </a:r>
          </a:p>
        </p:txBody>
      </p:sp>
      <p:sp>
        <p:nvSpPr>
          <p:cNvPr id="15386" name="Up Arrow 7"/>
          <p:cNvSpPr>
            <a:spLocks noChangeArrowheads="1"/>
          </p:cNvSpPr>
          <p:nvPr/>
        </p:nvSpPr>
        <p:spPr bwMode="auto">
          <a:xfrm>
            <a:off x="1905000" y="4681538"/>
            <a:ext cx="685800" cy="977900"/>
          </a:xfrm>
          <a:prstGeom prst="upArrow">
            <a:avLst>
              <a:gd name="adj1" fmla="val 50000"/>
              <a:gd name="adj2" fmla="val 49973"/>
            </a:avLst>
          </a:prstGeom>
          <a:solidFill>
            <a:schemeClr val="accent1"/>
          </a:solidFill>
          <a:ln w="9525" algn="ctr">
            <a:solidFill>
              <a:schemeClr val="tx1"/>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endParaRPr>
          </a:p>
        </p:txBody>
      </p:sp>
    </p:spTree>
    <p:extLst>
      <p:ext uri="{BB962C8B-B14F-4D97-AF65-F5344CB8AC3E}">
        <p14:creationId xmlns:p14="http://schemas.microsoft.com/office/powerpoint/2010/main" val="343610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bwMode="auto">
          <a:xfrm>
            <a:off x="2819400" y="712788"/>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solidFill>
                  <a:schemeClr val="bg1"/>
                </a:solidFill>
                <a:latin typeface="Arial Narrow" panose="020B0606020202030204" pitchFamily="34" charset="0"/>
              </a:rPr>
              <a:t>International  Residues</a:t>
            </a:r>
          </a:p>
        </p:txBody>
      </p:sp>
      <p:graphicFrame>
        <p:nvGraphicFramePr>
          <p:cNvPr id="3" name="Content Placeholder 2"/>
          <p:cNvGraphicFramePr>
            <a:graphicFrameLocks noGrp="1"/>
          </p:cNvGraphicFramePr>
          <p:nvPr>
            <p:ph sz="half" idx="2"/>
          </p:nvPr>
        </p:nvGraphicFramePr>
        <p:xfrm>
          <a:off x="1905000" y="1676400"/>
          <a:ext cx="8382000" cy="3068638"/>
        </p:xfrm>
        <a:graphic>
          <a:graphicData uri="http://schemas.openxmlformats.org/drawingml/2006/table">
            <a:tbl>
              <a:tblPr firstRow="1" bandRow="1">
                <a:tableStyleId>{5C22544A-7EE6-4342-B048-85BDC9FD1C3A}</a:tableStyleId>
              </a:tblPr>
              <a:tblGrid>
                <a:gridCol w="1676400">
                  <a:extLst>
                    <a:ext uri="{9D8B030D-6E8A-4147-A177-3AD203B41FA5}">
                      <a16:colId xmlns="" xmlns:a16="http://schemas.microsoft.com/office/drawing/2014/main" val="3418541159"/>
                    </a:ext>
                  </a:extLst>
                </a:gridCol>
                <a:gridCol w="1676400">
                  <a:extLst>
                    <a:ext uri="{9D8B030D-6E8A-4147-A177-3AD203B41FA5}">
                      <a16:colId xmlns="" xmlns:a16="http://schemas.microsoft.com/office/drawing/2014/main" val="3079866001"/>
                    </a:ext>
                  </a:extLst>
                </a:gridCol>
                <a:gridCol w="1568741">
                  <a:extLst>
                    <a:ext uri="{9D8B030D-6E8A-4147-A177-3AD203B41FA5}">
                      <a16:colId xmlns="" xmlns:a16="http://schemas.microsoft.com/office/drawing/2014/main" val="1521880556"/>
                    </a:ext>
                  </a:extLst>
                </a:gridCol>
                <a:gridCol w="1784059">
                  <a:extLst>
                    <a:ext uri="{9D8B030D-6E8A-4147-A177-3AD203B41FA5}">
                      <a16:colId xmlns="" xmlns:a16="http://schemas.microsoft.com/office/drawing/2014/main" val="3801474920"/>
                    </a:ext>
                  </a:extLst>
                </a:gridCol>
                <a:gridCol w="1676400">
                  <a:extLst>
                    <a:ext uri="{9D8B030D-6E8A-4147-A177-3AD203B41FA5}">
                      <a16:colId xmlns="" xmlns:a16="http://schemas.microsoft.com/office/drawing/2014/main" val="3188245109"/>
                    </a:ext>
                  </a:extLst>
                </a:gridCol>
              </a:tblGrid>
              <a:tr h="1879938">
                <a:tc>
                  <a:txBody>
                    <a:bodyPr/>
                    <a:lstStyle/>
                    <a:p>
                      <a:r>
                        <a:rPr lang="en-US" sz="1800" dirty="0" smtClean="0">
                          <a:latin typeface="Arial Narrow" panose="020B0606020202030204" pitchFamily="34" charset="0"/>
                        </a:rPr>
                        <a:t>Conventional </a:t>
                      </a:r>
                    </a:p>
                    <a:p>
                      <a:r>
                        <a:rPr lang="en-US" sz="1800" dirty="0" smtClean="0">
                          <a:latin typeface="Arial Narrow" panose="020B0606020202030204" pitchFamily="34" charset="0"/>
                        </a:rPr>
                        <a:t>Chemicals</a:t>
                      </a:r>
                      <a:endParaRPr lang="en-US" sz="1800" dirty="0">
                        <a:latin typeface="Arial Narrow" panose="020B0606020202030204" pitchFamily="34" charset="0"/>
                      </a:endParaRPr>
                    </a:p>
                  </a:txBody>
                  <a:tcPr marT="45710" marB="45710">
                    <a:solidFill>
                      <a:schemeClr val="accent2">
                        <a:lumMod val="75000"/>
                      </a:schemeClr>
                    </a:solidFill>
                  </a:tcPr>
                </a:tc>
                <a:tc>
                  <a:txBody>
                    <a:bodyPr/>
                    <a:lstStyle/>
                    <a:p>
                      <a:r>
                        <a:rPr lang="en-US" sz="1800" dirty="0" smtClean="0">
                          <a:latin typeface="Arial Narrow" panose="020B0606020202030204" pitchFamily="34" charset="0"/>
                        </a:rPr>
                        <a:t>Biochemical</a:t>
                      </a:r>
                    </a:p>
                    <a:p>
                      <a:r>
                        <a:rPr lang="en-US" sz="1800" dirty="0" smtClean="0">
                          <a:latin typeface="Arial Narrow" panose="020B0606020202030204" pitchFamily="34" charset="0"/>
                        </a:rPr>
                        <a:t>Like –Reduced data set</a:t>
                      </a:r>
                      <a:endParaRPr lang="en-US" sz="1800" dirty="0">
                        <a:latin typeface="Arial Narrow" panose="020B0606020202030204" pitchFamily="34" charset="0"/>
                      </a:endParaRPr>
                    </a:p>
                  </a:txBody>
                  <a:tcPr marT="45710" marB="45710">
                    <a:solidFill>
                      <a:schemeClr val="accent2">
                        <a:lumMod val="75000"/>
                      </a:schemeClr>
                    </a:solidFill>
                  </a:tcPr>
                </a:tc>
                <a:tc>
                  <a:txBody>
                    <a:bodyPr/>
                    <a:lstStyle/>
                    <a:p>
                      <a:r>
                        <a:rPr lang="en-US" sz="1800" dirty="0" smtClean="0">
                          <a:latin typeface="Arial Narrow" panose="020B0606020202030204" pitchFamily="34" charset="0"/>
                        </a:rPr>
                        <a:t>Biopesticide</a:t>
                      </a:r>
                      <a:endParaRPr lang="en-US" sz="1800" dirty="0">
                        <a:latin typeface="Arial Narrow" panose="020B0606020202030204" pitchFamily="34" charset="0"/>
                      </a:endParaRPr>
                    </a:p>
                  </a:txBody>
                  <a:tcPr marT="45710" marB="45710">
                    <a:solidFill>
                      <a:schemeClr val="accent2">
                        <a:lumMod val="75000"/>
                      </a:schemeClr>
                    </a:solidFill>
                  </a:tcPr>
                </a:tc>
                <a:tc>
                  <a:txBody>
                    <a:bodyPr/>
                    <a:lstStyle/>
                    <a:p>
                      <a:r>
                        <a:rPr lang="en-US" sz="1800" dirty="0" err="1" smtClean="0">
                          <a:latin typeface="Arial Narrow" panose="020B0606020202030204" pitchFamily="34" charset="0"/>
                        </a:rPr>
                        <a:t>Biostimulants</a:t>
                      </a:r>
                      <a:endParaRPr lang="en-US" sz="1800" dirty="0">
                        <a:latin typeface="Arial Narrow" panose="020B0606020202030204" pitchFamily="34" charset="0"/>
                      </a:endParaRPr>
                    </a:p>
                  </a:txBody>
                  <a:tcPr marT="45710" marB="45710">
                    <a:solidFill>
                      <a:schemeClr val="accent5">
                        <a:lumMod val="50000"/>
                      </a:schemeClr>
                    </a:solidFill>
                  </a:tcPr>
                </a:tc>
                <a:tc>
                  <a:txBody>
                    <a:bodyPr/>
                    <a:lstStyle/>
                    <a:p>
                      <a:r>
                        <a:rPr lang="en-US" sz="1800" dirty="0" smtClean="0">
                          <a:latin typeface="Arial Narrow" panose="020B0606020202030204" pitchFamily="34" charset="0"/>
                        </a:rPr>
                        <a:t>25b</a:t>
                      </a:r>
                      <a:endParaRPr lang="en-US" sz="1800" dirty="0">
                        <a:latin typeface="Arial Narrow" panose="020B0606020202030204" pitchFamily="34" charset="0"/>
                      </a:endParaRPr>
                    </a:p>
                  </a:txBody>
                  <a:tcPr marT="45710" marB="45710">
                    <a:solidFill>
                      <a:schemeClr val="accent2">
                        <a:lumMod val="75000"/>
                      </a:schemeClr>
                    </a:solidFill>
                  </a:tcPr>
                </a:tc>
                <a:extLst>
                  <a:ext uri="{0D108BD9-81ED-4DB2-BD59-A6C34878D82A}">
                    <a16:rowId xmlns="" xmlns:a16="http://schemas.microsoft.com/office/drawing/2014/main" val="1678619976"/>
                  </a:ext>
                </a:extLst>
              </a:tr>
              <a:tr h="1188700">
                <a:tc>
                  <a:txBody>
                    <a:bodyPr/>
                    <a:lstStyle/>
                    <a:p>
                      <a:r>
                        <a:rPr lang="en-US" sz="1800" dirty="0" smtClean="0">
                          <a:latin typeface="Arial Narrow" panose="020B0606020202030204" pitchFamily="34" charset="0"/>
                        </a:rPr>
                        <a:t>Most data requirements</a:t>
                      </a:r>
                      <a:endParaRPr lang="en-US" sz="1800" dirty="0">
                        <a:latin typeface="Arial Narrow" panose="020B0606020202030204" pitchFamily="34" charset="0"/>
                      </a:endParaRPr>
                    </a:p>
                  </a:txBody>
                  <a:tcPr marT="45710" marB="45710"/>
                </a:tc>
                <a:tc>
                  <a:txBody>
                    <a:bodyPr/>
                    <a:lstStyle/>
                    <a:p>
                      <a:r>
                        <a:rPr lang="en-US" sz="1800" dirty="0" smtClean="0">
                          <a:latin typeface="Arial Narrow" panose="020B0606020202030204" pitchFamily="34" charset="0"/>
                        </a:rPr>
                        <a:t>Somewhat more</a:t>
                      </a:r>
                      <a:r>
                        <a:rPr lang="en-US" sz="1800" baseline="0" dirty="0" smtClean="0">
                          <a:latin typeface="Arial Narrow" panose="020B0606020202030204" pitchFamily="34" charset="0"/>
                        </a:rPr>
                        <a:t> requirements than </a:t>
                      </a:r>
                      <a:r>
                        <a:rPr lang="en-US" sz="1800" baseline="0" dirty="0" err="1" smtClean="0">
                          <a:latin typeface="Arial Narrow" panose="020B0606020202030204" pitchFamily="34" charset="0"/>
                        </a:rPr>
                        <a:t>biopesticides</a:t>
                      </a:r>
                      <a:endParaRPr lang="en-US" sz="1800" dirty="0">
                        <a:latin typeface="Arial Narrow" panose="020B0606020202030204" pitchFamily="34" charset="0"/>
                      </a:endParaRPr>
                    </a:p>
                  </a:txBody>
                  <a:tcPr marT="45710" marB="45710"/>
                </a:tc>
                <a:tc>
                  <a:txBody>
                    <a:bodyPr/>
                    <a:lstStyle/>
                    <a:p>
                      <a:r>
                        <a:rPr lang="en-US" sz="1800" dirty="0" smtClean="0">
                          <a:latin typeface="Arial Narrow" panose="020B0606020202030204" pitchFamily="34" charset="0"/>
                        </a:rPr>
                        <a:t>Standard but ever increasing bar</a:t>
                      </a:r>
                      <a:endParaRPr lang="en-US" sz="1800" dirty="0">
                        <a:latin typeface="Arial Narrow" panose="020B0606020202030204" pitchFamily="34" charset="0"/>
                      </a:endParaRPr>
                    </a:p>
                  </a:txBody>
                  <a:tcPr marT="45710" marB="45710"/>
                </a:tc>
                <a:tc>
                  <a:txBody>
                    <a:bodyPr/>
                    <a:lstStyle/>
                    <a:p>
                      <a:r>
                        <a:rPr lang="en-US" sz="1800" dirty="0" smtClean="0">
                          <a:latin typeface="Arial Narrow" panose="020B0606020202030204" pitchFamily="34" charset="0"/>
                        </a:rPr>
                        <a:t>???????</a:t>
                      </a:r>
                      <a:endParaRPr lang="en-US" sz="1800" dirty="0">
                        <a:latin typeface="Arial Narrow" panose="020B0606020202030204" pitchFamily="34" charset="0"/>
                      </a:endParaRPr>
                    </a:p>
                  </a:txBody>
                  <a:tcPr marT="45710" marB="45710"/>
                </a:tc>
                <a:tc>
                  <a:txBody>
                    <a:bodyPr/>
                    <a:lstStyle/>
                    <a:p>
                      <a:r>
                        <a:rPr lang="en-US" sz="1800" dirty="0" smtClean="0">
                          <a:latin typeface="Arial Narrow" panose="020B0606020202030204" pitchFamily="34" charset="0"/>
                        </a:rPr>
                        <a:t>Exempt-</a:t>
                      </a:r>
                      <a:r>
                        <a:rPr lang="en-US" sz="1800" baseline="0" dirty="0" smtClean="0">
                          <a:latin typeface="Arial Narrow" panose="020B0606020202030204" pitchFamily="34" charset="0"/>
                        </a:rPr>
                        <a:t> </a:t>
                      </a:r>
                    </a:p>
                    <a:p>
                      <a:r>
                        <a:rPr lang="en-US" sz="1800" baseline="0" dirty="0" smtClean="0">
                          <a:solidFill>
                            <a:srgbClr val="FF0000"/>
                          </a:solidFill>
                          <a:latin typeface="Arial Narrow" panose="020B0606020202030204" pitchFamily="34" charset="0"/>
                        </a:rPr>
                        <a:t>Thyme oil</a:t>
                      </a:r>
                      <a:endParaRPr lang="en-US" sz="1800" dirty="0">
                        <a:solidFill>
                          <a:srgbClr val="FF0000"/>
                        </a:solidFill>
                        <a:latin typeface="Arial Narrow" panose="020B0606020202030204" pitchFamily="34" charset="0"/>
                      </a:endParaRPr>
                    </a:p>
                  </a:txBody>
                  <a:tcPr marT="45710" marB="45710"/>
                </a:tc>
                <a:extLst>
                  <a:ext uri="{0D108BD9-81ED-4DB2-BD59-A6C34878D82A}">
                    <a16:rowId xmlns="" xmlns:a16="http://schemas.microsoft.com/office/drawing/2014/main" val="853400103"/>
                  </a:ext>
                </a:extLst>
              </a:tr>
            </a:tbl>
          </a:graphicData>
        </a:graphic>
      </p:graphicFrame>
      <p:sp>
        <p:nvSpPr>
          <p:cNvPr id="16407" name="TextBox 4"/>
          <p:cNvSpPr txBox="1">
            <a:spLocks noChangeArrowheads="1"/>
          </p:cNvSpPr>
          <p:nvPr/>
        </p:nvSpPr>
        <p:spPr bwMode="auto">
          <a:xfrm>
            <a:off x="1562100" y="5929314"/>
            <a:ext cx="2298700"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pPr>
            <a:endParaRPr lang="en-US" altLang="en-US">
              <a:solidFill>
                <a:srgbClr val="FF0000"/>
              </a:solidFill>
            </a:endParaRPr>
          </a:p>
        </p:txBody>
      </p:sp>
      <p:sp>
        <p:nvSpPr>
          <p:cNvPr id="16408" name="TextBox 6"/>
          <p:cNvSpPr txBox="1">
            <a:spLocks noChangeArrowheads="1"/>
          </p:cNvSpPr>
          <p:nvPr/>
        </p:nvSpPr>
        <p:spPr bwMode="auto">
          <a:xfrm>
            <a:off x="3429000" y="4737100"/>
            <a:ext cx="3810000" cy="1600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pPr>
            <a:r>
              <a:rPr lang="en-US" altLang="en-US">
                <a:solidFill>
                  <a:srgbClr val="FF0000"/>
                </a:solidFill>
              </a:rPr>
              <a:t>Phosphite- Residue studies Tolerance needed International</a:t>
            </a:r>
          </a:p>
          <a:p>
            <a:pPr eaLnBrk="0" fontAlgn="base" hangingPunct="0">
              <a:spcBef>
                <a:spcPct val="0"/>
              </a:spcBef>
              <a:spcAft>
                <a:spcPct val="0"/>
              </a:spcAft>
            </a:pPr>
            <a:endParaRPr lang="en-US" altLang="en-US" sz="800">
              <a:solidFill>
                <a:srgbClr val="FF0000"/>
              </a:solidFill>
            </a:endParaRPr>
          </a:p>
          <a:p>
            <a:pPr eaLnBrk="0" fontAlgn="base" hangingPunct="0">
              <a:spcBef>
                <a:spcPct val="0"/>
              </a:spcBef>
              <a:spcAft>
                <a:spcPct val="0"/>
              </a:spcAft>
            </a:pPr>
            <a:r>
              <a:rPr lang="en-US" altLang="en-US">
                <a:solidFill>
                  <a:srgbClr val="FF0000"/>
                </a:solidFill>
              </a:rPr>
              <a:t>Thymol- Residues needed for US</a:t>
            </a:r>
          </a:p>
          <a:p>
            <a:pPr eaLnBrk="0" fontAlgn="base" hangingPunct="0">
              <a:spcBef>
                <a:spcPct val="0"/>
              </a:spcBef>
              <a:spcAft>
                <a:spcPct val="0"/>
              </a:spcAft>
            </a:pPr>
            <a:endParaRPr lang="en-US" altLang="en-US">
              <a:solidFill>
                <a:srgbClr val="FF0000"/>
              </a:solidFill>
            </a:endParaRPr>
          </a:p>
          <a:p>
            <a:pPr eaLnBrk="0" fontAlgn="base" hangingPunct="0">
              <a:spcBef>
                <a:spcPct val="0"/>
              </a:spcBef>
              <a:spcAft>
                <a:spcPct val="0"/>
              </a:spcAft>
            </a:pPr>
            <a:r>
              <a:rPr lang="en-US" altLang="en-US">
                <a:solidFill>
                  <a:srgbClr val="FF0000"/>
                </a:solidFill>
              </a:rPr>
              <a:t>IR-4 conducted residue studies</a:t>
            </a:r>
          </a:p>
        </p:txBody>
      </p:sp>
    </p:spTree>
    <p:extLst>
      <p:ext uri="{BB962C8B-B14F-4D97-AF65-F5344CB8AC3E}">
        <p14:creationId xmlns:p14="http://schemas.microsoft.com/office/powerpoint/2010/main" val="213531052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bwMode="auto">
          <a:xfrm>
            <a:off x="2447925" y="684213"/>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solidFill>
                  <a:schemeClr val="bg1"/>
                </a:solidFill>
              </a:rPr>
              <a:t>Potassium Phosphite</a:t>
            </a:r>
          </a:p>
        </p:txBody>
      </p:sp>
      <p:sp>
        <p:nvSpPr>
          <p:cNvPr id="4" name="Content Placeholder 3"/>
          <p:cNvSpPr>
            <a:spLocks noGrp="1"/>
          </p:cNvSpPr>
          <p:nvPr>
            <p:ph sz="half" idx="2"/>
          </p:nvPr>
        </p:nvSpPr>
        <p:spPr>
          <a:xfrm>
            <a:off x="1981200" y="1676401"/>
            <a:ext cx="8305800" cy="4449763"/>
          </a:xfrm>
        </p:spPr>
        <p:txBody>
          <a:bodyPr/>
          <a:lstStyle/>
          <a:p>
            <a:pPr marL="0" indent="0" algn="ctr">
              <a:buNone/>
              <a:defRPr/>
            </a:pPr>
            <a:r>
              <a:rPr lang="en-US" sz="3200" dirty="0"/>
              <a:t>IR-4 conducted residue studies</a:t>
            </a:r>
          </a:p>
          <a:p>
            <a:pPr>
              <a:defRPr/>
            </a:pPr>
            <a:endParaRPr lang="en-US" sz="3200" dirty="0"/>
          </a:p>
          <a:p>
            <a:pPr marL="0" indent="0">
              <a:buNone/>
              <a:defRPr/>
            </a:pPr>
            <a:r>
              <a:rPr lang="en-US" sz="3200" dirty="0"/>
              <a:t>     Almond, Apple, Blueberry, </a:t>
            </a:r>
            <a:r>
              <a:rPr lang="en-US" sz="3200" dirty="0" err="1"/>
              <a:t>Caneberry</a:t>
            </a:r>
            <a:r>
              <a:rPr lang="en-US" sz="3200" dirty="0"/>
              <a:t>,      </a:t>
            </a:r>
          </a:p>
          <a:p>
            <a:pPr marL="0" indent="0">
              <a:buNone/>
              <a:defRPr/>
            </a:pPr>
            <a:r>
              <a:rPr lang="en-US" sz="3200" dirty="0"/>
              <a:t>        Citrus, Pecan,  Pistachio, Walnut</a:t>
            </a:r>
          </a:p>
        </p:txBody>
      </p:sp>
    </p:spTree>
    <p:extLst>
      <p:ext uri="{BB962C8B-B14F-4D97-AF65-F5344CB8AC3E}">
        <p14:creationId xmlns:p14="http://schemas.microsoft.com/office/powerpoint/2010/main" val="426311923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srcRect/>
          <a:stretch>
            <a:fillRect/>
          </a:stretch>
        </p:blipFill>
        <p:spPr bwMode="auto">
          <a:xfrm>
            <a:off x="1600200" y="457200"/>
            <a:ext cx="8991600" cy="6324600"/>
          </a:xfrm>
          <a:prstGeom prst="rect">
            <a:avLst/>
          </a:prstGeom>
          <a:noFill/>
          <a:ln w="41275">
            <a:solidFill>
              <a:schemeClr val="tx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5638800" y="3962400"/>
            <a:ext cx="1752600" cy="369888"/>
          </a:xfrm>
          <a:prstGeom prst="rect">
            <a:avLst/>
          </a:prstGeom>
          <a:noFill/>
        </p:spPr>
        <p:txBody>
          <a:bodyPr>
            <a:spAutoFit/>
          </a:bodyPr>
          <a:lstStyle/>
          <a:p>
            <a:pPr>
              <a:defRPr/>
            </a:pPr>
            <a:r>
              <a:rPr lang="en-US" dirty="0">
                <a:solidFill>
                  <a:srgbClr val="000000"/>
                </a:solidFill>
                <a:latin typeface="Calibri"/>
                <a:cs typeface="Arial" panose="020B0604020202020204" pitchFamily="34" charset="0"/>
              </a:rPr>
              <a:t>Korea = 0.5ppm</a:t>
            </a:r>
          </a:p>
        </p:txBody>
      </p:sp>
      <p:cxnSp>
        <p:nvCxnSpPr>
          <p:cNvPr id="6" name="Straight Connector 5"/>
          <p:cNvCxnSpPr/>
          <p:nvPr/>
        </p:nvCxnSpPr>
        <p:spPr>
          <a:xfrm>
            <a:off x="2133600" y="4343400"/>
            <a:ext cx="3352800" cy="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5486400" y="4343400"/>
            <a:ext cx="0" cy="190500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itle 1"/>
          <p:cNvSpPr txBox="1">
            <a:spLocks/>
          </p:cNvSpPr>
          <p:nvPr/>
        </p:nvSpPr>
        <p:spPr>
          <a:xfrm>
            <a:off x="1524000" y="0"/>
            <a:ext cx="8382000" cy="527050"/>
          </a:xfrm>
          <a:prstGeom prst="rect">
            <a:avLst/>
          </a:prstGeom>
        </p:spPr>
        <p:txBody>
          <a:bodyPr/>
          <a:lst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latin typeface="+mj-lt"/>
                <a:ea typeface="+mn-ea"/>
                <a:cs typeface="Arial" charset="0"/>
              </a:defRPr>
            </a:lvl1pPr>
          </a:lstStyle>
          <a:p>
            <a:pPr>
              <a:defRPr/>
            </a:pPr>
            <a:r>
              <a:rPr lang="en-US" sz="2400">
                <a:solidFill>
                  <a:srgbClr val="000000"/>
                </a:solidFill>
                <a:latin typeface="Arial"/>
              </a:rPr>
              <a:t>Pesticide Degradation – Decline curve</a:t>
            </a:r>
          </a:p>
        </p:txBody>
      </p:sp>
      <p:sp>
        <p:nvSpPr>
          <p:cNvPr id="28" name="TextBox 27"/>
          <p:cNvSpPr txBox="1"/>
          <p:nvPr/>
        </p:nvSpPr>
        <p:spPr>
          <a:xfrm>
            <a:off x="6400800" y="6464300"/>
            <a:ext cx="1447800" cy="260350"/>
          </a:xfrm>
          <a:prstGeom prst="rect">
            <a:avLst/>
          </a:prstGeom>
          <a:noFill/>
        </p:spPr>
        <p:txBody>
          <a:bodyPr>
            <a:spAutoFit/>
          </a:bodyPr>
          <a:lstStyle/>
          <a:p>
            <a:pPr>
              <a:defRPr/>
            </a:pPr>
            <a:r>
              <a:rPr lang="en-US" sz="1100" b="1" dirty="0">
                <a:solidFill>
                  <a:srgbClr val="000000"/>
                </a:solidFill>
                <a:latin typeface="Calibri"/>
                <a:cs typeface="Arial" panose="020B0604020202020204" pitchFamily="34" charset="0"/>
              </a:rPr>
              <a:t>(Days)</a:t>
            </a:r>
          </a:p>
        </p:txBody>
      </p:sp>
      <p:sp>
        <p:nvSpPr>
          <p:cNvPr id="5" name="Notched Right Arrow 4"/>
          <p:cNvSpPr/>
          <p:nvPr/>
        </p:nvSpPr>
        <p:spPr bwMode="auto">
          <a:xfrm rot="5400000">
            <a:off x="4438650" y="3219450"/>
            <a:ext cx="990600" cy="190500"/>
          </a:xfrm>
          <a:prstGeom prst="notchedRightArrow">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lIns="91436" tIns="45718" rIns="91436" bIns="45718" anchor="ctr"/>
          <a:lstStyle/>
          <a:p>
            <a:pPr algn="ctr" defTabSz="914099" fontAlgn="base">
              <a:spcBef>
                <a:spcPct val="0"/>
              </a:spcBef>
              <a:spcAft>
                <a:spcPct val="0"/>
              </a:spcAft>
              <a:defRPr/>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7" name="TextBox 6"/>
          <p:cNvSpPr txBox="1"/>
          <p:nvPr/>
        </p:nvSpPr>
        <p:spPr>
          <a:xfrm>
            <a:off x="3962400" y="2057401"/>
            <a:ext cx="1943100" cy="923925"/>
          </a:xfrm>
          <a:prstGeom prst="rect">
            <a:avLst/>
          </a:prstGeom>
          <a:noFill/>
        </p:spPr>
        <p:txBody>
          <a:bodyPr>
            <a:spAutoFit/>
          </a:bodyPr>
          <a:lstStyle/>
          <a:p>
            <a:pPr>
              <a:defRPr/>
            </a:pPr>
            <a:r>
              <a:rPr lang="en-US" dirty="0">
                <a:solidFill>
                  <a:srgbClr val="000000"/>
                </a:solidFill>
                <a:latin typeface="Calibri"/>
                <a:cs typeface="Arial" panose="020B0604020202020204" pitchFamily="34" charset="0"/>
              </a:rPr>
              <a:t>7 days </a:t>
            </a:r>
          </a:p>
          <a:p>
            <a:pPr>
              <a:defRPr/>
            </a:pPr>
            <a:r>
              <a:rPr lang="en-US" dirty="0">
                <a:solidFill>
                  <a:srgbClr val="000000"/>
                </a:solidFill>
                <a:latin typeface="Calibri"/>
                <a:cs typeface="Arial" panose="020B0604020202020204" pitchFamily="34" charset="0"/>
              </a:rPr>
              <a:t>effective </a:t>
            </a:r>
          </a:p>
          <a:p>
            <a:pPr>
              <a:defRPr/>
            </a:pPr>
            <a:r>
              <a:rPr lang="en-US" dirty="0">
                <a:solidFill>
                  <a:srgbClr val="000000"/>
                </a:solidFill>
                <a:latin typeface="Calibri"/>
                <a:cs typeface="Arial" panose="020B0604020202020204" pitchFamily="34" charset="0"/>
              </a:rPr>
              <a:t>control</a:t>
            </a:r>
          </a:p>
        </p:txBody>
      </p:sp>
      <p:sp>
        <p:nvSpPr>
          <p:cNvPr id="9" name="Rectangle 8"/>
          <p:cNvSpPr/>
          <p:nvPr/>
        </p:nvSpPr>
        <p:spPr bwMode="auto">
          <a:xfrm>
            <a:off x="3581400" y="526298"/>
            <a:ext cx="6019800" cy="540502"/>
          </a:xfrm>
          <a:prstGeom prst="rect">
            <a:avLst/>
          </a:prstGeom>
          <a:solidFill>
            <a:schemeClr val="tx1"/>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lIns="91436" tIns="45718" rIns="91436" bIns="45718" anchor="ctr"/>
          <a:lstStyle/>
          <a:p>
            <a:pPr algn="ctr" defTabSz="914099" fontAlgn="base">
              <a:spcBef>
                <a:spcPct val="0"/>
              </a:spcBef>
              <a:spcAft>
                <a:spcPct val="0"/>
              </a:spcAft>
              <a:defRPr/>
            </a:pPr>
            <a:r>
              <a:rPr lang="en-US" sz="2300" dirty="0">
                <a:solidFill>
                  <a:srgbClr val="000000"/>
                </a:solidFill>
                <a:effectLst>
                  <a:outerShdw blurRad="38100" dist="38100" dir="2700000" algn="tl">
                    <a:srgbClr val="000000">
                      <a:alpha val="43137"/>
                    </a:srgbClr>
                  </a:outerShdw>
                </a:effectLst>
                <a:latin typeface="Segoe" pitchFamily="34" charset="0"/>
              </a:rPr>
              <a:t>7 day PHI and 7 days effective control</a:t>
            </a:r>
          </a:p>
        </p:txBody>
      </p:sp>
      <p:cxnSp>
        <p:nvCxnSpPr>
          <p:cNvPr id="14" name="Straight Connector 13"/>
          <p:cNvCxnSpPr/>
          <p:nvPr/>
        </p:nvCxnSpPr>
        <p:spPr>
          <a:xfrm>
            <a:off x="2195513" y="4953000"/>
            <a:ext cx="8305800" cy="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0501313" y="4953000"/>
            <a:ext cx="0" cy="129540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8153400" y="5105400"/>
            <a:ext cx="2057400" cy="369888"/>
          </a:xfrm>
          <a:prstGeom prst="rect">
            <a:avLst/>
          </a:prstGeom>
          <a:noFill/>
        </p:spPr>
        <p:txBody>
          <a:bodyPr>
            <a:spAutoFit/>
          </a:bodyPr>
          <a:lstStyle/>
          <a:p>
            <a:pPr>
              <a:defRPr/>
            </a:pPr>
            <a:r>
              <a:rPr lang="en-US" dirty="0">
                <a:solidFill>
                  <a:srgbClr val="000000"/>
                </a:solidFill>
                <a:latin typeface="Calibri"/>
                <a:cs typeface="Arial" panose="020B0604020202020204" pitchFamily="34" charset="0"/>
              </a:rPr>
              <a:t>Japan  0.3 ppm</a:t>
            </a:r>
          </a:p>
        </p:txBody>
      </p:sp>
      <p:sp>
        <p:nvSpPr>
          <p:cNvPr id="19" name="TextBox 18"/>
          <p:cNvSpPr txBox="1"/>
          <p:nvPr/>
        </p:nvSpPr>
        <p:spPr>
          <a:xfrm>
            <a:off x="5389563" y="2284414"/>
            <a:ext cx="4800600" cy="646331"/>
          </a:xfrm>
          <a:prstGeom prst="rect">
            <a:avLst/>
          </a:prstGeom>
          <a:noFill/>
        </p:spPr>
        <p:txBody>
          <a:bodyPr>
            <a:spAutoFit/>
          </a:bodyPr>
          <a:lstStyle/>
          <a:p>
            <a:pPr>
              <a:defRPr/>
            </a:pPr>
            <a:r>
              <a:rPr lang="en-US" dirty="0">
                <a:solidFill>
                  <a:srgbClr val="000000"/>
                </a:solidFill>
                <a:latin typeface="Calibri"/>
                <a:cs typeface="Arial" panose="020B0604020202020204" pitchFamily="34" charset="0"/>
              </a:rPr>
              <a:t>PERIOD OF NO PROTECTION –USE SHORT PHI BIOPESTICIDE</a:t>
            </a:r>
          </a:p>
        </p:txBody>
      </p:sp>
      <p:cxnSp>
        <p:nvCxnSpPr>
          <p:cNvPr id="21" name="Straight Arrow Connector 20"/>
          <p:cNvCxnSpPr/>
          <p:nvPr/>
        </p:nvCxnSpPr>
        <p:spPr>
          <a:xfrm>
            <a:off x="4933950" y="3314700"/>
            <a:ext cx="704850" cy="0"/>
          </a:xfrm>
          <a:prstGeom prst="straightConnector1">
            <a:avLst/>
          </a:prstGeom>
          <a:ln w="508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4941889" y="3619500"/>
            <a:ext cx="5559425" cy="0"/>
          </a:xfrm>
          <a:prstGeom prst="straightConnector1">
            <a:avLst/>
          </a:prstGeom>
          <a:ln w="508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7523893"/>
      </p:ext>
    </p:extLst>
  </p:cSld>
  <p:clrMapOvr>
    <a:masterClrMapping/>
  </p:clrMapOvr>
  <p:transition spd="slow">
    <p:randomBar dir="ver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Image result for photo jump over g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4929189"/>
            <a:ext cx="2971800"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4" descr="Image result for photo jump over g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4964114"/>
            <a:ext cx="2387600" cy="189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752600" y="4429126"/>
            <a:ext cx="8915400" cy="460375"/>
          </a:xfrm>
          <a:prstGeom prst="rect">
            <a:avLst/>
          </a:prstGeom>
          <a:noFill/>
        </p:spPr>
        <p:txBody>
          <a:bodyPr>
            <a:spAutoFit/>
          </a:bodyPr>
          <a:lstStyle/>
          <a:p>
            <a:pPr>
              <a:defRPr/>
            </a:pPr>
            <a:r>
              <a:rPr lang="en-US" sz="2400" dirty="0">
                <a:solidFill>
                  <a:srgbClr val="000000"/>
                </a:solidFill>
                <a:latin typeface="Arial"/>
                <a:cs typeface="Arial" panose="020B0604020202020204" pitchFamily="34" charset="0"/>
              </a:rPr>
              <a:t>How important and how wide is the gap in MRLs/tolerances?</a:t>
            </a:r>
          </a:p>
        </p:txBody>
      </p:sp>
      <p:sp>
        <p:nvSpPr>
          <p:cNvPr id="3" name="Rectangle 2"/>
          <p:cNvSpPr/>
          <p:nvPr/>
        </p:nvSpPr>
        <p:spPr>
          <a:xfrm>
            <a:off x="1782763" y="1130301"/>
            <a:ext cx="9067800" cy="3324225"/>
          </a:xfrm>
          <a:prstGeom prst="rect">
            <a:avLst/>
          </a:prstGeom>
        </p:spPr>
        <p:txBody>
          <a:bodyPr>
            <a:spAutoFit/>
          </a:bodyPr>
          <a:lstStyle/>
          <a:p>
            <a:pPr marL="457200">
              <a:defRPr/>
            </a:pPr>
            <a:r>
              <a:rPr lang="en-US" b="1" dirty="0">
                <a:solidFill>
                  <a:srgbClr val="1F497D"/>
                </a:solidFill>
                <a:latin typeface="Arial"/>
                <a:ea typeface="Calibri" panose="020F0502020204030204" pitchFamily="34" charset="0"/>
                <a:cs typeface="Times New Roman" panose="02020603050405020304" pitchFamily="18" charset="0"/>
              </a:rPr>
              <a:t> </a:t>
            </a:r>
            <a:endParaRPr lang="en-US" dirty="0">
              <a:solidFill>
                <a:srgbClr val="000000"/>
              </a:solidFill>
              <a:latin typeface="Arial"/>
              <a:ea typeface="Calibri" panose="020F0502020204030204" pitchFamily="34" charset="0"/>
              <a:cs typeface="Times New Roman" panose="02020603050405020304" pitchFamily="18" charset="0"/>
            </a:endParaRPr>
          </a:p>
          <a:p>
            <a:pPr marL="342900" indent="-342900">
              <a:buFont typeface="+mj-lt"/>
              <a:buAutoNum type="arabicPeriod"/>
              <a:defRPr/>
            </a:pPr>
            <a:r>
              <a:rPr lang="en-US" sz="2400" dirty="0">
                <a:solidFill>
                  <a:srgbClr val="1F497D"/>
                </a:solidFill>
                <a:latin typeface="Arial"/>
                <a:ea typeface="Calibri" panose="020F0502020204030204" pitchFamily="34" charset="0"/>
                <a:cs typeface="Times New Roman" panose="02020603050405020304" pitchFamily="18" charset="0"/>
              </a:rPr>
              <a:t>Crop export concerns- What are the conventional products causing trade irritants?</a:t>
            </a:r>
            <a:endParaRPr lang="en-US" sz="2400" dirty="0">
              <a:solidFill>
                <a:srgbClr val="000000"/>
              </a:solidFill>
              <a:latin typeface="Arial"/>
              <a:ea typeface="Calibri" panose="020F0502020204030204" pitchFamily="34" charset="0"/>
              <a:cs typeface="Times New Roman" panose="02020603050405020304" pitchFamily="18" charset="0"/>
            </a:endParaRPr>
          </a:p>
          <a:p>
            <a:pPr marL="342900" indent="-342900">
              <a:buFont typeface="+mj-lt"/>
              <a:buAutoNum type="arabicPeriod"/>
              <a:defRPr/>
            </a:pPr>
            <a:r>
              <a:rPr lang="en-US" sz="2400" dirty="0">
                <a:solidFill>
                  <a:srgbClr val="1F497D"/>
                </a:solidFill>
                <a:latin typeface="Arial"/>
                <a:ea typeface="Calibri" panose="020F0502020204030204" pitchFamily="34" charset="0"/>
                <a:cs typeface="Times New Roman" panose="02020603050405020304" pitchFamily="18" charset="0"/>
              </a:rPr>
              <a:t>Differences in MRLs between exporting and importing  countries</a:t>
            </a:r>
            <a:endParaRPr lang="en-US" sz="2400" dirty="0">
              <a:solidFill>
                <a:srgbClr val="000000"/>
              </a:solidFill>
              <a:latin typeface="Arial"/>
              <a:ea typeface="Calibri" panose="020F0502020204030204" pitchFamily="34" charset="0"/>
              <a:cs typeface="Times New Roman" panose="02020603050405020304" pitchFamily="18" charset="0"/>
            </a:endParaRPr>
          </a:p>
          <a:p>
            <a:pPr marL="342900" indent="-342900">
              <a:buFont typeface="+mj-lt"/>
              <a:buAutoNum type="arabicPeriod"/>
              <a:defRPr/>
            </a:pPr>
            <a:r>
              <a:rPr lang="en-US" sz="2400" dirty="0">
                <a:solidFill>
                  <a:srgbClr val="1F497D"/>
                </a:solidFill>
                <a:latin typeface="Arial"/>
                <a:ea typeface="Calibri" panose="020F0502020204030204" pitchFamily="34" charset="0"/>
                <a:cs typeface="Times New Roman" panose="02020603050405020304" pitchFamily="18" charset="0"/>
              </a:rPr>
              <a:t>Decline curves/persistence</a:t>
            </a:r>
            <a:endParaRPr lang="en-US" sz="2400" dirty="0">
              <a:solidFill>
                <a:srgbClr val="000000"/>
              </a:solidFill>
              <a:latin typeface="Arial"/>
              <a:ea typeface="Calibri" panose="020F0502020204030204" pitchFamily="34" charset="0"/>
              <a:cs typeface="Times New Roman" panose="02020603050405020304" pitchFamily="18" charset="0"/>
            </a:endParaRPr>
          </a:p>
          <a:p>
            <a:pPr marL="342900" indent="-342900">
              <a:buFont typeface="+mj-lt"/>
              <a:buAutoNum type="arabicPeriod"/>
              <a:defRPr/>
            </a:pPr>
            <a:r>
              <a:rPr lang="en-US" sz="2400" dirty="0">
                <a:solidFill>
                  <a:srgbClr val="1F497D"/>
                </a:solidFill>
                <a:latin typeface="Arial"/>
                <a:ea typeface="Calibri" panose="020F0502020204030204" pitchFamily="34" charset="0"/>
                <a:cs typeface="Times New Roman" panose="02020603050405020304" pitchFamily="18" charset="0"/>
              </a:rPr>
              <a:t>PHI(Pre harvest interval), retreatment interval</a:t>
            </a:r>
            <a:endParaRPr lang="en-US" sz="2400" dirty="0">
              <a:solidFill>
                <a:srgbClr val="000000"/>
              </a:solidFill>
              <a:latin typeface="Arial"/>
              <a:ea typeface="Calibri" panose="020F0502020204030204" pitchFamily="34" charset="0"/>
              <a:cs typeface="Times New Roman" panose="02020603050405020304" pitchFamily="18" charset="0"/>
            </a:endParaRPr>
          </a:p>
          <a:p>
            <a:pPr marL="342900" indent="-342900">
              <a:buFont typeface="+mj-lt"/>
              <a:buAutoNum type="arabicPeriod"/>
              <a:defRPr/>
            </a:pPr>
            <a:r>
              <a:rPr lang="en-US" sz="2400" dirty="0">
                <a:solidFill>
                  <a:srgbClr val="1F497D"/>
                </a:solidFill>
                <a:latin typeface="Arial"/>
                <a:ea typeface="Calibri" panose="020F0502020204030204" pitchFamily="34" charset="0"/>
                <a:cs typeface="Times New Roman" panose="02020603050405020304" pitchFamily="18" charset="0"/>
              </a:rPr>
              <a:t>Target pests in last application</a:t>
            </a:r>
            <a:endParaRPr lang="en-US" sz="2400" dirty="0">
              <a:solidFill>
                <a:srgbClr val="000000"/>
              </a:solidFill>
              <a:latin typeface="Arial"/>
              <a:ea typeface="Calibri" panose="020F0502020204030204" pitchFamily="34" charset="0"/>
              <a:cs typeface="Times New Roman" panose="02020603050405020304" pitchFamily="18" charset="0"/>
            </a:endParaRPr>
          </a:p>
          <a:p>
            <a:pPr marL="342900" indent="-342900">
              <a:buFont typeface="+mj-lt"/>
              <a:buAutoNum type="arabicPeriod"/>
              <a:defRPr/>
            </a:pPr>
            <a:r>
              <a:rPr lang="en-US" sz="2400" dirty="0" err="1">
                <a:solidFill>
                  <a:srgbClr val="1F497D"/>
                </a:solidFill>
                <a:latin typeface="Arial"/>
                <a:ea typeface="Calibri" panose="020F0502020204030204" pitchFamily="34" charset="0"/>
                <a:cs typeface="Times New Roman" panose="02020603050405020304" pitchFamily="18" charset="0"/>
              </a:rPr>
              <a:t>Biopesticides</a:t>
            </a:r>
            <a:r>
              <a:rPr lang="en-US" sz="2400" dirty="0">
                <a:solidFill>
                  <a:srgbClr val="1F497D"/>
                </a:solidFill>
                <a:latin typeface="Arial"/>
                <a:ea typeface="Calibri" panose="020F0502020204030204" pitchFamily="34" charset="0"/>
                <a:cs typeface="Times New Roman" panose="02020603050405020304" pitchFamily="18" charset="0"/>
              </a:rPr>
              <a:t> available to impact late season pests</a:t>
            </a:r>
            <a:endParaRPr lang="en-US" sz="2400" dirty="0">
              <a:solidFill>
                <a:srgbClr val="000000"/>
              </a:solidFill>
              <a:latin typeface="Arial"/>
              <a:ea typeface="Calibri" panose="020F0502020204030204" pitchFamily="34" charset="0"/>
              <a:cs typeface="Times New Roman" panose="02020603050405020304" pitchFamily="18" charset="0"/>
            </a:endParaRPr>
          </a:p>
        </p:txBody>
      </p:sp>
      <p:sp>
        <p:nvSpPr>
          <p:cNvPr id="4" name="TextBox 3"/>
          <p:cNvSpPr txBox="1"/>
          <p:nvPr/>
        </p:nvSpPr>
        <p:spPr>
          <a:xfrm>
            <a:off x="3733800" y="838200"/>
            <a:ext cx="7315200" cy="584200"/>
          </a:xfrm>
          <a:prstGeom prst="rect">
            <a:avLst/>
          </a:prstGeom>
          <a:noFill/>
        </p:spPr>
        <p:txBody>
          <a:bodyPr>
            <a:spAutoFit/>
          </a:bodyPr>
          <a:lstStyle/>
          <a:p>
            <a:pPr>
              <a:defRPr/>
            </a:pPr>
            <a:r>
              <a:rPr lang="en-US" sz="3200" dirty="0">
                <a:solidFill>
                  <a:srgbClr val="FFFFFF"/>
                </a:solidFill>
                <a:latin typeface="Arial"/>
                <a:cs typeface="Arial" panose="020B0604020202020204" pitchFamily="34" charset="0"/>
              </a:rPr>
              <a:t>MRL- Pesticide Residue Mitigation</a:t>
            </a:r>
          </a:p>
        </p:txBody>
      </p:sp>
    </p:spTree>
    <p:extLst>
      <p:ext uri="{BB962C8B-B14F-4D97-AF65-F5344CB8AC3E}">
        <p14:creationId xmlns:p14="http://schemas.microsoft.com/office/powerpoint/2010/main" val="109218522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bwMode="auto">
          <a:xfrm>
            <a:off x="3581400" y="762000"/>
            <a:ext cx="6781800" cy="1143000"/>
          </a:xfrm>
          <a:solidFill>
            <a:srgbClr val="09A73E"/>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solidFill>
                  <a:srgbClr val="00B050"/>
                </a:solidFill>
              </a:rPr>
              <a:t>  </a:t>
            </a:r>
            <a:r>
              <a:rPr lang="en-US" altLang="en-US" sz="2400">
                <a:solidFill>
                  <a:schemeClr val="bg1"/>
                </a:solidFill>
              </a:rPr>
              <a:t>How Promote Harmonized Exemption from Tolerance</a:t>
            </a:r>
            <a:br>
              <a:rPr lang="en-US" altLang="en-US" sz="2400">
                <a:solidFill>
                  <a:schemeClr val="bg1"/>
                </a:solidFill>
              </a:rPr>
            </a:br>
            <a:endParaRPr lang="en-US" altLang="en-US" sz="3200" b="1">
              <a:solidFill>
                <a:schemeClr val="tx1"/>
              </a:solidFill>
            </a:endParaRPr>
          </a:p>
        </p:txBody>
      </p:sp>
      <p:sp>
        <p:nvSpPr>
          <p:cNvPr id="21507" name="Text Placeholder 2"/>
          <p:cNvSpPr>
            <a:spLocks noGrp="1"/>
          </p:cNvSpPr>
          <p:nvPr>
            <p:ph type="body" idx="1"/>
          </p:nvPr>
        </p:nvSpPr>
        <p:spPr bwMode="auto">
          <a:xfrm>
            <a:off x="1981200" y="2195514"/>
            <a:ext cx="8610600" cy="638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r>
              <a:rPr lang="en-US" altLang="en-US" sz="3200"/>
              <a:t>Focus areas? Follow the regulatory drivers</a:t>
            </a:r>
          </a:p>
        </p:txBody>
      </p:sp>
      <p:sp>
        <p:nvSpPr>
          <p:cNvPr id="21508" name="Content Placeholder 3"/>
          <p:cNvSpPr>
            <a:spLocks noGrp="1"/>
          </p:cNvSpPr>
          <p:nvPr>
            <p:ph sz="half" idx="2"/>
          </p:nvPr>
        </p:nvSpPr>
        <p:spPr bwMode="auto">
          <a:xfrm>
            <a:off x="2286000" y="3124200"/>
            <a:ext cx="4040188" cy="39512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t>Replacements for Antibiotics</a:t>
            </a:r>
          </a:p>
          <a:p>
            <a:r>
              <a:rPr lang="en-US" altLang="en-US" smtClean="0"/>
              <a:t>Replacements for copper replacements</a:t>
            </a:r>
          </a:p>
          <a:p>
            <a:r>
              <a:rPr lang="en-US" altLang="en-US" smtClean="0"/>
              <a:t>Conventional residues</a:t>
            </a:r>
          </a:p>
        </p:txBody>
      </p:sp>
    </p:spTree>
    <p:extLst>
      <p:ext uri="{BB962C8B-B14F-4D97-AF65-F5344CB8AC3E}">
        <p14:creationId xmlns:p14="http://schemas.microsoft.com/office/powerpoint/2010/main" val="241105891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bwMode="auto">
          <a:xfrm>
            <a:off x="3581400" y="762000"/>
            <a:ext cx="6781800" cy="1143000"/>
          </a:xfrm>
          <a:solidFill>
            <a:srgbClr val="09A73E"/>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solidFill>
                  <a:srgbClr val="00B050"/>
                </a:solidFill>
              </a:rPr>
              <a:t>  </a:t>
            </a:r>
            <a:r>
              <a:rPr lang="en-US" altLang="en-US" sz="2400">
                <a:solidFill>
                  <a:schemeClr val="bg1"/>
                </a:solidFill>
              </a:rPr>
              <a:t>How Promote Harmonized Exemption from Tolerance</a:t>
            </a:r>
            <a:br>
              <a:rPr lang="en-US" altLang="en-US" sz="2400">
                <a:solidFill>
                  <a:schemeClr val="bg1"/>
                </a:solidFill>
              </a:rPr>
            </a:br>
            <a:endParaRPr lang="en-US" altLang="en-US" sz="3200" b="1">
              <a:solidFill>
                <a:schemeClr val="tx1"/>
              </a:solidFill>
            </a:endParaRPr>
          </a:p>
        </p:txBody>
      </p:sp>
      <p:sp>
        <p:nvSpPr>
          <p:cNvPr id="22531" name="Text Placeholder 2"/>
          <p:cNvSpPr>
            <a:spLocks noGrp="1"/>
          </p:cNvSpPr>
          <p:nvPr>
            <p:ph type="body" idx="1"/>
          </p:nvPr>
        </p:nvSpPr>
        <p:spPr bwMode="auto">
          <a:xfrm>
            <a:off x="1985963" y="1998663"/>
            <a:ext cx="8610600" cy="6397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r>
              <a:rPr lang="en-US" altLang="en-US" sz="3200"/>
              <a:t>Global Joint Review?</a:t>
            </a:r>
          </a:p>
        </p:txBody>
      </p:sp>
      <p:sp>
        <p:nvSpPr>
          <p:cNvPr id="22532" name="Content Placeholder 3"/>
          <p:cNvSpPr>
            <a:spLocks noGrp="1"/>
          </p:cNvSpPr>
          <p:nvPr>
            <p:ph sz="half" idx="2"/>
          </p:nvPr>
        </p:nvSpPr>
        <p:spPr bwMode="auto">
          <a:xfrm>
            <a:off x="2138363" y="2632075"/>
            <a:ext cx="8305800" cy="41036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t>EU- </a:t>
            </a:r>
            <a:r>
              <a:rPr lang="en-US" altLang="en-US" smtClean="0">
                <a:solidFill>
                  <a:srgbClr val="111111"/>
                </a:solidFill>
              </a:rPr>
              <a:t>Coordination agreements with Regulation 1107/2009 introduced new categories of   'Low-risk' (Articles 22 and 47) and ''Basic substances' (Article 23)</a:t>
            </a:r>
          </a:p>
          <a:p>
            <a:endParaRPr lang="en-US" altLang="en-US" smtClean="0">
              <a:solidFill>
                <a:srgbClr val="111111"/>
              </a:solidFill>
            </a:endParaRPr>
          </a:p>
          <a:p>
            <a:r>
              <a:rPr lang="en-US" altLang="en-US" smtClean="0">
                <a:solidFill>
                  <a:srgbClr val="111111"/>
                </a:solidFill>
              </a:rPr>
              <a:t>Germany – Plant strengtheners</a:t>
            </a:r>
          </a:p>
          <a:p>
            <a:endParaRPr lang="en-US" altLang="en-US" smtClean="0">
              <a:solidFill>
                <a:srgbClr val="111111"/>
              </a:solidFill>
            </a:endParaRPr>
          </a:p>
          <a:p>
            <a:r>
              <a:rPr lang="en-US" altLang="en-US" smtClean="0">
                <a:solidFill>
                  <a:srgbClr val="111111"/>
                </a:solidFill>
              </a:rPr>
              <a:t>Veterinary Substances</a:t>
            </a:r>
          </a:p>
        </p:txBody>
      </p:sp>
    </p:spTree>
    <p:extLst>
      <p:ext uri="{BB962C8B-B14F-4D97-AF65-F5344CB8AC3E}">
        <p14:creationId xmlns:p14="http://schemas.microsoft.com/office/powerpoint/2010/main" val="333595610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bwMode="auto">
          <a:xfrm>
            <a:off x="3581400" y="762000"/>
            <a:ext cx="6781800" cy="1143000"/>
          </a:xfrm>
          <a:solidFill>
            <a:srgbClr val="09A73E"/>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solidFill>
                  <a:srgbClr val="00B050"/>
                </a:solidFill>
              </a:rPr>
              <a:t>  </a:t>
            </a:r>
            <a:r>
              <a:rPr lang="en-US" altLang="en-US" sz="2400">
                <a:solidFill>
                  <a:schemeClr val="bg1"/>
                </a:solidFill>
              </a:rPr>
              <a:t>How Promote Harmonized Exemption from Tolerance</a:t>
            </a:r>
            <a:br>
              <a:rPr lang="en-US" altLang="en-US" sz="2400">
                <a:solidFill>
                  <a:schemeClr val="bg1"/>
                </a:solidFill>
              </a:rPr>
            </a:br>
            <a:endParaRPr lang="en-US" altLang="en-US" sz="3200" b="1">
              <a:solidFill>
                <a:schemeClr val="tx1"/>
              </a:solidFill>
            </a:endParaRPr>
          </a:p>
        </p:txBody>
      </p:sp>
      <p:sp>
        <p:nvSpPr>
          <p:cNvPr id="23555" name="Text Placeholder 2"/>
          <p:cNvSpPr>
            <a:spLocks noGrp="1"/>
          </p:cNvSpPr>
          <p:nvPr>
            <p:ph type="body" idx="1"/>
          </p:nvPr>
        </p:nvSpPr>
        <p:spPr bwMode="auto">
          <a:xfrm>
            <a:off x="1985963" y="1998663"/>
            <a:ext cx="8610600" cy="6397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r>
              <a:rPr lang="en-US" altLang="en-US" sz="3200"/>
              <a:t>CODEX</a:t>
            </a:r>
          </a:p>
        </p:txBody>
      </p:sp>
      <p:sp>
        <p:nvSpPr>
          <p:cNvPr id="4" name="Content Placeholder 3"/>
          <p:cNvSpPr>
            <a:spLocks noGrp="1"/>
          </p:cNvSpPr>
          <p:nvPr>
            <p:ph sz="half" idx="2"/>
          </p:nvPr>
        </p:nvSpPr>
        <p:spPr>
          <a:xfrm>
            <a:off x="2138363" y="2286000"/>
            <a:ext cx="8305800" cy="4103688"/>
          </a:xfrm>
        </p:spPr>
        <p:txBody>
          <a:bodyPr/>
          <a:lstStyle/>
          <a:p>
            <a:pPr>
              <a:defRPr/>
            </a:pPr>
            <a:endParaRPr lang="en-US" dirty="0"/>
          </a:p>
          <a:p>
            <a:pPr marL="0" indent="0">
              <a:buNone/>
              <a:defRPr/>
            </a:pPr>
            <a:r>
              <a:rPr lang="en-US" dirty="0"/>
              <a:t> April 2016 </a:t>
            </a:r>
            <a:r>
              <a:rPr lang="en-US" b="1" dirty="0" smtClean="0"/>
              <a:t>INFORMATION </a:t>
            </a:r>
            <a:r>
              <a:rPr lang="en-US" b="1" dirty="0"/>
              <a:t>PAPER ON EMERGING ISSUES: A PROPOSED RISK MANAGEMENT APPROACH TO ADDRESS DETECTION IN FOOD OF CHEMICALS OF VERY LOW PUBLIC HEALTH CONCERN </a:t>
            </a:r>
            <a:r>
              <a:rPr lang="en-US" dirty="0" smtClean="0"/>
              <a:t>Prepared </a:t>
            </a:r>
            <a:r>
              <a:rPr lang="en-US" dirty="0"/>
              <a:t>by New Zealand </a:t>
            </a:r>
            <a:endParaRPr lang="en-US" dirty="0" smtClean="0"/>
          </a:p>
          <a:p>
            <a:pPr marL="0" indent="0">
              <a:buNone/>
              <a:defRPr/>
            </a:pPr>
            <a:endParaRPr lang="en-US" sz="1000" dirty="0"/>
          </a:p>
          <a:p>
            <a:pPr marL="0" indent="0">
              <a:buNone/>
              <a:defRPr/>
            </a:pPr>
            <a:r>
              <a:rPr lang="en-US" dirty="0" smtClean="0">
                <a:solidFill>
                  <a:srgbClr val="111111"/>
                </a:solidFill>
              </a:rPr>
              <a:t>Inadvertent cleaning agents, Nitrification inhibitors, fertilizers</a:t>
            </a:r>
            <a:endParaRPr lang="en-US" dirty="0">
              <a:solidFill>
                <a:srgbClr val="111111"/>
              </a:solidFill>
            </a:endParaRPr>
          </a:p>
          <a:p>
            <a:pPr marL="0" indent="0">
              <a:buNone/>
              <a:defRPr/>
            </a:pPr>
            <a:endParaRPr lang="en-US" dirty="0" smtClean="0">
              <a:solidFill>
                <a:srgbClr val="111111"/>
              </a:solidFill>
            </a:endParaRPr>
          </a:p>
          <a:p>
            <a:pPr marL="0" indent="0">
              <a:buNone/>
              <a:defRPr/>
            </a:pPr>
            <a:r>
              <a:rPr lang="en-US" dirty="0" smtClean="0"/>
              <a:t>Threshold </a:t>
            </a:r>
            <a:r>
              <a:rPr lang="en-US" dirty="0"/>
              <a:t>of Toxicological Concern (TTC). </a:t>
            </a:r>
          </a:p>
          <a:p>
            <a:pPr marL="0" indent="0">
              <a:buNone/>
              <a:defRPr/>
            </a:pPr>
            <a:endParaRPr lang="en-US" dirty="0">
              <a:solidFill>
                <a:srgbClr val="111111"/>
              </a:solidFill>
            </a:endParaRPr>
          </a:p>
        </p:txBody>
      </p:sp>
    </p:spTree>
    <p:extLst>
      <p:ext uri="{BB962C8B-B14F-4D97-AF65-F5344CB8AC3E}">
        <p14:creationId xmlns:p14="http://schemas.microsoft.com/office/powerpoint/2010/main" val="22019074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0327" y="193377"/>
            <a:ext cx="11366301" cy="1325563"/>
          </a:xfrm>
        </p:spPr>
        <p:txBody>
          <a:bodyPr>
            <a:noAutofit/>
          </a:bodyPr>
          <a:lstStyle/>
          <a:p>
            <a:r>
              <a:rPr lang="en-US" sz="3200" b="1" dirty="0" smtClean="0">
                <a:latin typeface="Arial" panose="020B0604020202020204" pitchFamily="34" charset="0"/>
                <a:cs typeface="Arial" panose="020B0604020202020204" pitchFamily="34" charset="0"/>
              </a:rPr>
              <a:t>Why are we talking about tolerance/MRLs and Exemptions? </a:t>
            </a:r>
            <a:br>
              <a:rPr lang="en-US" sz="3200" b="1" dirty="0" smtClean="0">
                <a:latin typeface="Arial" panose="020B0604020202020204" pitchFamily="34" charset="0"/>
                <a:cs typeface="Arial" panose="020B0604020202020204" pitchFamily="34" charset="0"/>
              </a:rPr>
            </a:br>
            <a:r>
              <a:rPr lang="en-US" sz="3200" b="1" dirty="0" smtClean="0">
                <a:latin typeface="Arial" panose="020B0604020202020204" pitchFamily="34" charset="0"/>
                <a:cs typeface="Arial" panose="020B0604020202020204" pitchFamily="34" charset="0"/>
              </a:rPr>
              <a:t>…Not just a regulatory but also a </a:t>
            </a:r>
            <a:r>
              <a:rPr lang="en-US" sz="3200" b="1" dirty="0">
                <a:latin typeface="Arial" panose="020B0604020202020204" pitchFamily="34" charset="0"/>
                <a:cs typeface="Arial" panose="020B0604020202020204" pitchFamily="34" charset="0"/>
              </a:rPr>
              <a:t>c</a:t>
            </a:r>
            <a:r>
              <a:rPr lang="en-US" sz="3200" b="1" dirty="0" smtClean="0">
                <a:latin typeface="Arial" panose="020B0604020202020204" pitchFamily="34" charset="0"/>
                <a:cs typeface="Arial" panose="020B0604020202020204" pitchFamily="34" charset="0"/>
              </a:rPr>
              <a:t>ommercial </a:t>
            </a:r>
            <a:r>
              <a:rPr lang="en-US" sz="3200" b="1" dirty="0">
                <a:latin typeface="Arial" panose="020B0604020202020204" pitchFamily="34" charset="0"/>
                <a:cs typeface="Arial" panose="020B0604020202020204" pitchFamily="34" charset="0"/>
              </a:rPr>
              <a:t>d</a:t>
            </a:r>
            <a:r>
              <a:rPr lang="en-US" sz="3200" b="1" dirty="0" smtClean="0">
                <a:latin typeface="Arial" panose="020B0604020202020204" pitchFamily="34" charset="0"/>
                <a:cs typeface="Arial" panose="020B0604020202020204" pitchFamily="34" charset="0"/>
              </a:rPr>
              <a:t>iscussion</a:t>
            </a:r>
            <a:endParaRPr lang="en-US" sz="3200" b="1" dirty="0">
              <a:latin typeface="Arial" panose="020B0604020202020204" pitchFamily="34" charset="0"/>
              <a:cs typeface="Arial" panose="020B0604020202020204" pitchFamily="34" charset="0"/>
            </a:endParaRPr>
          </a:p>
        </p:txBody>
      </p:sp>
      <p:pic>
        <p:nvPicPr>
          <p:cNvPr id="6" name="Content Placeholder 5"/>
          <p:cNvPicPr>
            <a:picLocks noGrp="1" noChangeAspect="1"/>
          </p:cNvPicPr>
          <p:nvPr>
            <p:ph idx="1"/>
          </p:nvPr>
        </p:nvPicPr>
        <p:blipFill>
          <a:blip r:embed="rId2"/>
          <a:stretch>
            <a:fillRect/>
          </a:stretch>
        </p:blipFill>
        <p:spPr>
          <a:xfrm>
            <a:off x="7647709" y="1652623"/>
            <a:ext cx="4258919" cy="4530437"/>
          </a:xfrm>
          <a:prstGeom prst="rect">
            <a:avLst/>
          </a:prstGeom>
        </p:spPr>
      </p:pic>
      <p:sp>
        <p:nvSpPr>
          <p:cNvPr id="4" name="Footer Placeholder 3"/>
          <p:cNvSpPr>
            <a:spLocks noGrp="1"/>
          </p:cNvSpPr>
          <p:nvPr>
            <p:ph type="ftr" sz="quarter" idx="11"/>
          </p:nvPr>
        </p:nvSpPr>
        <p:spPr/>
        <p:txBody>
          <a:bodyPr/>
          <a:lstStyle/>
          <a:p>
            <a:r>
              <a:rPr lang="en-US" smtClean="0"/>
              <a:t>N.Wilson</a:t>
            </a:r>
            <a:endParaRPr lang="en-US"/>
          </a:p>
        </p:txBody>
      </p:sp>
      <p:sp>
        <p:nvSpPr>
          <p:cNvPr id="5" name="Slide Number Placeholder 4"/>
          <p:cNvSpPr>
            <a:spLocks noGrp="1"/>
          </p:cNvSpPr>
          <p:nvPr>
            <p:ph type="sldNum" sz="quarter" idx="12"/>
          </p:nvPr>
        </p:nvSpPr>
        <p:spPr/>
        <p:txBody>
          <a:bodyPr/>
          <a:lstStyle/>
          <a:p>
            <a:fld id="{8A435B53-98DE-49E0-8532-D9ACF951DDA6}" type="slidenum">
              <a:rPr lang="en-US" smtClean="0"/>
              <a:t>2</a:t>
            </a:fld>
            <a:endParaRPr lang="en-US"/>
          </a:p>
        </p:txBody>
      </p:sp>
      <p:sp>
        <p:nvSpPr>
          <p:cNvPr id="11" name="TextBox 10"/>
          <p:cNvSpPr txBox="1"/>
          <p:nvPr/>
        </p:nvSpPr>
        <p:spPr>
          <a:xfrm>
            <a:off x="644236" y="1658745"/>
            <a:ext cx="6788727" cy="4524315"/>
          </a:xfrm>
          <a:prstGeom prst="rect">
            <a:avLst/>
          </a:prstGeom>
          <a:noFill/>
        </p:spPr>
        <p:txBody>
          <a:bodyPr wrap="square" rtlCol="0">
            <a:spAutoFit/>
          </a:bodyPr>
          <a:lstStyle/>
          <a:p>
            <a:pPr marL="285750" indent="-285750">
              <a:buFont typeface="Courier New" panose="02070309020205020404" pitchFamily="49" charset="0"/>
              <a:buChar char="o"/>
            </a:pPr>
            <a:r>
              <a:rPr lang="en-US" sz="3200" dirty="0" smtClean="0"/>
              <a:t>Initially, the focus was on clarifying the data requirements and risk assessment process for biopesticides with an exemption from tolerance (Maximum Residue Limits - MRL)</a:t>
            </a:r>
          </a:p>
          <a:p>
            <a:pPr marL="285750" indent="-285750">
              <a:buFont typeface="Courier New" panose="02070309020205020404" pitchFamily="49" charset="0"/>
              <a:buChar char="o"/>
            </a:pPr>
            <a:r>
              <a:rPr lang="en-US" sz="3200" dirty="0" smtClean="0"/>
              <a:t>Feedback from EPA, some registrants and grower groups was that a numerical tolerance might be preferred</a:t>
            </a:r>
            <a:endParaRPr lang="en-US" sz="3200" dirty="0"/>
          </a:p>
        </p:txBody>
      </p:sp>
    </p:spTree>
    <p:extLst>
      <p:ext uri="{BB962C8B-B14F-4D97-AF65-F5344CB8AC3E}">
        <p14:creationId xmlns:p14="http://schemas.microsoft.com/office/powerpoint/2010/main" val="26128838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bwMode="auto">
          <a:xfrm>
            <a:off x="2209800" y="677863"/>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solidFill>
                  <a:schemeClr val="bg1"/>
                </a:solidFill>
              </a:rPr>
              <a:t>PATH FORWARD?</a:t>
            </a:r>
          </a:p>
        </p:txBody>
      </p:sp>
      <p:sp>
        <p:nvSpPr>
          <p:cNvPr id="24579" name="Text Placeholder 2"/>
          <p:cNvSpPr>
            <a:spLocks noGrp="1"/>
          </p:cNvSpPr>
          <p:nvPr>
            <p:ph type="body" idx="1"/>
          </p:nvPr>
        </p:nvSpPr>
        <p:spPr bwMode="auto">
          <a:xfrm>
            <a:off x="1981200" y="1535113"/>
            <a:ext cx="8077200" cy="6397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r>
              <a:rPr lang="en-US" altLang="en-US" smtClean="0"/>
              <a:t>Global Minor Use Summit 3    Montreal, Canada</a:t>
            </a:r>
          </a:p>
        </p:txBody>
      </p:sp>
      <p:sp>
        <p:nvSpPr>
          <p:cNvPr id="4" name="Content Placeholder 3"/>
          <p:cNvSpPr>
            <a:spLocks noGrp="1"/>
          </p:cNvSpPr>
          <p:nvPr>
            <p:ph sz="half" idx="2"/>
          </p:nvPr>
        </p:nvSpPr>
        <p:spPr>
          <a:xfrm>
            <a:off x="1981200" y="2362200"/>
            <a:ext cx="8229600" cy="3733800"/>
          </a:xfrm>
        </p:spPr>
        <p:txBody>
          <a:bodyPr/>
          <a:lstStyle/>
          <a:p>
            <a:pPr>
              <a:defRPr/>
            </a:pPr>
            <a:r>
              <a:rPr lang="en-CA" b="1" i="1" dirty="0"/>
              <a:t>Review and publish a list of substances exempt from MRLs (such as </a:t>
            </a:r>
            <a:r>
              <a:rPr lang="en-CA" b="1" i="1" dirty="0" err="1"/>
              <a:t>biopesticides</a:t>
            </a:r>
            <a:r>
              <a:rPr lang="en-CA" b="1" i="1" dirty="0"/>
              <a:t> and compounds of no toxicological concern</a:t>
            </a:r>
            <a:r>
              <a:rPr lang="en-CA" b="1" i="1" dirty="0" smtClean="0"/>
              <a:t>)</a:t>
            </a:r>
          </a:p>
          <a:p>
            <a:pPr>
              <a:defRPr/>
            </a:pPr>
            <a:endParaRPr lang="en-CA" b="1" dirty="0"/>
          </a:p>
          <a:p>
            <a:pPr>
              <a:defRPr/>
            </a:pPr>
            <a:r>
              <a:rPr lang="en-CA" dirty="0" smtClean="0"/>
              <a:t>Lead Organizer- IR-4 </a:t>
            </a:r>
          </a:p>
          <a:p>
            <a:pPr marL="0" indent="0">
              <a:buNone/>
              <a:defRPr/>
            </a:pPr>
            <a:r>
              <a:rPr lang="en-CA" dirty="0" smtClean="0"/>
              <a:t>Volunteers- Nina Wilson, Leslie Farmer, Carrie Link David Cary, Jeroen Meeussen, </a:t>
            </a:r>
            <a:r>
              <a:rPr lang="en-CA" dirty="0" err="1" smtClean="0"/>
              <a:t>Pranjib</a:t>
            </a:r>
            <a:r>
              <a:rPr lang="en-CA" dirty="0" smtClean="0"/>
              <a:t> </a:t>
            </a:r>
            <a:r>
              <a:rPr lang="en-CA" dirty="0" err="1" smtClean="0"/>
              <a:t>Chakrabaty</a:t>
            </a:r>
            <a:endParaRPr lang="en-CA" dirty="0" smtClean="0"/>
          </a:p>
          <a:p>
            <a:pPr marL="0" indent="0">
              <a:buNone/>
              <a:defRPr/>
            </a:pPr>
            <a:r>
              <a:rPr lang="en-CA" dirty="0" smtClean="0"/>
              <a:t>    (Need help- LATAM)</a:t>
            </a:r>
          </a:p>
          <a:p>
            <a:pPr marL="0" indent="0">
              <a:buNone/>
              <a:defRPr/>
            </a:pPr>
            <a:endParaRPr lang="en-CA" dirty="0"/>
          </a:p>
        </p:txBody>
      </p:sp>
    </p:spTree>
    <p:extLst>
      <p:ext uri="{BB962C8B-B14F-4D97-AF65-F5344CB8AC3E}">
        <p14:creationId xmlns:p14="http://schemas.microsoft.com/office/powerpoint/2010/main" val="61129319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bwMode="auto">
          <a:xfrm>
            <a:off x="2209800" y="677863"/>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solidFill>
                  <a:schemeClr val="bg1"/>
                </a:solidFill>
              </a:rPr>
              <a:t>PATH FORWARD?</a:t>
            </a:r>
          </a:p>
        </p:txBody>
      </p:sp>
      <p:sp>
        <p:nvSpPr>
          <p:cNvPr id="25603" name="Text Placeholder 2"/>
          <p:cNvSpPr>
            <a:spLocks noGrp="1"/>
          </p:cNvSpPr>
          <p:nvPr>
            <p:ph type="body" idx="1"/>
          </p:nvPr>
        </p:nvSpPr>
        <p:spPr bwMode="auto">
          <a:xfrm>
            <a:off x="1981200" y="1535113"/>
            <a:ext cx="8077200" cy="6397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r>
              <a:rPr lang="en-US" altLang="en-US" smtClean="0"/>
              <a:t>Global Minor Use Summit 3  Montreal, Canada</a:t>
            </a:r>
          </a:p>
        </p:txBody>
      </p:sp>
      <p:sp>
        <p:nvSpPr>
          <p:cNvPr id="4" name="Content Placeholder 3"/>
          <p:cNvSpPr>
            <a:spLocks noGrp="1"/>
          </p:cNvSpPr>
          <p:nvPr>
            <p:ph sz="half" idx="2"/>
          </p:nvPr>
        </p:nvSpPr>
        <p:spPr>
          <a:xfrm>
            <a:off x="1981200" y="2362200"/>
            <a:ext cx="8229600" cy="3951288"/>
          </a:xfrm>
        </p:spPr>
        <p:txBody>
          <a:bodyPr/>
          <a:lstStyle/>
          <a:p>
            <a:pPr>
              <a:defRPr/>
            </a:pPr>
            <a:r>
              <a:rPr lang="en-CA" b="1" i="1" dirty="0"/>
              <a:t>Review and publish a list of substances exempt from MRLs (such as </a:t>
            </a:r>
            <a:r>
              <a:rPr lang="en-CA" b="1" i="1" dirty="0" err="1"/>
              <a:t>biopesticides</a:t>
            </a:r>
            <a:r>
              <a:rPr lang="en-CA" b="1" i="1" dirty="0"/>
              <a:t> and compounds of no toxicological </a:t>
            </a:r>
            <a:r>
              <a:rPr lang="en-CA" b="1" i="1" dirty="0" smtClean="0"/>
              <a:t>concern).</a:t>
            </a:r>
          </a:p>
          <a:p>
            <a:pPr>
              <a:defRPr/>
            </a:pPr>
            <a:endParaRPr lang="en-CA" b="1" dirty="0"/>
          </a:p>
          <a:p>
            <a:pPr>
              <a:defRPr/>
            </a:pPr>
            <a:r>
              <a:rPr lang="en-CA" dirty="0" smtClean="0"/>
              <a:t>List- Database Parameters and Scope</a:t>
            </a:r>
          </a:p>
          <a:p>
            <a:pPr>
              <a:defRPr/>
            </a:pPr>
            <a:r>
              <a:rPr lang="en-CA" dirty="0" smtClean="0"/>
              <a:t>Timelines</a:t>
            </a:r>
          </a:p>
          <a:p>
            <a:pPr>
              <a:defRPr/>
            </a:pPr>
            <a:r>
              <a:rPr lang="en-CA" dirty="0" smtClean="0"/>
              <a:t>Regulatory harmonization component</a:t>
            </a:r>
          </a:p>
          <a:p>
            <a:pPr>
              <a:defRPr/>
            </a:pPr>
            <a:endParaRPr lang="en-CA" dirty="0"/>
          </a:p>
          <a:p>
            <a:pPr>
              <a:defRPr/>
            </a:pPr>
            <a:r>
              <a:rPr lang="en-CA" dirty="0"/>
              <a:t>Meet discuss follow up. </a:t>
            </a:r>
            <a:endParaRPr lang="en-US" dirty="0"/>
          </a:p>
          <a:p>
            <a:pPr marL="0" indent="0">
              <a:buNone/>
              <a:defRPr/>
            </a:pPr>
            <a:endParaRPr lang="en-CA" dirty="0" smtClean="0"/>
          </a:p>
        </p:txBody>
      </p:sp>
    </p:spTree>
    <p:extLst>
      <p:ext uri="{BB962C8B-B14F-4D97-AF65-F5344CB8AC3E}">
        <p14:creationId xmlns:p14="http://schemas.microsoft.com/office/powerpoint/2010/main" val="294145952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4"/>
          <p:cNvSpPr txBox="1">
            <a:spLocks noChangeArrowheads="1"/>
          </p:cNvSpPr>
          <p:nvPr/>
        </p:nvSpPr>
        <p:spPr bwMode="auto">
          <a:xfrm>
            <a:off x="2743200" y="1905000"/>
            <a:ext cx="6553200" cy="422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lnSpc>
                <a:spcPct val="50000"/>
              </a:lnSpc>
              <a:spcBef>
                <a:spcPct val="50000"/>
              </a:spcBef>
              <a:spcAft>
                <a:spcPct val="0"/>
              </a:spcAft>
            </a:pPr>
            <a:r>
              <a:rPr lang="en-US" altLang="en-US" sz="11500" b="1">
                <a:solidFill>
                  <a:srgbClr val="333399"/>
                </a:solidFill>
              </a:rPr>
              <a:t>Thank </a:t>
            </a:r>
          </a:p>
          <a:p>
            <a:pPr algn="ctr" fontAlgn="base">
              <a:lnSpc>
                <a:spcPct val="50000"/>
              </a:lnSpc>
              <a:spcBef>
                <a:spcPct val="50000"/>
              </a:spcBef>
              <a:spcAft>
                <a:spcPct val="0"/>
              </a:spcAft>
            </a:pPr>
            <a:r>
              <a:rPr lang="en-US" altLang="en-US" sz="11500" b="1">
                <a:solidFill>
                  <a:srgbClr val="333399"/>
                </a:solidFill>
              </a:rPr>
              <a:t>You!</a:t>
            </a:r>
          </a:p>
          <a:p>
            <a:pPr algn="ctr" fontAlgn="base">
              <a:lnSpc>
                <a:spcPct val="50000"/>
              </a:lnSpc>
              <a:spcBef>
                <a:spcPct val="50000"/>
              </a:spcBef>
              <a:spcAft>
                <a:spcPct val="0"/>
              </a:spcAft>
            </a:pPr>
            <a:endParaRPr lang="en-US" altLang="en-US" sz="3200" b="1">
              <a:solidFill>
                <a:srgbClr val="333399"/>
              </a:solidFill>
            </a:endParaRPr>
          </a:p>
          <a:p>
            <a:pPr algn="ctr" fontAlgn="base">
              <a:lnSpc>
                <a:spcPct val="50000"/>
              </a:lnSpc>
              <a:spcBef>
                <a:spcPct val="50000"/>
              </a:spcBef>
              <a:spcAft>
                <a:spcPct val="0"/>
              </a:spcAft>
            </a:pPr>
            <a:r>
              <a:rPr lang="en-US" altLang="en-US" sz="3200" b="1">
                <a:solidFill>
                  <a:srgbClr val="333399"/>
                </a:solidFill>
              </a:rPr>
              <a:t>Michael Braverman </a:t>
            </a:r>
          </a:p>
          <a:p>
            <a:pPr algn="ctr" fontAlgn="base">
              <a:lnSpc>
                <a:spcPct val="50000"/>
              </a:lnSpc>
              <a:spcBef>
                <a:spcPct val="50000"/>
              </a:spcBef>
              <a:spcAft>
                <a:spcPct val="0"/>
              </a:spcAft>
            </a:pPr>
            <a:r>
              <a:rPr lang="en-US" altLang="en-US" sz="3200" b="1">
                <a:solidFill>
                  <a:srgbClr val="333399"/>
                </a:solidFill>
              </a:rPr>
              <a:t>braverman@aesop.rutgers.edu</a:t>
            </a:r>
          </a:p>
        </p:txBody>
      </p:sp>
    </p:spTree>
    <p:extLst>
      <p:ext uri="{BB962C8B-B14F-4D97-AF65-F5344CB8AC3E}">
        <p14:creationId xmlns:p14="http://schemas.microsoft.com/office/powerpoint/2010/main" val="414574176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Exemption From Tolerance Panel BPIA – Commercial Considerations</a:t>
            </a:r>
            <a:endParaRPr lang="en-US" dirty="0"/>
          </a:p>
        </p:txBody>
      </p:sp>
      <p:sp>
        <p:nvSpPr>
          <p:cNvPr id="3" name="Subtitle 2"/>
          <p:cNvSpPr>
            <a:spLocks noGrp="1"/>
          </p:cNvSpPr>
          <p:nvPr>
            <p:ph type="subTitle" idx="1"/>
          </p:nvPr>
        </p:nvSpPr>
        <p:spPr/>
        <p:txBody>
          <a:bodyPr>
            <a:normAutofit lnSpcReduction="10000"/>
          </a:bodyPr>
          <a:lstStyle/>
          <a:p>
            <a:r>
              <a:rPr lang="en-US" dirty="0" smtClean="0"/>
              <a:t>Cindy Baker Smith</a:t>
            </a:r>
          </a:p>
          <a:p>
            <a:r>
              <a:rPr lang="en-US" dirty="0" err="1" smtClean="0"/>
              <a:t>Gowan</a:t>
            </a:r>
            <a:r>
              <a:rPr lang="en-US" dirty="0" smtClean="0"/>
              <a:t> USA</a:t>
            </a:r>
          </a:p>
          <a:p>
            <a:r>
              <a:rPr lang="en-US" dirty="0" smtClean="0"/>
              <a:t>October 11, 2017</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908" y="5697135"/>
            <a:ext cx="3000839" cy="846457"/>
          </a:xfrm>
          <a:prstGeom prst="rect">
            <a:avLst/>
          </a:prstGeom>
        </p:spPr>
      </p:pic>
    </p:spTree>
    <p:extLst>
      <p:ext uri="{BB962C8B-B14F-4D97-AF65-F5344CB8AC3E}">
        <p14:creationId xmlns:p14="http://schemas.microsoft.com/office/powerpoint/2010/main" val="274986990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Decision Process for Registrants</a:t>
            </a:r>
            <a:endParaRPr lang="en-US" dirty="0"/>
          </a:p>
        </p:txBody>
      </p:sp>
      <p:sp>
        <p:nvSpPr>
          <p:cNvPr id="3" name="Content Placeholder 2"/>
          <p:cNvSpPr>
            <a:spLocks noGrp="1"/>
          </p:cNvSpPr>
          <p:nvPr>
            <p:ph idx="1"/>
          </p:nvPr>
        </p:nvSpPr>
        <p:spPr/>
        <p:txBody>
          <a:bodyPr/>
          <a:lstStyle/>
          <a:p>
            <a:r>
              <a:rPr lang="en-US" dirty="0" smtClean="0"/>
              <a:t>Market Analysis</a:t>
            </a:r>
          </a:p>
          <a:p>
            <a:r>
              <a:rPr lang="en-US" dirty="0" smtClean="0"/>
              <a:t>R&amp;D Companies</a:t>
            </a:r>
          </a:p>
          <a:p>
            <a:pPr lvl="1"/>
            <a:r>
              <a:rPr lang="en-US" dirty="0" smtClean="0"/>
              <a:t>Discovery </a:t>
            </a:r>
          </a:p>
          <a:p>
            <a:r>
              <a:rPr lang="en-US" dirty="0" smtClean="0"/>
              <a:t>Other Basics</a:t>
            </a:r>
          </a:p>
          <a:p>
            <a:pPr lvl="1"/>
            <a:r>
              <a:rPr lang="en-US" dirty="0" smtClean="0"/>
              <a:t>Partnerships </a:t>
            </a:r>
          </a:p>
          <a:p>
            <a:pPr lvl="1"/>
            <a:r>
              <a:rPr lang="en-US" dirty="0" smtClean="0"/>
              <a:t>Universities</a:t>
            </a:r>
          </a:p>
          <a:p>
            <a:endParaRPr lang="en-US" dirty="0" smtClean="0"/>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78605" y="5738371"/>
            <a:ext cx="3000839" cy="846457"/>
          </a:xfrm>
          <a:prstGeom prst="rect">
            <a:avLst/>
          </a:prstGeom>
        </p:spPr>
      </p:pic>
    </p:spTree>
    <p:extLst>
      <p:ext uri="{BB962C8B-B14F-4D97-AF65-F5344CB8AC3E}">
        <p14:creationId xmlns:p14="http://schemas.microsoft.com/office/powerpoint/2010/main" val="171026292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Active Ingredient Screening</a:t>
            </a:r>
            <a:endParaRPr lang="en-US" dirty="0"/>
          </a:p>
        </p:txBody>
      </p:sp>
      <p:sp>
        <p:nvSpPr>
          <p:cNvPr id="3" name="Content Placeholder 2"/>
          <p:cNvSpPr>
            <a:spLocks noGrp="1"/>
          </p:cNvSpPr>
          <p:nvPr>
            <p:ph idx="1"/>
          </p:nvPr>
        </p:nvSpPr>
        <p:spPr/>
        <p:txBody>
          <a:bodyPr/>
          <a:lstStyle/>
          <a:p>
            <a:r>
              <a:rPr lang="en-US" dirty="0" smtClean="0"/>
              <a:t>What does the product do?</a:t>
            </a:r>
          </a:p>
          <a:p>
            <a:r>
              <a:rPr lang="en-US" dirty="0" smtClean="0"/>
              <a:t>What do we know preliminarily about cost?</a:t>
            </a:r>
          </a:p>
          <a:p>
            <a:r>
              <a:rPr lang="en-US" dirty="0" smtClean="0"/>
              <a:t>What do we know preliminarily about regulatory profile?</a:t>
            </a:r>
          </a:p>
          <a:p>
            <a:r>
              <a:rPr lang="en-US" dirty="0" smtClean="0"/>
              <a:t>Market Analysis</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32194" y="5727124"/>
            <a:ext cx="3000839" cy="846457"/>
          </a:xfrm>
          <a:prstGeom prst="rect">
            <a:avLst/>
          </a:prstGeom>
        </p:spPr>
      </p:pic>
    </p:spTree>
    <p:extLst>
      <p:ext uri="{BB962C8B-B14F-4D97-AF65-F5344CB8AC3E}">
        <p14:creationId xmlns:p14="http://schemas.microsoft.com/office/powerpoint/2010/main" val="160206676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Market Analysis</a:t>
            </a:r>
            <a:endParaRPr lang="en-US" dirty="0"/>
          </a:p>
        </p:txBody>
      </p:sp>
      <p:sp>
        <p:nvSpPr>
          <p:cNvPr id="3" name="Content Placeholder 2"/>
          <p:cNvSpPr>
            <a:spLocks noGrp="1"/>
          </p:cNvSpPr>
          <p:nvPr>
            <p:ph idx="1"/>
          </p:nvPr>
        </p:nvSpPr>
        <p:spPr>
          <a:xfrm>
            <a:off x="566498" y="1270000"/>
            <a:ext cx="8596668" cy="4499945"/>
          </a:xfrm>
        </p:spPr>
        <p:txBody>
          <a:bodyPr>
            <a:noAutofit/>
          </a:bodyPr>
          <a:lstStyle/>
          <a:p>
            <a:r>
              <a:rPr lang="en-US" sz="1600" dirty="0" smtClean="0"/>
              <a:t>Market Size</a:t>
            </a:r>
          </a:p>
          <a:p>
            <a:pPr lvl="1"/>
            <a:r>
              <a:rPr lang="en-US" sz="1400" dirty="0" smtClean="0"/>
              <a:t>Conventional </a:t>
            </a:r>
          </a:p>
          <a:p>
            <a:pPr lvl="1"/>
            <a:r>
              <a:rPr lang="en-US" sz="1400" dirty="0" smtClean="0"/>
              <a:t>Organic</a:t>
            </a:r>
          </a:p>
          <a:p>
            <a:pPr lvl="1"/>
            <a:r>
              <a:rPr lang="en-US" sz="1400" dirty="0" smtClean="0"/>
              <a:t>Minor Crops vs. Major Crops</a:t>
            </a:r>
          </a:p>
          <a:p>
            <a:r>
              <a:rPr lang="en-US" sz="1600" dirty="0" smtClean="0"/>
              <a:t>Market Need</a:t>
            </a:r>
          </a:p>
          <a:p>
            <a:pPr lvl="1"/>
            <a:r>
              <a:rPr lang="en-US" sz="1400" dirty="0" smtClean="0"/>
              <a:t>Fit in IPM program</a:t>
            </a:r>
          </a:p>
          <a:p>
            <a:pPr lvl="1"/>
            <a:r>
              <a:rPr lang="en-US" sz="1400" dirty="0" smtClean="0"/>
              <a:t>Competitive Markets</a:t>
            </a:r>
          </a:p>
          <a:p>
            <a:r>
              <a:rPr lang="en-US" sz="1600" dirty="0" smtClean="0"/>
              <a:t>Regulatory and Development Cost</a:t>
            </a:r>
          </a:p>
          <a:p>
            <a:pPr lvl="1"/>
            <a:r>
              <a:rPr lang="en-US" sz="1400" dirty="0" smtClean="0"/>
              <a:t>Human </a:t>
            </a:r>
            <a:r>
              <a:rPr lang="en-US" sz="1400" dirty="0" err="1" smtClean="0"/>
              <a:t>Tox</a:t>
            </a:r>
            <a:r>
              <a:rPr lang="en-US" sz="1400" dirty="0" smtClean="0"/>
              <a:t> and Exposure</a:t>
            </a:r>
          </a:p>
          <a:p>
            <a:pPr lvl="1"/>
            <a:r>
              <a:rPr lang="en-US" sz="1400" dirty="0" smtClean="0"/>
              <a:t>Environmental </a:t>
            </a:r>
            <a:r>
              <a:rPr lang="en-US" sz="1400" dirty="0" err="1" smtClean="0"/>
              <a:t>Tox</a:t>
            </a:r>
            <a:r>
              <a:rPr lang="en-US" sz="1400" dirty="0" smtClean="0"/>
              <a:t> and Exposure</a:t>
            </a:r>
          </a:p>
          <a:p>
            <a:pPr lvl="1"/>
            <a:r>
              <a:rPr lang="en-US" sz="1400" dirty="0" smtClean="0"/>
              <a:t>International Regulatory Cost –requirements vary by country</a:t>
            </a:r>
          </a:p>
          <a:p>
            <a:pPr lvl="1"/>
            <a:r>
              <a:rPr lang="en-US" sz="1400" dirty="0" smtClean="0"/>
              <a:t>Efficacy Data</a:t>
            </a:r>
          </a:p>
          <a:p>
            <a:r>
              <a:rPr lang="en-US" sz="1600" dirty="0" smtClean="0"/>
              <a:t>Time to Market</a:t>
            </a:r>
          </a:p>
          <a:p>
            <a:r>
              <a:rPr lang="en-US" sz="1600" dirty="0" smtClean="0"/>
              <a:t>Potential Pricing </a:t>
            </a:r>
          </a:p>
          <a:p>
            <a:r>
              <a:rPr lang="en-US" sz="1600" dirty="0" smtClean="0"/>
              <a:t>Culminating and a proposed business plan </a:t>
            </a:r>
            <a:endParaRPr lang="en-US" sz="16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32194" y="5727124"/>
            <a:ext cx="3000839" cy="846457"/>
          </a:xfrm>
          <a:prstGeom prst="rect">
            <a:avLst/>
          </a:prstGeom>
        </p:spPr>
      </p:pic>
    </p:spTree>
    <p:extLst>
      <p:ext uri="{BB962C8B-B14F-4D97-AF65-F5344CB8AC3E}">
        <p14:creationId xmlns:p14="http://schemas.microsoft.com/office/powerpoint/2010/main" val="321293702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66397" y="360218"/>
            <a:ext cx="8412557" cy="5845011"/>
          </a:xfrm>
          <a:prstGeom prst="rect">
            <a:avLst/>
          </a:prstGeom>
        </p:spPr>
      </p:pic>
    </p:spTree>
    <p:extLst>
      <p:ext uri="{BB962C8B-B14F-4D97-AF65-F5344CB8AC3E}">
        <p14:creationId xmlns:p14="http://schemas.microsoft.com/office/powerpoint/2010/main" val="400299178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10532" y="401782"/>
            <a:ext cx="8990372" cy="6030427"/>
          </a:xfrm>
          <a:prstGeom prst="rect">
            <a:avLst/>
          </a:prstGeom>
        </p:spPr>
      </p:pic>
    </p:spTree>
    <p:extLst>
      <p:ext uri="{BB962C8B-B14F-4D97-AF65-F5344CB8AC3E}">
        <p14:creationId xmlns:p14="http://schemas.microsoft.com/office/powerpoint/2010/main" val="411439255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Registrant Challenges with Product with Exemption from Tolerance</a:t>
            </a:r>
            <a:endParaRPr lang="en-US" dirty="0"/>
          </a:p>
        </p:txBody>
      </p:sp>
      <p:sp>
        <p:nvSpPr>
          <p:cNvPr id="3" name="Content Placeholder 2"/>
          <p:cNvSpPr>
            <a:spLocks noGrp="1"/>
          </p:cNvSpPr>
          <p:nvPr>
            <p:ph idx="1"/>
          </p:nvPr>
        </p:nvSpPr>
        <p:spPr/>
        <p:txBody>
          <a:bodyPr>
            <a:normAutofit/>
          </a:bodyPr>
          <a:lstStyle/>
          <a:p>
            <a:r>
              <a:rPr lang="en-US" sz="2400" dirty="0" smtClean="0"/>
              <a:t>Inconsistent data requirements globally</a:t>
            </a:r>
          </a:p>
          <a:p>
            <a:r>
              <a:rPr lang="en-US" sz="2400" dirty="0" smtClean="0"/>
              <a:t>Inconsistent risk assessment process globally</a:t>
            </a:r>
          </a:p>
          <a:p>
            <a:r>
              <a:rPr lang="en-US" sz="2400" dirty="0" smtClean="0"/>
              <a:t>Regulatory authorities vary in if/how they register products with exemption from tolerance</a:t>
            </a:r>
          </a:p>
          <a:p>
            <a:r>
              <a:rPr lang="en-US" sz="2400" dirty="0" smtClean="0"/>
              <a:t>Lack of understanding for some in food chain</a:t>
            </a:r>
          </a:p>
          <a:p>
            <a:r>
              <a:rPr lang="en-US" sz="2400" dirty="0" smtClean="0"/>
              <a:t>Inconsistent enforcement and understanding globally</a:t>
            </a:r>
          </a:p>
          <a:p>
            <a:r>
              <a:rPr lang="en-US" sz="2400" dirty="0" smtClean="0"/>
              <a:t>Registrations in countries to obtain MRLs </a:t>
            </a:r>
            <a:endParaRPr lang="en-US" sz="24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32194" y="5727124"/>
            <a:ext cx="3000839" cy="846457"/>
          </a:xfrm>
          <a:prstGeom prst="rect">
            <a:avLst/>
          </a:prstGeom>
        </p:spPr>
      </p:pic>
    </p:spTree>
    <p:extLst>
      <p:ext uri="{BB962C8B-B14F-4D97-AF65-F5344CB8AC3E}">
        <p14:creationId xmlns:p14="http://schemas.microsoft.com/office/powerpoint/2010/main" val="362073102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Tolerance Exemptions: Why the Different Perspectives?</a:t>
            </a:r>
            <a:endParaRPr lang="en-US" sz="3600" b="1" dirty="0"/>
          </a:p>
        </p:txBody>
      </p:sp>
      <p:sp>
        <p:nvSpPr>
          <p:cNvPr id="13" name="Content Placeholder 12"/>
          <p:cNvSpPr>
            <a:spLocks noGrp="1"/>
          </p:cNvSpPr>
          <p:nvPr>
            <p:ph sz="half" idx="1"/>
          </p:nvPr>
        </p:nvSpPr>
        <p:spPr>
          <a:xfrm>
            <a:off x="432954" y="1689532"/>
            <a:ext cx="6754093" cy="4666818"/>
          </a:xfrm>
        </p:spPr>
        <p:txBody>
          <a:bodyPr>
            <a:normAutofit fontScale="92500" lnSpcReduction="20000"/>
          </a:bodyPr>
          <a:lstStyle/>
          <a:p>
            <a:r>
              <a:rPr lang="en-US" sz="3600" dirty="0" smtClean="0"/>
              <a:t>Biopesticide Registrants – cost &amp; time saving toward broadly labeled product</a:t>
            </a:r>
          </a:p>
          <a:p>
            <a:r>
              <a:rPr lang="en-US" sz="3600" dirty="0" smtClean="0"/>
              <a:t>Other registrants – globally focused (import/export) strategy</a:t>
            </a:r>
          </a:p>
          <a:p>
            <a:r>
              <a:rPr lang="en-US" sz="3600" dirty="0" smtClean="0"/>
              <a:t>Growers – tolerance/MRL are top of mind for their export market because of experience with “conventional” chemistry</a:t>
            </a:r>
            <a:endParaRPr lang="en-US" sz="3600" dirty="0"/>
          </a:p>
          <a:p>
            <a:r>
              <a:rPr lang="en-US" sz="3600" dirty="0" smtClean="0"/>
              <a:t>Regulatory authorities – very high bar to prove certainty around safety</a:t>
            </a:r>
            <a:endParaRPr lang="en-US" sz="3600" dirty="0"/>
          </a:p>
        </p:txBody>
      </p:sp>
      <p:sp>
        <p:nvSpPr>
          <p:cNvPr id="4" name="Footer Placeholder 3"/>
          <p:cNvSpPr>
            <a:spLocks noGrp="1"/>
          </p:cNvSpPr>
          <p:nvPr>
            <p:ph type="ftr" sz="quarter" idx="11"/>
          </p:nvPr>
        </p:nvSpPr>
        <p:spPr/>
        <p:txBody>
          <a:bodyPr/>
          <a:lstStyle/>
          <a:p>
            <a:r>
              <a:rPr lang="en-US" smtClean="0"/>
              <a:t>N.Wilson</a:t>
            </a:r>
            <a:endParaRPr lang="en-US"/>
          </a:p>
        </p:txBody>
      </p:sp>
      <p:sp>
        <p:nvSpPr>
          <p:cNvPr id="5" name="Slide Number Placeholder 4"/>
          <p:cNvSpPr>
            <a:spLocks noGrp="1"/>
          </p:cNvSpPr>
          <p:nvPr>
            <p:ph type="sldNum" sz="quarter" idx="12"/>
          </p:nvPr>
        </p:nvSpPr>
        <p:spPr/>
        <p:txBody>
          <a:bodyPr/>
          <a:lstStyle/>
          <a:p>
            <a:fld id="{8A435B53-98DE-49E0-8532-D9ACF951DDA6}" type="slidenum">
              <a:rPr lang="en-US" smtClean="0"/>
              <a:t>3</a:t>
            </a:fld>
            <a:endParaRPr lang="en-US"/>
          </a:p>
        </p:txBody>
      </p:sp>
      <p:pic>
        <p:nvPicPr>
          <p:cNvPr id="6" name="Picture 5"/>
          <p:cNvPicPr>
            <a:picLocks noChangeAspect="1"/>
          </p:cNvPicPr>
          <p:nvPr/>
        </p:nvPicPr>
        <p:blipFill>
          <a:blip r:embed="rId2"/>
          <a:stretch>
            <a:fillRect/>
          </a:stretch>
        </p:blipFill>
        <p:spPr>
          <a:xfrm>
            <a:off x="6794768" y="1231439"/>
            <a:ext cx="5146033" cy="3417888"/>
          </a:xfrm>
          <a:prstGeom prst="rect">
            <a:avLst/>
          </a:prstGeom>
        </p:spPr>
      </p:pic>
      <p:sp>
        <p:nvSpPr>
          <p:cNvPr id="15" name="TextBox 14"/>
          <p:cNvSpPr txBox="1"/>
          <p:nvPr/>
        </p:nvSpPr>
        <p:spPr>
          <a:xfrm>
            <a:off x="7605323" y="3801805"/>
            <a:ext cx="3917202" cy="2554545"/>
          </a:xfrm>
          <a:prstGeom prst="rect">
            <a:avLst/>
          </a:prstGeom>
          <a:noFill/>
        </p:spPr>
        <p:txBody>
          <a:bodyPr wrap="square" rtlCol="0">
            <a:spAutoFit/>
          </a:bodyPr>
          <a:lstStyle/>
          <a:p>
            <a:r>
              <a:rPr lang="en-US" sz="3200" b="1" i="1" dirty="0" smtClean="0"/>
              <a:t>Tolerance Exemptions:</a:t>
            </a:r>
          </a:p>
          <a:p>
            <a:r>
              <a:rPr lang="en-US" sz="3200" b="1" i="1" u="sng" dirty="0" smtClean="0"/>
              <a:t>Not</a:t>
            </a:r>
            <a:r>
              <a:rPr lang="en-US" sz="3200" i="1" u="sng" dirty="0" smtClean="0"/>
              <a:t> </a:t>
            </a:r>
            <a:r>
              <a:rPr lang="en-US" sz="3200" b="1" i="1" u="sng" dirty="0" smtClean="0"/>
              <a:t>no </a:t>
            </a:r>
            <a:r>
              <a:rPr lang="en-US" sz="3200" i="1" u="sng" dirty="0" smtClean="0"/>
              <a:t>residues </a:t>
            </a:r>
            <a:r>
              <a:rPr lang="en-US" sz="3200" i="1" dirty="0" smtClean="0"/>
              <a:t>but no residues of </a:t>
            </a:r>
            <a:r>
              <a:rPr lang="en-US" sz="3200" i="1" u="sng" dirty="0" smtClean="0"/>
              <a:t>toxicological concern</a:t>
            </a:r>
            <a:endParaRPr lang="en-US" sz="3200" i="1" u="sng" dirty="0"/>
          </a:p>
        </p:txBody>
      </p:sp>
    </p:spTree>
    <p:extLst>
      <p:ext uri="{BB962C8B-B14F-4D97-AF65-F5344CB8AC3E}">
        <p14:creationId xmlns:p14="http://schemas.microsoft.com/office/powerpoint/2010/main" val="93469241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Two Examples</a:t>
            </a:r>
            <a:endParaRPr lang="en-US" dirty="0"/>
          </a:p>
        </p:txBody>
      </p:sp>
      <p:sp>
        <p:nvSpPr>
          <p:cNvPr id="3" name="Content Placeholder 2"/>
          <p:cNvSpPr>
            <a:spLocks noGrp="1"/>
          </p:cNvSpPr>
          <p:nvPr>
            <p:ph idx="1"/>
          </p:nvPr>
        </p:nvSpPr>
        <p:spPr>
          <a:xfrm>
            <a:off x="677334" y="1930400"/>
            <a:ext cx="8596668" cy="3880773"/>
          </a:xfrm>
        </p:spPr>
        <p:txBody>
          <a:bodyPr>
            <a:noAutofit/>
          </a:bodyPr>
          <a:lstStyle/>
          <a:p>
            <a:r>
              <a:rPr lang="en-US" sz="2400" dirty="0" smtClean="0"/>
              <a:t>Post Harvest Biochemical</a:t>
            </a:r>
          </a:p>
          <a:p>
            <a:pPr lvl="1"/>
            <a:r>
              <a:rPr lang="en-US" sz="2000" dirty="0" smtClean="0"/>
              <a:t>Approved by US EPA with an exemption from the requirement for a tolerance</a:t>
            </a:r>
          </a:p>
          <a:p>
            <a:pPr lvl="1"/>
            <a:r>
              <a:rPr lang="en-US" sz="2000" dirty="0" smtClean="0"/>
              <a:t>Challenge in other countries and marketing in the US due to lack of MRLs</a:t>
            </a:r>
          </a:p>
          <a:p>
            <a:r>
              <a:rPr lang="en-US" sz="2400" dirty="0" smtClean="0"/>
              <a:t>Elemental compound- insecticide</a:t>
            </a:r>
          </a:p>
          <a:p>
            <a:pPr lvl="1"/>
            <a:r>
              <a:rPr lang="en-US" sz="2000" dirty="0" smtClean="0"/>
              <a:t>US EPA establishes tolerances the rest of the world does not </a:t>
            </a:r>
          </a:p>
          <a:p>
            <a:pPr lvl="1"/>
            <a:r>
              <a:rPr lang="en-US" sz="2000" dirty="0" smtClean="0"/>
              <a:t>Challenges with countries that have positive lists </a:t>
            </a:r>
            <a:endParaRPr lang="en-US" sz="20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32194" y="5727124"/>
            <a:ext cx="3000839" cy="846457"/>
          </a:xfrm>
          <a:prstGeom prst="rect">
            <a:avLst/>
          </a:prstGeom>
        </p:spPr>
      </p:pic>
    </p:spTree>
    <p:extLst>
      <p:ext uri="{BB962C8B-B14F-4D97-AF65-F5344CB8AC3E}">
        <p14:creationId xmlns:p14="http://schemas.microsoft.com/office/powerpoint/2010/main" val="360170725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Thank You</a:t>
            </a:r>
            <a:endParaRPr lang="en-US" dirty="0"/>
          </a:p>
        </p:txBody>
      </p:sp>
    </p:spTree>
    <p:extLst>
      <p:ext uri="{BB962C8B-B14F-4D97-AF65-F5344CB8AC3E}">
        <p14:creationId xmlns:p14="http://schemas.microsoft.com/office/powerpoint/2010/main" val="331423669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844041" y="3354102"/>
            <a:ext cx="3432152" cy="2123658"/>
          </a:xfrm>
        </p:spPr>
        <p:txBody>
          <a:bodyPr/>
          <a:lstStyle/>
          <a:p>
            <a:r>
              <a:rPr lang="en-US" dirty="0" err="1"/>
              <a:t>Biocontrols</a:t>
            </a:r>
            <a:r>
              <a:rPr lang="en-US" dirty="0"/>
              <a:t> East Conference</a:t>
            </a:r>
            <a:br>
              <a:rPr lang="en-US" dirty="0"/>
            </a:br>
            <a:r>
              <a:rPr lang="en-US" sz="1800" dirty="0"/>
              <a:t>10/11/17</a:t>
            </a:r>
            <a:br>
              <a:rPr lang="en-US" sz="1800" dirty="0"/>
            </a:br>
            <a:r>
              <a:rPr lang="en-US" sz="1800" dirty="0"/>
              <a:t>Gabriele Ludwig, Ph.D.</a:t>
            </a:r>
            <a:br>
              <a:rPr lang="en-US" sz="1800" dirty="0"/>
            </a:br>
            <a:r>
              <a:rPr lang="en-US" sz="1600" dirty="0"/>
              <a:t>Director, Sustainability &amp; </a:t>
            </a:r>
            <a:r>
              <a:rPr lang="en-US" sz="1600" dirty="0" err="1"/>
              <a:t>Env</a:t>
            </a:r>
            <a:r>
              <a:rPr lang="en-US" sz="1600" dirty="0"/>
              <a:t>. Affairs</a:t>
            </a:r>
            <a:br>
              <a:rPr lang="en-US" sz="1600" dirty="0"/>
            </a:br>
            <a:r>
              <a:rPr lang="en-US" sz="1600" dirty="0"/>
              <a:t>Almond Board of California</a:t>
            </a:r>
          </a:p>
        </p:txBody>
      </p:sp>
    </p:spTree>
    <p:extLst>
      <p:ext uri="{BB962C8B-B14F-4D97-AF65-F5344CB8AC3E}">
        <p14:creationId xmlns:p14="http://schemas.microsoft.com/office/powerpoint/2010/main" val="98645355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1770" y="778609"/>
            <a:ext cx="4045643" cy="43993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889814" y="227483"/>
            <a:ext cx="8229600" cy="461665"/>
          </a:xfrm>
        </p:spPr>
        <p:txBody>
          <a:bodyPr vert="horz" lIns="91440" tIns="45720" rIns="91440" bIns="45720" rtlCol="0" anchor="t">
            <a:spAutoFit/>
          </a:bodyPr>
          <a:lstStyle/>
          <a:p>
            <a:pPr fontAlgn="base">
              <a:spcAft>
                <a:spcPct val="0"/>
              </a:spcAft>
            </a:pPr>
            <a:r>
              <a:rPr lang="en-US" dirty="0">
                <a:solidFill>
                  <a:srgbClr val="800000"/>
                </a:solidFill>
              </a:rPr>
              <a:t>California Almonds: Basic Facts</a:t>
            </a:r>
          </a:p>
        </p:txBody>
      </p:sp>
      <p:sp>
        <p:nvSpPr>
          <p:cNvPr id="3" name="Text Placeholder 2"/>
          <p:cNvSpPr>
            <a:spLocks noGrp="1"/>
          </p:cNvSpPr>
          <p:nvPr>
            <p:ph type="body" sz="quarter" idx="10"/>
          </p:nvPr>
        </p:nvSpPr>
        <p:spPr>
          <a:xfrm>
            <a:off x="5852244" y="946200"/>
            <a:ext cx="4714613" cy="5488255"/>
          </a:xfrm>
        </p:spPr>
        <p:style>
          <a:lnRef idx="2">
            <a:schemeClr val="accent4"/>
          </a:lnRef>
          <a:fillRef idx="1">
            <a:schemeClr val="lt1"/>
          </a:fillRef>
          <a:effectRef idx="0">
            <a:schemeClr val="accent4"/>
          </a:effectRef>
          <a:fontRef idx="minor">
            <a:schemeClr val="dk1"/>
          </a:fontRef>
        </p:style>
        <p:txBody>
          <a:bodyPr/>
          <a:lstStyle/>
          <a:p>
            <a:pPr>
              <a:spcBef>
                <a:spcPts val="600"/>
              </a:spcBef>
            </a:pPr>
            <a:r>
              <a:rPr lang="en-US" sz="2000" b="1" i="1" dirty="0">
                <a:solidFill>
                  <a:schemeClr val="accent3"/>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2016: 940,000 bearing/ 1.24 mill total A</a:t>
            </a:r>
          </a:p>
          <a:p>
            <a:pPr>
              <a:spcBef>
                <a:spcPts val="600"/>
              </a:spcBef>
            </a:pPr>
            <a:r>
              <a:rPr lang="en-US" sz="2000" b="1" i="1" dirty="0">
                <a:solidFill>
                  <a:schemeClr val="accent3"/>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6,800 growers, 105 handlers</a:t>
            </a:r>
          </a:p>
          <a:p>
            <a:pPr marL="342900" lvl="1" indent="-342900">
              <a:spcBef>
                <a:spcPts val="600"/>
              </a:spcBef>
              <a:buFont typeface="Arial" panose="020B0604020202020204" pitchFamily="34" charset="0"/>
              <a:buChar char="•"/>
            </a:pPr>
            <a:r>
              <a:rPr lang="en-US" sz="2000" b="1" i="1" dirty="0">
                <a:solidFill>
                  <a:schemeClr val="accent3"/>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67% of operations are =/&lt; 100 acres*</a:t>
            </a:r>
          </a:p>
          <a:p>
            <a:pPr marL="342900" lvl="1" indent="-342900">
              <a:spcBef>
                <a:spcPts val="600"/>
              </a:spcBef>
              <a:buFont typeface="Arial" panose="020B0604020202020204" pitchFamily="34" charset="0"/>
              <a:buChar char="•"/>
            </a:pPr>
            <a:r>
              <a:rPr lang="en-US" sz="2000" b="1" i="1" dirty="0">
                <a:solidFill>
                  <a:schemeClr val="accent3"/>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&gt; 90% family-owned*</a:t>
            </a:r>
          </a:p>
          <a:p>
            <a:pPr>
              <a:spcBef>
                <a:spcPts val="600"/>
              </a:spcBef>
            </a:pPr>
            <a:r>
              <a:rPr lang="en-US" sz="2000" b="1" i="1" dirty="0">
                <a:solidFill>
                  <a:srgbClr val="92D05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67% export, 33% domestic</a:t>
            </a:r>
          </a:p>
          <a:p>
            <a:pPr>
              <a:spcBef>
                <a:spcPts val="600"/>
              </a:spcBef>
            </a:pPr>
            <a:r>
              <a:rPr lang="en-US" sz="2000" b="1" i="1" dirty="0">
                <a:solidFill>
                  <a:schemeClr val="accent3"/>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Generates 104,000 industry-related jobs**</a:t>
            </a:r>
          </a:p>
          <a:p>
            <a:pPr>
              <a:spcBef>
                <a:spcPts val="600"/>
              </a:spcBef>
            </a:pPr>
            <a:r>
              <a:rPr lang="en-US" sz="2000" b="1" i="1" dirty="0">
                <a:solidFill>
                  <a:schemeClr val="accent3"/>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$11B to State GDP</a:t>
            </a:r>
          </a:p>
          <a:p>
            <a:pPr>
              <a:spcBef>
                <a:spcPts val="600"/>
              </a:spcBef>
            </a:pPr>
            <a:r>
              <a:rPr lang="en-US" sz="2000" b="1" i="1" dirty="0">
                <a:solidFill>
                  <a:schemeClr val="accent3"/>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Almond Board of California is Federal Marketing Order</a:t>
            </a:r>
          </a:p>
          <a:p>
            <a:pPr lvl="1">
              <a:spcBef>
                <a:spcPts val="600"/>
              </a:spcBef>
            </a:pPr>
            <a:r>
              <a:rPr lang="en-US" sz="1800" b="1" i="1" dirty="0">
                <a:solidFill>
                  <a:schemeClr val="accent3"/>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Funded by grower assessment</a:t>
            </a:r>
          </a:p>
          <a:p>
            <a:pPr lvl="1">
              <a:spcBef>
                <a:spcPts val="600"/>
              </a:spcBef>
            </a:pPr>
            <a:r>
              <a:rPr lang="en-US" sz="1800" b="1" i="1" dirty="0">
                <a:solidFill>
                  <a:schemeClr val="accent3"/>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Global generic marketing</a:t>
            </a:r>
          </a:p>
          <a:p>
            <a:pPr lvl="1">
              <a:spcBef>
                <a:spcPts val="600"/>
              </a:spcBef>
            </a:pPr>
            <a:r>
              <a:rPr lang="en-US" sz="1800" b="1" i="1" dirty="0">
                <a:solidFill>
                  <a:schemeClr val="accent3"/>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Research</a:t>
            </a:r>
          </a:p>
          <a:p>
            <a:pPr lvl="1">
              <a:spcBef>
                <a:spcPts val="600"/>
              </a:spcBef>
            </a:pPr>
            <a:r>
              <a:rPr lang="en-US" sz="1800" b="1" i="1" dirty="0">
                <a:solidFill>
                  <a:schemeClr val="accent3"/>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Grade and food safety standards</a:t>
            </a:r>
          </a:p>
        </p:txBody>
      </p:sp>
      <p:sp>
        <p:nvSpPr>
          <p:cNvPr id="7" name="TextBox 6"/>
          <p:cNvSpPr txBox="1">
            <a:spLocks noChangeArrowheads="1"/>
          </p:cNvSpPr>
          <p:nvPr/>
        </p:nvSpPr>
        <p:spPr bwMode="auto">
          <a:xfrm>
            <a:off x="3977116" y="5942394"/>
            <a:ext cx="1576551" cy="71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eaLnBrk="0" hangingPunct="0">
              <a:spcBef>
                <a:spcPct val="20000"/>
              </a:spcBef>
              <a:buClr>
                <a:srgbClr val="800000"/>
              </a:buClr>
              <a:buSzPct val="120000"/>
              <a:buFont typeface="Arial" pitchFamily="34" charset="0"/>
              <a:buChar char="•"/>
              <a:defRPr sz="1600">
                <a:solidFill>
                  <a:schemeClr val="tx1"/>
                </a:solidFill>
                <a:latin typeface="Arial" pitchFamily="34" charset="0"/>
                <a:cs typeface="Arial" pitchFamily="34" charset="0"/>
              </a:defRPr>
            </a:lvl1pPr>
            <a:lvl2pPr marL="742950" indent="-285750" eaLnBrk="0" hangingPunct="0">
              <a:spcBef>
                <a:spcPct val="20000"/>
              </a:spcBef>
              <a:buClr>
                <a:srgbClr val="7F7F7F"/>
              </a:buClr>
              <a:buSzPct val="100000"/>
              <a:buFont typeface="Wingdings" pitchFamily="2" charset="2"/>
              <a:buChar char="§"/>
              <a:defRPr sz="1400">
                <a:solidFill>
                  <a:schemeClr val="tx1"/>
                </a:solidFill>
                <a:latin typeface="Arial" pitchFamily="34" charset="0"/>
                <a:cs typeface="Arial" pitchFamily="34" charset="0"/>
              </a:defRPr>
            </a:lvl2pPr>
            <a:lvl3pPr marL="1143000" indent="-228600" eaLnBrk="0" hangingPunct="0">
              <a:spcBef>
                <a:spcPct val="20000"/>
              </a:spcBef>
              <a:buClr>
                <a:srgbClr val="FF6600"/>
              </a:buClr>
              <a:buFont typeface="Arial" pitchFamily="34" charset="0"/>
              <a:buChar char="–"/>
              <a:defRPr sz="1200">
                <a:solidFill>
                  <a:schemeClr val="tx1"/>
                </a:solidFill>
                <a:latin typeface="Arial" pitchFamily="34" charset="0"/>
                <a:cs typeface="Arial" pitchFamily="34" charset="0"/>
              </a:defRPr>
            </a:lvl3pPr>
            <a:lvl4pPr marL="1600200" indent="-228600" eaLnBrk="0" hangingPunct="0">
              <a:spcBef>
                <a:spcPts val="400"/>
              </a:spcBef>
              <a:buFont typeface="Arial" pitchFamily="34" charset="0"/>
              <a:buChar char="»"/>
              <a:defRPr sz="12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buChar char="»"/>
              <a:defRPr sz="12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buChar char="»"/>
              <a:defRPr sz="12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buChar char="»"/>
              <a:defRPr sz="12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buChar char="»"/>
              <a:defRPr sz="12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buChar char="»"/>
              <a:defRPr sz="1200">
                <a:solidFill>
                  <a:schemeClr val="tx1"/>
                </a:solidFill>
                <a:latin typeface="Arial" pitchFamily="34" charset="0"/>
                <a:cs typeface="Arial" pitchFamily="34" charset="0"/>
              </a:defRPr>
            </a:lvl9pPr>
          </a:lstStyle>
          <a:p>
            <a:pPr eaLnBrk="1" hangingPunct="1">
              <a:spcBef>
                <a:spcPct val="0"/>
              </a:spcBef>
              <a:buClrTx/>
              <a:buSzTx/>
              <a:buNone/>
            </a:pPr>
            <a:r>
              <a:rPr lang="en-US" altLang="en-US" sz="700" dirty="0">
                <a:solidFill>
                  <a:srgbClr val="000000"/>
                </a:solidFill>
              </a:rPr>
              <a:t>Sources: </a:t>
            </a:r>
          </a:p>
          <a:p>
            <a:pPr eaLnBrk="1" hangingPunct="1">
              <a:spcBef>
                <a:spcPct val="0"/>
              </a:spcBef>
              <a:buClrTx/>
              <a:buSzTx/>
              <a:buNone/>
            </a:pPr>
            <a:r>
              <a:rPr lang="en-US" altLang="en-US" sz="700" dirty="0">
                <a:solidFill>
                  <a:srgbClr val="000000"/>
                </a:solidFill>
              </a:rPr>
              <a:t>*USDA Agricultural Statistics Service, Pacific Region (NASS/PR)</a:t>
            </a:r>
          </a:p>
          <a:p>
            <a:pPr eaLnBrk="1" hangingPunct="1">
              <a:spcBef>
                <a:spcPct val="0"/>
              </a:spcBef>
              <a:buClrTx/>
              <a:buSzTx/>
              <a:buNone/>
            </a:pPr>
            <a:r>
              <a:rPr lang="en-US" altLang="en-US" sz="700" dirty="0">
                <a:solidFill>
                  <a:srgbClr val="000000"/>
                </a:solidFill>
              </a:rPr>
              <a:t>**</a:t>
            </a:r>
            <a:r>
              <a:rPr lang="en-US" sz="700" i="1" dirty="0">
                <a:solidFill>
                  <a:prstClr val="black"/>
                </a:solidFill>
              </a:rPr>
              <a:t>Source: Economic Impacts of the California Almond Industry: UC Ag Issues Center</a:t>
            </a:r>
            <a:endParaRPr lang="en-US" altLang="en-US" sz="700" dirty="0">
              <a:solidFill>
                <a:srgbClr val="000000"/>
              </a:solidFill>
            </a:endParaRPr>
          </a:p>
        </p:txBody>
      </p:sp>
    </p:spTree>
    <p:extLst>
      <p:ext uri="{BB962C8B-B14F-4D97-AF65-F5344CB8AC3E}">
        <p14:creationId xmlns:p14="http://schemas.microsoft.com/office/powerpoint/2010/main" val="406767268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heel(1)">
                                      <p:cBhvr>
                                        <p:cTn id="7" dur="1000"/>
                                        <p:tgtEl>
                                          <p:spTgt spid="3">
                                            <p:bg/>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6199805" y="1844187"/>
            <a:ext cx="0" cy="4166756"/>
          </a:xfrm>
          <a:prstGeom prst="line">
            <a:avLst/>
          </a:prstGeom>
          <a:ln w="12700">
            <a:solidFill>
              <a:schemeClr val="bg1">
                <a:lumMod val="8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3" name="Straight Connector 2"/>
          <p:cNvCxnSpPr/>
          <p:nvPr/>
        </p:nvCxnSpPr>
        <p:spPr>
          <a:xfrm>
            <a:off x="2567608" y="3068960"/>
            <a:ext cx="3312368" cy="0"/>
          </a:xfrm>
          <a:prstGeom prst="line">
            <a:avLst/>
          </a:prstGeom>
        </p:spPr>
        <p:style>
          <a:lnRef idx="2">
            <a:schemeClr val="accent1"/>
          </a:lnRef>
          <a:fillRef idx="0">
            <a:schemeClr val="accent1"/>
          </a:fillRef>
          <a:effectRef idx="1">
            <a:schemeClr val="accent1"/>
          </a:effectRef>
          <a:fontRef idx="minor">
            <a:schemeClr val="tx1"/>
          </a:fontRef>
        </p:style>
      </p:cxnSp>
      <p:graphicFrame>
        <p:nvGraphicFramePr>
          <p:cNvPr id="9" name="Chart 8">
            <a:extLst>
              <a:ext uri="{FF2B5EF4-FFF2-40B4-BE49-F238E27FC236}">
                <a16:creationId xmlns="" xmlns:a16="http://schemas.microsoft.com/office/drawing/2014/main" id="{766F2A07-1218-4A61-BC97-1289668687CF}"/>
              </a:ext>
            </a:extLst>
          </p:cNvPr>
          <p:cNvGraphicFramePr>
            <a:graphicFrameLocks/>
          </p:cNvGraphicFramePr>
          <p:nvPr>
            <p:extLst/>
          </p:nvPr>
        </p:nvGraphicFramePr>
        <p:xfrm>
          <a:off x="6400562" y="2151153"/>
          <a:ext cx="4159934" cy="355282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Chart 9">
            <a:extLst>
              <a:ext uri="{FF2B5EF4-FFF2-40B4-BE49-F238E27FC236}">
                <a16:creationId xmlns="" xmlns:a16="http://schemas.microsoft.com/office/drawing/2014/main" id="{2D5023DA-4999-43F3-A20E-5258AB5A6F58}"/>
              </a:ext>
            </a:extLst>
          </p:cNvPr>
          <p:cNvGraphicFramePr>
            <a:graphicFrameLocks/>
          </p:cNvGraphicFramePr>
          <p:nvPr>
            <p:extLst>
              <p:ext uri="{D42A27DB-BD31-4B8C-83A1-F6EECF244321}">
                <p14:modId xmlns:p14="http://schemas.microsoft.com/office/powerpoint/2010/main" val="1587032844"/>
              </p:ext>
            </p:extLst>
          </p:nvPr>
        </p:nvGraphicFramePr>
        <p:xfrm>
          <a:off x="1884249" y="1894784"/>
          <a:ext cx="4209318" cy="3745053"/>
        </p:xfrm>
        <a:graphic>
          <a:graphicData uri="http://schemas.openxmlformats.org/drawingml/2006/chart">
            <c:chart xmlns:c="http://schemas.openxmlformats.org/drawingml/2006/chart" xmlns:r="http://schemas.openxmlformats.org/officeDocument/2006/relationships" r:id="rId3"/>
          </a:graphicData>
        </a:graphic>
      </p:graphicFrame>
      <p:sp>
        <p:nvSpPr>
          <p:cNvPr id="11" name="Title 1"/>
          <p:cNvSpPr txBox="1">
            <a:spLocks/>
          </p:cNvSpPr>
          <p:nvPr/>
        </p:nvSpPr>
        <p:spPr>
          <a:xfrm>
            <a:off x="1884249" y="582301"/>
            <a:ext cx="8229600" cy="461665"/>
          </a:xfrm>
          <a:prstGeom prst="rect">
            <a:avLst/>
          </a:prstGeom>
        </p:spPr>
        <p:txBody>
          <a:bodyPr vert="horz" lIns="91440" tIns="45720" rIns="91440" bIns="45720" rtlCol="0" anchor="t">
            <a:spAutoFit/>
          </a:bodyPr>
          <a:lstStyle>
            <a:lvl1pPr algn="l" defTabSz="914400" rtl="0" eaLnBrk="1" latinLnBrk="0" hangingPunct="1">
              <a:spcBef>
                <a:spcPct val="0"/>
              </a:spcBef>
              <a:buNone/>
              <a:defRPr sz="2000" kern="1200">
                <a:solidFill>
                  <a:schemeClr val="accent3"/>
                </a:solidFill>
                <a:latin typeface="+mj-lt"/>
                <a:ea typeface="+mj-ea"/>
                <a:cs typeface="+mj-cs"/>
              </a:defRPr>
            </a:lvl1pPr>
          </a:lstStyle>
          <a:p>
            <a:r>
              <a:rPr lang="en-US" sz="2400" dirty="0">
                <a:solidFill>
                  <a:srgbClr val="B41F28"/>
                </a:solidFill>
                <a:latin typeface="Arial"/>
              </a:rPr>
              <a:t>California Almond Shipment Overview 2016/2017</a:t>
            </a:r>
          </a:p>
        </p:txBody>
      </p:sp>
      <p:sp>
        <p:nvSpPr>
          <p:cNvPr id="4" name="Content Placeholder 3">
            <a:extLst>
              <a:ext uri="{FF2B5EF4-FFF2-40B4-BE49-F238E27FC236}">
                <a16:creationId xmlns="" xmlns:a16="http://schemas.microsoft.com/office/drawing/2014/main" id="{6C30CCBE-0CCE-4D98-8E03-8D7EB133819E}"/>
              </a:ext>
            </a:extLst>
          </p:cNvPr>
          <p:cNvSpPr>
            <a:spLocks noGrp="1"/>
          </p:cNvSpPr>
          <p:nvPr>
            <p:ph sz="half" idx="1"/>
          </p:nvPr>
        </p:nvSpPr>
        <p:spPr>
          <a:xfrm>
            <a:off x="1884250" y="1145356"/>
            <a:ext cx="4457693" cy="307777"/>
          </a:xfrm>
        </p:spPr>
        <p:txBody>
          <a:bodyPr/>
          <a:lstStyle/>
          <a:p>
            <a:r>
              <a:rPr lang="en-US" dirty="0"/>
              <a:t>Almonds are top US specialty crop in export value</a:t>
            </a:r>
          </a:p>
        </p:txBody>
      </p:sp>
      <p:sp>
        <p:nvSpPr>
          <p:cNvPr id="5" name="Content Placeholder 4">
            <a:extLst>
              <a:ext uri="{FF2B5EF4-FFF2-40B4-BE49-F238E27FC236}">
                <a16:creationId xmlns="" xmlns:a16="http://schemas.microsoft.com/office/drawing/2014/main" id="{A2DEBFDD-3F9D-4F1C-9E7A-BDBF16D2DF09}"/>
              </a:ext>
            </a:extLst>
          </p:cNvPr>
          <p:cNvSpPr>
            <a:spLocks noGrp="1"/>
          </p:cNvSpPr>
          <p:nvPr>
            <p:ph sz="half" idx="2"/>
          </p:nvPr>
        </p:nvSpPr>
        <p:spPr>
          <a:xfrm>
            <a:off x="1884250" y="1406966"/>
            <a:ext cx="4230939" cy="307777"/>
          </a:xfrm>
        </p:spPr>
        <p:txBody>
          <a:bodyPr/>
          <a:lstStyle/>
          <a:p>
            <a:r>
              <a:rPr lang="en-US" dirty="0"/>
              <a:t>Almonds are top California crop in export value</a:t>
            </a:r>
          </a:p>
        </p:txBody>
      </p:sp>
    </p:spTree>
    <p:extLst>
      <p:ext uri="{BB962C8B-B14F-4D97-AF65-F5344CB8AC3E}">
        <p14:creationId xmlns:p14="http://schemas.microsoft.com/office/powerpoint/2010/main" val="271140124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t">
            <a:spAutoFit/>
          </a:bodyPr>
          <a:lstStyle/>
          <a:p>
            <a:r>
              <a:rPr lang="en-US" b="1" dirty="0"/>
              <a:t>Top Ten California Crops by Acreage and by Farmgate Value</a:t>
            </a:r>
          </a:p>
        </p:txBody>
      </p:sp>
      <p:sp>
        <p:nvSpPr>
          <p:cNvPr id="3" name="Text Placeholder 2">
            <a:extLst>
              <a:ext uri="{FF2B5EF4-FFF2-40B4-BE49-F238E27FC236}">
                <a16:creationId xmlns="" xmlns:a16="http://schemas.microsoft.com/office/drawing/2014/main" id="{E7213B3F-4D91-47AF-A2A3-8F1622A8EC37}"/>
              </a:ext>
            </a:extLst>
          </p:cNvPr>
          <p:cNvSpPr>
            <a:spLocks noGrp="1"/>
          </p:cNvSpPr>
          <p:nvPr>
            <p:ph type="body" sz="quarter" idx="10"/>
          </p:nvPr>
        </p:nvSpPr>
        <p:spPr>
          <a:xfrm>
            <a:off x="609600" y="1371601"/>
            <a:ext cx="10972800" cy="307777"/>
          </a:xfrm>
        </p:spPr>
        <p:txBody>
          <a:bodyPr/>
          <a:lstStyle/>
          <a:p>
            <a:endParaRPr lang="en-US"/>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8381" t="31462" r="17402" b="24652"/>
          <a:stretch/>
        </p:blipFill>
        <p:spPr>
          <a:xfrm>
            <a:off x="1839580" y="1340769"/>
            <a:ext cx="8398933" cy="4304831"/>
          </a:xfrm>
          <a:prstGeom prst="rect">
            <a:avLst/>
          </a:prstGeom>
        </p:spPr>
      </p:pic>
      <p:sp>
        <p:nvSpPr>
          <p:cNvPr id="6" name="Rectangle 5"/>
          <p:cNvSpPr/>
          <p:nvPr/>
        </p:nvSpPr>
        <p:spPr>
          <a:xfrm>
            <a:off x="2135560" y="5800114"/>
            <a:ext cx="7314344" cy="379591"/>
          </a:xfrm>
          <a:prstGeom prst="rect">
            <a:avLst/>
          </a:prstGeom>
        </p:spPr>
        <p:txBody>
          <a:bodyPr wrap="square">
            <a:spAutoFit/>
          </a:bodyPr>
          <a:lstStyle/>
          <a:p>
            <a:pPr defTabSz="1219170"/>
            <a:r>
              <a:rPr lang="en-US" sz="1400" kern="0" baseline="30000" dirty="0">
                <a:solidFill>
                  <a:srgbClr val="4A1913"/>
                </a:solidFill>
                <a:latin typeface="Arial"/>
              </a:rPr>
              <a:t>Source: USDA, NASS. *Calendar year January through December 2015. Value based on farm-gate prices. †This is the corn and wheat values for 2014.</a:t>
            </a:r>
          </a:p>
        </p:txBody>
      </p:sp>
      <p:sp>
        <p:nvSpPr>
          <p:cNvPr id="7" name="Oval 6"/>
          <p:cNvSpPr/>
          <p:nvPr/>
        </p:nvSpPr>
        <p:spPr>
          <a:xfrm>
            <a:off x="2927648" y="5080033"/>
            <a:ext cx="864096" cy="720080"/>
          </a:xfrm>
          <a:prstGeom prst="ellipse">
            <a:avLst/>
          </a:prstGeom>
          <a:noFill/>
          <a:ln w="38100">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a:endParaRPr>
          </a:p>
        </p:txBody>
      </p:sp>
    </p:spTree>
    <p:extLst>
      <p:ext uri="{BB962C8B-B14F-4D97-AF65-F5344CB8AC3E}">
        <p14:creationId xmlns:p14="http://schemas.microsoft.com/office/powerpoint/2010/main" val="23275492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0B5D1AD-9929-4E00-9DD0-442F86C49447}"/>
              </a:ext>
            </a:extLst>
          </p:cNvPr>
          <p:cNvSpPr>
            <a:spLocks noGrp="1"/>
          </p:cNvSpPr>
          <p:nvPr>
            <p:ph type="title"/>
          </p:nvPr>
        </p:nvSpPr>
        <p:spPr/>
        <p:txBody>
          <a:bodyPr>
            <a:normAutofit/>
          </a:bodyPr>
          <a:lstStyle/>
          <a:p>
            <a:r>
              <a:rPr lang="en-US" dirty="0"/>
              <a:t>Pest Management Needs in Almonds</a:t>
            </a:r>
          </a:p>
        </p:txBody>
      </p:sp>
      <p:sp>
        <p:nvSpPr>
          <p:cNvPr id="3" name="Content Placeholder 2">
            <a:extLst>
              <a:ext uri="{FF2B5EF4-FFF2-40B4-BE49-F238E27FC236}">
                <a16:creationId xmlns="" xmlns:a16="http://schemas.microsoft.com/office/drawing/2014/main" id="{7A19E7EA-C91E-4226-9289-30245DD77708}"/>
              </a:ext>
            </a:extLst>
          </p:cNvPr>
          <p:cNvSpPr>
            <a:spLocks noGrp="1"/>
          </p:cNvSpPr>
          <p:nvPr>
            <p:ph type="body" sz="quarter" idx="10"/>
          </p:nvPr>
        </p:nvSpPr>
        <p:spPr>
          <a:xfrm>
            <a:off x="1981200" y="1371600"/>
            <a:ext cx="8229600" cy="3939540"/>
          </a:xfrm>
        </p:spPr>
        <p:txBody>
          <a:bodyPr/>
          <a:lstStyle/>
          <a:p>
            <a:r>
              <a:rPr lang="en-US" dirty="0"/>
              <a:t>Insects</a:t>
            </a:r>
          </a:p>
          <a:p>
            <a:pPr lvl="1"/>
            <a:r>
              <a:rPr lang="en-US" dirty="0"/>
              <a:t>Navel </a:t>
            </a:r>
            <a:r>
              <a:rPr lang="en-US" dirty="0" err="1"/>
              <a:t>Orangeworm</a:t>
            </a:r>
            <a:r>
              <a:rPr lang="en-US" dirty="0"/>
              <a:t>, Peach Twig Borer, web-spinning mites, leaf-footed bugs, ants,  </a:t>
            </a:r>
            <a:r>
              <a:rPr lang="en-US" dirty="0" err="1"/>
              <a:t>etc</a:t>
            </a:r>
            <a:endParaRPr lang="en-US" dirty="0"/>
          </a:p>
          <a:p>
            <a:r>
              <a:rPr lang="en-US" dirty="0"/>
              <a:t>Diseases</a:t>
            </a:r>
          </a:p>
          <a:p>
            <a:pPr lvl="1"/>
            <a:r>
              <a:rPr lang="en-US" dirty="0"/>
              <a:t>Bloom diseases: brown rot, Anthracnose, shot hole</a:t>
            </a:r>
          </a:p>
          <a:p>
            <a:pPr lvl="1"/>
            <a:r>
              <a:rPr lang="en-US" dirty="0"/>
              <a:t>Summer: Alternaria, hull rot</a:t>
            </a:r>
          </a:p>
          <a:p>
            <a:pPr lvl="1"/>
            <a:r>
              <a:rPr lang="en-US" dirty="0"/>
              <a:t>Root pathogens and nematodes: replant disorder, Phytophthora, Verticillium, oak root fungus</a:t>
            </a:r>
          </a:p>
          <a:p>
            <a:r>
              <a:rPr lang="en-US" dirty="0"/>
              <a:t>Weeds</a:t>
            </a:r>
          </a:p>
          <a:p>
            <a:pPr lvl="1"/>
            <a:r>
              <a:rPr lang="en-US" dirty="0"/>
              <a:t>Keep irrigation system clear, frost protection, clean floor for harvest</a:t>
            </a:r>
          </a:p>
          <a:p>
            <a:r>
              <a:rPr lang="en-US" dirty="0"/>
              <a:t>Vertebrates</a:t>
            </a:r>
          </a:p>
          <a:p>
            <a:pPr lvl="1"/>
            <a:r>
              <a:rPr lang="en-US" dirty="0"/>
              <a:t>Ground squirrels, pocket gophers, coyotes, birds, , </a:t>
            </a:r>
          </a:p>
          <a:p>
            <a:r>
              <a:rPr lang="en-US" dirty="0"/>
              <a:t>Post-harvest</a:t>
            </a:r>
          </a:p>
          <a:p>
            <a:pPr lvl="1"/>
            <a:r>
              <a:rPr lang="en-US" dirty="0"/>
              <a:t>Storage insects, human pathogens, phytosanitary requirements</a:t>
            </a:r>
          </a:p>
          <a:p>
            <a:pPr lvl="1"/>
            <a:endParaRPr lang="en-US" dirty="0"/>
          </a:p>
          <a:p>
            <a:pPr marL="457200" lvl="1" indent="0">
              <a:buNone/>
            </a:pPr>
            <a:endParaRPr lang="en-US" dirty="0"/>
          </a:p>
          <a:p>
            <a:pPr marL="457200" lvl="1" indent="0">
              <a:buNone/>
            </a:pPr>
            <a:endParaRPr lang="en-US" dirty="0"/>
          </a:p>
        </p:txBody>
      </p:sp>
      <p:pic>
        <p:nvPicPr>
          <p:cNvPr id="4" name="Picture 2">
            <a:extLst>
              <a:ext uri="{FF2B5EF4-FFF2-40B4-BE49-F238E27FC236}">
                <a16:creationId xmlns="" xmlns:a16="http://schemas.microsoft.com/office/drawing/2014/main" id="{E5246675-6825-4AE7-9073-66613AB8F9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83664" y="163514"/>
            <a:ext cx="1684337" cy="2719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a:extLst>
              <a:ext uri="{FF2B5EF4-FFF2-40B4-BE49-F238E27FC236}">
                <a16:creationId xmlns="" xmlns:a16="http://schemas.microsoft.com/office/drawing/2014/main" id="{AF93961E-174E-480C-A565-92DACB2A1E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60572">
            <a:off x="6530181" y="-280081"/>
            <a:ext cx="2290763" cy="2274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a:extLst>
              <a:ext uri="{FF2B5EF4-FFF2-40B4-BE49-F238E27FC236}">
                <a16:creationId xmlns="" xmlns:a16="http://schemas.microsoft.com/office/drawing/2014/main" id="{1EFA4C99-811A-4246-B228-931D4EB0C4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4332" y="4710764"/>
            <a:ext cx="2935288" cy="1951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a:extLst>
              <a:ext uri="{FF2B5EF4-FFF2-40B4-BE49-F238E27FC236}">
                <a16:creationId xmlns="" xmlns:a16="http://schemas.microsoft.com/office/drawing/2014/main" id="{4C0E9526-6F69-4DBF-B082-55EFF8B6A8B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444" t="12725" r="24712" b="38682"/>
          <a:stretch/>
        </p:blipFill>
        <p:spPr>
          <a:xfrm>
            <a:off x="5153978" y="4858638"/>
            <a:ext cx="3667125" cy="1999363"/>
          </a:xfrm>
          <a:prstGeom prst="rect">
            <a:avLst/>
          </a:prstGeom>
        </p:spPr>
      </p:pic>
      <p:pic>
        <p:nvPicPr>
          <p:cNvPr id="6" name="Picture 14" descr="https://www.almondgateway.com/Marketing/RepMgmt/Global/Orchard%20Management/TP_Navel_Orange_Worm_006.jpg">
            <a:extLst>
              <a:ext uri="{FF2B5EF4-FFF2-40B4-BE49-F238E27FC236}">
                <a16:creationId xmlns="" xmlns:a16="http://schemas.microsoft.com/office/drawing/2014/main" id="{5E378A3F-0110-4C91-A583-38790071246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75562" y="3341370"/>
            <a:ext cx="2992438" cy="199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641992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D125B07-CDC3-48B7-AC4F-57294AEA9E45}"/>
              </a:ext>
            </a:extLst>
          </p:cNvPr>
          <p:cNvSpPr>
            <a:spLocks noGrp="1"/>
          </p:cNvSpPr>
          <p:nvPr>
            <p:ph type="title"/>
          </p:nvPr>
        </p:nvSpPr>
        <p:spPr>
          <a:xfrm>
            <a:off x="1981200" y="291549"/>
            <a:ext cx="4572000" cy="1015663"/>
          </a:xfrm>
        </p:spPr>
        <p:txBody>
          <a:bodyPr/>
          <a:lstStyle/>
          <a:p>
            <a:r>
              <a:rPr lang="en-US" dirty="0"/>
              <a:t>What happens if exemptions are not exempt everywhere: </a:t>
            </a:r>
            <a:r>
              <a:rPr lang="en-US" dirty="0" err="1"/>
              <a:t>Phosphite</a:t>
            </a:r>
            <a:r>
              <a:rPr lang="en-US" dirty="0"/>
              <a:t> (phosphonate)</a:t>
            </a:r>
          </a:p>
        </p:txBody>
      </p:sp>
      <p:sp>
        <p:nvSpPr>
          <p:cNvPr id="3" name="Content Placeholder 2">
            <a:extLst>
              <a:ext uri="{FF2B5EF4-FFF2-40B4-BE49-F238E27FC236}">
                <a16:creationId xmlns="" xmlns:a16="http://schemas.microsoft.com/office/drawing/2014/main" id="{1AE576E8-74C6-44E3-97CD-62D7A3D4AE32}"/>
              </a:ext>
            </a:extLst>
          </p:cNvPr>
          <p:cNvSpPr>
            <a:spLocks noGrp="1"/>
          </p:cNvSpPr>
          <p:nvPr>
            <p:ph idx="1"/>
          </p:nvPr>
        </p:nvSpPr>
        <p:spPr>
          <a:xfrm>
            <a:off x="1782556" y="1340568"/>
            <a:ext cx="4849473" cy="5355312"/>
          </a:xfrm>
        </p:spPr>
        <p:txBody>
          <a:bodyPr/>
          <a:lstStyle/>
          <a:p>
            <a:r>
              <a:rPr lang="en-US" dirty="0"/>
              <a:t>In US potassium </a:t>
            </a:r>
            <a:r>
              <a:rPr lang="en-US" dirty="0" err="1"/>
              <a:t>phosphite</a:t>
            </a:r>
            <a:r>
              <a:rPr lang="en-US" dirty="0"/>
              <a:t> is sold as both a fertilizer and as a pesticide. Also have calcium-, zinc-, etc.  </a:t>
            </a:r>
            <a:r>
              <a:rPr lang="en-US" dirty="0" err="1"/>
              <a:t>phosphites</a:t>
            </a:r>
            <a:endParaRPr lang="en-US" dirty="0"/>
          </a:p>
          <a:p>
            <a:pPr lvl="1"/>
            <a:r>
              <a:rPr lang="en-US" dirty="0"/>
              <a:t>Used in many crops for fertilizer/fungicidal/resistance stimulation reasons.</a:t>
            </a:r>
          </a:p>
          <a:p>
            <a:pPr lvl="1"/>
            <a:r>
              <a:rPr lang="en-US" dirty="0"/>
              <a:t>Exempt from a tolerance in the US</a:t>
            </a:r>
          </a:p>
          <a:p>
            <a:r>
              <a:rPr lang="en-US" dirty="0"/>
              <a:t>In late 2013, the EU changed the designation of </a:t>
            </a:r>
            <a:r>
              <a:rPr lang="en-US" dirty="0" err="1"/>
              <a:t>phosphite</a:t>
            </a:r>
            <a:r>
              <a:rPr lang="en-US" dirty="0"/>
              <a:t> from both a fertilizer and pesticide, to only a pesticide</a:t>
            </a:r>
          </a:p>
          <a:p>
            <a:r>
              <a:rPr lang="en-US" dirty="0"/>
              <a:t>Instead of establishing a separate Maximum Residue Limit (MRL) for </a:t>
            </a:r>
            <a:r>
              <a:rPr lang="en-US" dirty="0" err="1"/>
              <a:t>phosphite</a:t>
            </a:r>
            <a:r>
              <a:rPr lang="en-US" dirty="0"/>
              <a:t>-containing products, these residues were included under the MRLs for fosetyl-Al</a:t>
            </a:r>
          </a:p>
          <a:p>
            <a:pPr lvl="1"/>
            <a:r>
              <a:rPr lang="en-US" dirty="0"/>
              <a:t> fosetyl-Al is which is not approved for use in the U.S or EU. on bearing tree nuts</a:t>
            </a:r>
          </a:p>
          <a:p>
            <a:pPr lvl="1"/>
            <a:r>
              <a:rPr lang="en-US" dirty="0"/>
              <a:t>Default fosetyl-Al MRL for tree nuts is 2 ppm</a:t>
            </a:r>
          </a:p>
          <a:p>
            <a:r>
              <a:rPr lang="en-US" dirty="0"/>
              <a:t>German state government lab tested some walnuts from a major retailer</a:t>
            </a:r>
          </a:p>
          <a:p>
            <a:pPr marL="0" indent="0">
              <a:buNone/>
            </a:pPr>
            <a:r>
              <a:rPr lang="en-US" dirty="0">
                <a:sym typeface="Wingdings" panose="05000000000000000000" pitchFamily="2" charset="2"/>
              </a:rPr>
              <a:t></a:t>
            </a:r>
            <a:r>
              <a:rPr lang="en-US" dirty="0">
                <a:solidFill>
                  <a:srgbClr val="FF0000"/>
                </a:solidFill>
                <a:sym typeface="Wingdings" panose="05000000000000000000" pitchFamily="2" charset="2"/>
              </a:rPr>
              <a:t>Voluntary recall of walnuts from large German retailer due to exceedance of fosetyl-Al MRL (Dec 2014)</a:t>
            </a:r>
          </a:p>
          <a:p>
            <a:pPr>
              <a:buFont typeface="Wingdings" panose="05000000000000000000" pitchFamily="2" charset="2"/>
              <a:buChar char="è"/>
            </a:pPr>
            <a:r>
              <a:rPr lang="en-US" dirty="0">
                <a:sym typeface="Wingdings" panose="05000000000000000000" pitchFamily="2" charset="2"/>
              </a:rPr>
              <a:t>EU buyers worried about supply.</a:t>
            </a:r>
          </a:p>
          <a:p>
            <a:pPr>
              <a:buFont typeface="Wingdings" panose="05000000000000000000" pitchFamily="2" charset="2"/>
              <a:buChar char="è"/>
            </a:pPr>
            <a:endParaRPr lang="en-US" dirty="0"/>
          </a:p>
          <a:p>
            <a:endParaRPr lang="en-US" dirty="0"/>
          </a:p>
        </p:txBody>
      </p:sp>
    </p:spTree>
    <p:extLst>
      <p:ext uri="{BB962C8B-B14F-4D97-AF65-F5344CB8AC3E}">
        <p14:creationId xmlns:p14="http://schemas.microsoft.com/office/powerpoint/2010/main" val="191469644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 xmlns:a16="http://schemas.microsoft.com/office/drawing/2014/main" id="{5365AA7D-F619-42F5-9373-F7A0A584BDFF}"/>
              </a:ext>
            </a:extLst>
          </p:cNvPr>
          <p:cNvSpPr>
            <a:spLocks noGrp="1"/>
          </p:cNvSpPr>
          <p:nvPr>
            <p:ph type="title"/>
          </p:nvPr>
        </p:nvSpPr>
        <p:spPr>
          <a:xfrm>
            <a:off x="1981200" y="596348"/>
            <a:ext cx="4572000" cy="707886"/>
          </a:xfrm>
        </p:spPr>
        <p:txBody>
          <a:bodyPr/>
          <a:lstStyle/>
          <a:p>
            <a:r>
              <a:rPr lang="en-US" dirty="0"/>
              <a:t>Took a lot of team work for workable solution….</a:t>
            </a:r>
          </a:p>
        </p:txBody>
      </p:sp>
      <p:sp>
        <p:nvSpPr>
          <p:cNvPr id="7" name="Content Placeholder 6">
            <a:extLst>
              <a:ext uri="{FF2B5EF4-FFF2-40B4-BE49-F238E27FC236}">
                <a16:creationId xmlns="" xmlns:a16="http://schemas.microsoft.com/office/drawing/2014/main" id="{74383B56-6CA0-4051-AA8F-C41B739B8EF2}"/>
              </a:ext>
            </a:extLst>
          </p:cNvPr>
          <p:cNvSpPr>
            <a:spLocks noGrp="1"/>
          </p:cNvSpPr>
          <p:nvPr>
            <p:ph idx="1"/>
          </p:nvPr>
        </p:nvSpPr>
        <p:spPr>
          <a:xfrm>
            <a:off x="1981200" y="1371600"/>
            <a:ext cx="4572000" cy="4380686"/>
          </a:xfrm>
        </p:spPr>
        <p:txBody>
          <a:bodyPr/>
          <a:lstStyle/>
          <a:p>
            <a:r>
              <a:rPr lang="en-US" dirty="0"/>
              <a:t>For 2015 growing season, notified growers not to use!</a:t>
            </a:r>
          </a:p>
          <a:p>
            <a:r>
              <a:rPr lang="en-US" dirty="0"/>
              <a:t>The California tree nut industries along with the EU trade and U.S. government raised these concerns with the EU, which led to the EU setting a temporary MRL of 75 ppm for tree nuts and several other crops in 2014</a:t>
            </a:r>
          </a:p>
          <a:p>
            <a:r>
              <a:rPr lang="en-US" dirty="0"/>
              <a:t>TASC grant from USDA-FAS for residue trials</a:t>
            </a:r>
          </a:p>
          <a:p>
            <a:pPr lvl="1"/>
            <a:r>
              <a:rPr lang="en-US" dirty="0"/>
              <a:t>IR-4 conducted the trials</a:t>
            </a:r>
          </a:p>
          <a:p>
            <a:r>
              <a:rPr lang="en-US" dirty="0"/>
              <a:t>Trade in EU lobbied for tree nut extension</a:t>
            </a:r>
          </a:p>
          <a:p>
            <a:r>
              <a:rPr lang="en-US" dirty="0"/>
              <a:t>USDA-ARS research on analytical methodology, etc. </a:t>
            </a:r>
          </a:p>
          <a:p>
            <a:r>
              <a:rPr lang="en-US" dirty="0"/>
              <a:t>Dossier with a proposed tree nut MRL has just been sent from rapporteur country to EFSA for review.</a:t>
            </a:r>
          </a:p>
          <a:p>
            <a:endParaRPr lang="en-US" dirty="0"/>
          </a:p>
          <a:p>
            <a:r>
              <a:rPr lang="en-US" dirty="0"/>
              <a:t>Cherries, cane berries, blue berries, etc.</a:t>
            </a:r>
          </a:p>
          <a:p>
            <a:endParaRPr lang="en-US" dirty="0"/>
          </a:p>
        </p:txBody>
      </p:sp>
    </p:spTree>
    <p:extLst>
      <p:ext uri="{BB962C8B-B14F-4D97-AF65-F5344CB8AC3E}">
        <p14:creationId xmlns:p14="http://schemas.microsoft.com/office/powerpoint/2010/main" val="187174551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 name="Straight Connector 32"/>
          <p:cNvCxnSpPr/>
          <p:nvPr/>
        </p:nvCxnSpPr>
        <p:spPr>
          <a:xfrm flipH="1">
            <a:off x="7848600" y="4515952"/>
            <a:ext cx="2" cy="588107"/>
          </a:xfrm>
          <a:prstGeom prst="line">
            <a:avLst/>
          </a:prstGeom>
          <a:ln>
            <a:solidFill>
              <a:schemeClr val="accent5">
                <a:lumMod val="75000"/>
              </a:schemeClr>
            </a:solidFill>
            <a:prstDash val="sysDot"/>
            <a:tailEnd type="triangle" w="lg" len="lg"/>
          </a:ln>
        </p:spPr>
        <p:style>
          <a:lnRef idx="2">
            <a:schemeClr val="accent2"/>
          </a:lnRef>
          <a:fillRef idx="0">
            <a:schemeClr val="accent2"/>
          </a:fillRef>
          <a:effectRef idx="1">
            <a:schemeClr val="accent2"/>
          </a:effectRef>
          <a:fontRef idx="minor">
            <a:schemeClr val="tx1"/>
          </a:fontRef>
        </p:style>
      </p:cxnSp>
      <p:cxnSp>
        <p:nvCxnSpPr>
          <p:cNvPr id="29" name="Straight Connector 28"/>
          <p:cNvCxnSpPr/>
          <p:nvPr/>
        </p:nvCxnSpPr>
        <p:spPr>
          <a:xfrm flipH="1">
            <a:off x="9836763" y="3138651"/>
            <a:ext cx="2" cy="1074812"/>
          </a:xfrm>
          <a:prstGeom prst="line">
            <a:avLst/>
          </a:prstGeom>
          <a:ln>
            <a:solidFill>
              <a:schemeClr val="accent5">
                <a:lumMod val="75000"/>
              </a:schemeClr>
            </a:solidFill>
            <a:prstDash val="solid"/>
          </a:ln>
        </p:spPr>
        <p:style>
          <a:lnRef idx="2">
            <a:schemeClr val="accent5"/>
          </a:lnRef>
          <a:fillRef idx="0">
            <a:schemeClr val="accent5"/>
          </a:fillRef>
          <a:effectRef idx="1">
            <a:schemeClr val="accent5"/>
          </a:effectRef>
          <a:fontRef idx="minor">
            <a:schemeClr val="tx1"/>
          </a:fontRef>
        </p:style>
      </p:cxnSp>
      <p:cxnSp>
        <p:nvCxnSpPr>
          <p:cNvPr id="25" name="Straight Connector 24"/>
          <p:cNvCxnSpPr/>
          <p:nvPr/>
        </p:nvCxnSpPr>
        <p:spPr>
          <a:xfrm flipH="1">
            <a:off x="7620000" y="1447803"/>
            <a:ext cx="2" cy="1403076"/>
          </a:xfrm>
          <a:prstGeom prst="line">
            <a:avLst/>
          </a:prstGeom>
          <a:ln/>
        </p:spPr>
        <p:style>
          <a:lnRef idx="2">
            <a:schemeClr val="accent5"/>
          </a:lnRef>
          <a:fillRef idx="0">
            <a:schemeClr val="accent5"/>
          </a:fillRef>
          <a:effectRef idx="1">
            <a:schemeClr val="accent5"/>
          </a:effectRef>
          <a:fontRef idx="minor">
            <a:schemeClr val="tx1"/>
          </a:fontRef>
        </p:style>
      </p:cxnSp>
      <p:sp>
        <p:nvSpPr>
          <p:cNvPr id="2" name="Title 1"/>
          <p:cNvSpPr>
            <a:spLocks noGrp="1"/>
          </p:cNvSpPr>
          <p:nvPr>
            <p:ph type="title"/>
          </p:nvPr>
        </p:nvSpPr>
        <p:spPr>
          <a:xfrm>
            <a:off x="1842058" y="620441"/>
            <a:ext cx="4800600" cy="400110"/>
          </a:xfrm>
        </p:spPr>
        <p:txBody>
          <a:bodyPr>
            <a:normAutofit/>
          </a:bodyPr>
          <a:lstStyle/>
          <a:p>
            <a:r>
              <a:rPr lang="en-US" dirty="0">
                <a:latin typeface="+mj-lt"/>
              </a:rPr>
              <a:t>European Union – </a:t>
            </a:r>
            <a:r>
              <a:rPr lang="en-US" dirty="0" err="1">
                <a:latin typeface="+mj-lt"/>
              </a:rPr>
              <a:t>Fosetyl</a:t>
            </a:r>
            <a:r>
              <a:rPr lang="en-US" dirty="0">
                <a:latin typeface="+mj-lt"/>
              </a:rPr>
              <a:t>-Al/</a:t>
            </a:r>
            <a:r>
              <a:rPr lang="en-US" dirty="0" err="1">
                <a:latin typeface="+mj-lt"/>
              </a:rPr>
              <a:t>Phosphite</a:t>
            </a:r>
            <a:endParaRPr lang="en-US" dirty="0">
              <a:latin typeface="+mj-lt"/>
            </a:endParaRPr>
          </a:p>
        </p:txBody>
      </p:sp>
      <p:sp>
        <p:nvSpPr>
          <p:cNvPr id="4" name="Rectangle 3"/>
          <p:cNvSpPr/>
          <p:nvPr/>
        </p:nvSpPr>
        <p:spPr>
          <a:xfrm>
            <a:off x="1842059" y="2138868"/>
            <a:ext cx="1977887" cy="1295119"/>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r>
              <a:rPr lang="en-US" sz="1400" dirty="0">
                <a:solidFill>
                  <a:prstClr val="black"/>
                </a:solidFill>
                <a:latin typeface="Arial"/>
              </a:rPr>
              <a:t>EU changes definition:  phosphonate under </a:t>
            </a:r>
            <a:r>
              <a:rPr lang="en-US" sz="1400" dirty="0" err="1">
                <a:solidFill>
                  <a:prstClr val="black"/>
                </a:solidFill>
                <a:latin typeface="Arial"/>
              </a:rPr>
              <a:t>Fosetyl</a:t>
            </a:r>
            <a:r>
              <a:rPr lang="en-US" sz="1400" dirty="0">
                <a:solidFill>
                  <a:prstClr val="black"/>
                </a:solidFill>
                <a:latin typeface="Arial"/>
              </a:rPr>
              <a:t> regardless of source</a:t>
            </a:r>
          </a:p>
        </p:txBody>
      </p:sp>
      <p:sp>
        <p:nvSpPr>
          <p:cNvPr id="6" name="Oval 5"/>
          <p:cNvSpPr/>
          <p:nvPr/>
        </p:nvSpPr>
        <p:spPr>
          <a:xfrm>
            <a:off x="2915739" y="3110947"/>
            <a:ext cx="763222" cy="79513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50" b="1" dirty="0">
                <a:solidFill>
                  <a:prstClr val="white"/>
                </a:solidFill>
                <a:latin typeface="Arial"/>
              </a:rPr>
              <a:t>2mg/kg</a:t>
            </a:r>
          </a:p>
        </p:txBody>
      </p:sp>
      <p:sp>
        <p:nvSpPr>
          <p:cNvPr id="7" name="Regular Pentagon 6"/>
          <p:cNvSpPr/>
          <p:nvPr/>
        </p:nvSpPr>
        <p:spPr>
          <a:xfrm>
            <a:off x="2915740" y="4267200"/>
            <a:ext cx="763220" cy="760022"/>
          </a:xfrm>
          <a:prstGeom prst="pen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1250" b="1" dirty="0">
                <a:solidFill>
                  <a:prstClr val="white"/>
                </a:solidFill>
                <a:latin typeface="Arial"/>
              </a:rPr>
              <a:t>75 mg/kg</a:t>
            </a:r>
          </a:p>
        </p:txBody>
      </p:sp>
      <p:cxnSp>
        <p:nvCxnSpPr>
          <p:cNvPr id="8" name="Straight Connector 7"/>
          <p:cNvCxnSpPr/>
          <p:nvPr/>
        </p:nvCxnSpPr>
        <p:spPr>
          <a:xfrm flipH="1">
            <a:off x="2547991" y="3433987"/>
            <a:ext cx="2" cy="1336797"/>
          </a:xfrm>
          <a:prstGeom prst="line">
            <a:avLst/>
          </a:prstGeom>
          <a:ln>
            <a:prstDash val="sysDash"/>
          </a:ln>
        </p:spPr>
        <p:style>
          <a:lnRef idx="2">
            <a:schemeClr val="accent2"/>
          </a:lnRef>
          <a:fillRef idx="0">
            <a:schemeClr val="accent2"/>
          </a:fillRef>
          <a:effectRef idx="1">
            <a:schemeClr val="accent2"/>
          </a:effectRef>
          <a:fontRef idx="minor">
            <a:schemeClr val="tx1"/>
          </a:fontRef>
        </p:style>
      </p:cxnSp>
      <p:cxnSp>
        <p:nvCxnSpPr>
          <p:cNvPr id="9" name="Straight Connector 8"/>
          <p:cNvCxnSpPr/>
          <p:nvPr/>
        </p:nvCxnSpPr>
        <p:spPr>
          <a:xfrm>
            <a:off x="2547991" y="4770783"/>
            <a:ext cx="367748" cy="0"/>
          </a:xfrm>
          <a:prstGeom prst="line">
            <a:avLst/>
          </a:prstGeom>
          <a:ln>
            <a:prstDash val="sysDash"/>
          </a:ln>
        </p:spPr>
        <p:style>
          <a:lnRef idx="2">
            <a:schemeClr val="accent2"/>
          </a:lnRef>
          <a:fillRef idx="0">
            <a:schemeClr val="accent2"/>
          </a:fillRef>
          <a:effectRef idx="1">
            <a:schemeClr val="accent2"/>
          </a:effectRef>
          <a:fontRef idx="minor">
            <a:schemeClr val="tx1"/>
          </a:fontRef>
        </p:style>
      </p:cxnSp>
      <p:cxnSp>
        <p:nvCxnSpPr>
          <p:cNvPr id="10" name="Straight Connector 9"/>
          <p:cNvCxnSpPr/>
          <p:nvPr/>
        </p:nvCxnSpPr>
        <p:spPr>
          <a:xfrm>
            <a:off x="3636065" y="4784036"/>
            <a:ext cx="389804" cy="0"/>
          </a:xfrm>
          <a:prstGeom prst="line">
            <a:avLst/>
          </a:prstGeom>
          <a:ln>
            <a:prstDash val="sysDash"/>
          </a:ln>
        </p:spPr>
        <p:style>
          <a:lnRef idx="2">
            <a:schemeClr val="accent5"/>
          </a:lnRef>
          <a:fillRef idx="0">
            <a:schemeClr val="accent5"/>
          </a:fillRef>
          <a:effectRef idx="1">
            <a:schemeClr val="accent5"/>
          </a:effectRef>
          <a:fontRef idx="minor">
            <a:schemeClr val="tx1"/>
          </a:fontRef>
        </p:style>
      </p:cxnSp>
      <p:cxnSp>
        <p:nvCxnSpPr>
          <p:cNvPr id="11" name="Straight Connector 10"/>
          <p:cNvCxnSpPr/>
          <p:nvPr/>
        </p:nvCxnSpPr>
        <p:spPr>
          <a:xfrm flipH="1">
            <a:off x="4025869" y="3367707"/>
            <a:ext cx="2" cy="1403076"/>
          </a:xfrm>
          <a:prstGeom prst="line">
            <a:avLst/>
          </a:prstGeom>
          <a:ln>
            <a:prstDash val="sysDash"/>
          </a:ln>
        </p:spPr>
        <p:style>
          <a:lnRef idx="2">
            <a:schemeClr val="accent5"/>
          </a:lnRef>
          <a:fillRef idx="0">
            <a:schemeClr val="accent5"/>
          </a:fillRef>
          <a:effectRef idx="1">
            <a:schemeClr val="accent5"/>
          </a:effectRef>
          <a:fontRef idx="minor">
            <a:schemeClr val="tx1"/>
          </a:fontRef>
        </p:style>
      </p:cxnSp>
      <p:cxnSp>
        <p:nvCxnSpPr>
          <p:cNvPr id="13" name="Straight Connector 12"/>
          <p:cNvCxnSpPr/>
          <p:nvPr/>
        </p:nvCxnSpPr>
        <p:spPr>
          <a:xfrm>
            <a:off x="4025869" y="3367707"/>
            <a:ext cx="389804" cy="0"/>
          </a:xfrm>
          <a:prstGeom prst="line">
            <a:avLst/>
          </a:prstGeom>
          <a:ln>
            <a:prstDash val="sysDash"/>
          </a:ln>
        </p:spPr>
        <p:style>
          <a:lnRef idx="2">
            <a:schemeClr val="accent5"/>
          </a:lnRef>
          <a:fillRef idx="0">
            <a:schemeClr val="accent5"/>
          </a:fillRef>
          <a:effectRef idx="1">
            <a:schemeClr val="accent5"/>
          </a:effectRef>
          <a:fontRef idx="minor">
            <a:schemeClr val="tx1"/>
          </a:fontRef>
        </p:style>
      </p:cxnSp>
      <p:sp>
        <p:nvSpPr>
          <p:cNvPr id="14" name="Rounded Rectangle 13"/>
          <p:cNvSpPr/>
          <p:nvPr/>
        </p:nvSpPr>
        <p:spPr>
          <a:xfrm>
            <a:off x="4237389" y="1272513"/>
            <a:ext cx="2560360" cy="4540653"/>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a:endParaRPr>
          </a:p>
        </p:txBody>
      </p:sp>
      <p:sp>
        <p:nvSpPr>
          <p:cNvPr id="15" name="TextBox 14"/>
          <p:cNvSpPr txBox="1"/>
          <p:nvPr/>
        </p:nvSpPr>
        <p:spPr>
          <a:xfrm>
            <a:off x="4400676" y="1388637"/>
            <a:ext cx="2117648" cy="387798"/>
          </a:xfrm>
          <a:prstGeom prst="rect">
            <a:avLst/>
          </a:prstGeom>
          <a:noFill/>
        </p:spPr>
        <p:txBody>
          <a:bodyPr wrap="square" rtlCol="0">
            <a:spAutoFit/>
          </a:bodyPr>
          <a:lstStyle/>
          <a:p>
            <a:pPr algn="ctr">
              <a:lnSpc>
                <a:spcPct val="80000"/>
              </a:lnSpc>
            </a:pPr>
            <a:r>
              <a:rPr lang="en-US" sz="1200" i="1" dirty="0">
                <a:solidFill>
                  <a:prstClr val="black"/>
                </a:solidFill>
                <a:latin typeface="Arial"/>
              </a:rPr>
              <a:t>Generate science-based information</a:t>
            </a:r>
          </a:p>
        </p:txBody>
      </p:sp>
      <p:sp>
        <p:nvSpPr>
          <p:cNvPr id="16" name="Rectangle 15"/>
          <p:cNvSpPr/>
          <p:nvPr/>
        </p:nvSpPr>
        <p:spPr>
          <a:xfrm>
            <a:off x="4377028" y="1776436"/>
            <a:ext cx="2175676" cy="884583"/>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r>
              <a:rPr lang="en-US" sz="1400" dirty="0">
                <a:solidFill>
                  <a:prstClr val="black"/>
                </a:solidFill>
                <a:latin typeface="Arial"/>
              </a:rPr>
              <a:t>Rational &amp; purpose for use</a:t>
            </a:r>
          </a:p>
          <a:p>
            <a:r>
              <a:rPr lang="en-US" sz="1400" i="1" dirty="0">
                <a:solidFill>
                  <a:prstClr val="white">
                    <a:lumMod val="50000"/>
                  </a:prstClr>
                </a:solidFill>
                <a:latin typeface="Arial"/>
              </a:rPr>
              <a:t>true plant health effects</a:t>
            </a:r>
          </a:p>
        </p:txBody>
      </p:sp>
      <p:sp>
        <p:nvSpPr>
          <p:cNvPr id="17" name="Rectangle 16"/>
          <p:cNvSpPr/>
          <p:nvPr/>
        </p:nvSpPr>
        <p:spPr>
          <a:xfrm>
            <a:off x="4386660" y="2781590"/>
            <a:ext cx="2175676" cy="884583"/>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r>
              <a:rPr lang="en-US" sz="1400" dirty="0">
                <a:solidFill>
                  <a:prstClr val="black"/>
                </a:solidFill>
                <a:latin typeface="Arial"/>
              </a:rPr>
              <a:t>Monitoring data</a:t>
            </a:r>
          </a:p>
          <a:p>
            <a:r>
              <a:rPr lang="en-US" sz="1400" i="1" dirty="0">
                <a:solidFill>
                  <a:prstClr val="white">
                    <a:lumMod val="50000"/>
                  </a:prstClr>
                </a:solidFill>
                <a:latin typeface="Arial"/>
              </a:rPr>
              <a:t>domestic/import data</a:t>
            </a:r>
          </a:p>
        </p:txBody>
      </p:sp>
      <p:sp>
        <p:nvSpPr>
          <p:cNvPr id="18" name="Rectangle 17"/>
          <p:cNvSpPr/>
          <p:nvPr/>
        </p:nvSpPr>
        <p:spPr>
          <a:xfrm>
            <a:off x="4377028" y="3754393"/>
            <a:ext cx="2175676" cy="884583"/>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r>
              <a:rPr lang="en-US" sz="1400" dirty="0">
                <a:solidFill>
                  <a:prstClr val="black"/>
                </a:solidFill>
                <a:latin typeface="Arial"/>
              </a:rPr>
              <a:t>Analytical Methods</a:t>
            </a:r>
          </a:p>
          <a:p>
            <a:r>
              <a:rPr lang="en-US" sz="1400" i="1" dirty="0">
                <a:solidFill>
                  <a:prstClr val="white">
                    <a:lumMod val="50000"/>
                  </a:prstClr>
                </a:solidFill>
                <a:latin typeface="Arial"/>
              </a:rPr>
              <a:t>multiplier in MRL definition?</a:t>
            </a:r>
          </a:p>
        </p:txBody>
      </p:sp>
      <p:sp>
        <p:nvSpPr>
          <p:cNvPr id="19" name="Rectangle 18"/>
          <p:cNvSpPr/>
          <p:nvPr/>
        </p:nvSpPr>
        <p:spPr>
          <a:xfrm>
            <a:off x="4377028" y="4715672"/>
            <a:ext cx="2175676" cy="884583"/>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r>
              <a:rPr lang="en-US" sz="1400" dirty="0">
                <a:solidFill>
                  <a:prstClr val="black"/>
                </a:solidFill>
                <a:latin typeface="Arial"/>
              </a:rPr>
              <a:t>Field trials</a:t>
            </a:r>
          </a:p>
          <a:p>
            <a:r>
              <a:rPr lang="en-US" sz="1400" i="1" dirty="0">
                <a:solidFill>
                  <a:prstClr val="white">
                    <a:lumMod val="50000"/>
                  </a:prstClr>
                </a:solidFill>
                <a:latin typeface="Arial"/>
              </a:rPr>
              <a:t>develop residue data for MRL setting with IR-4</a:t>
            </a:r>
          </a:p>
        </p:txBody>
      </p:sp>
      <p:sp>
        <p:nvSpPr>
          <p:cNvPr id="20" name="TextBox 19"/>
          <p:cNvSpPr txBox="1"/>
          <p:nvPr/>
        </p:nvSpPr>
        <p:spPr>
          <a:xfrm>
            <a:off x="2547991" y="5151872"/>
            <a:ext cx="1477878" cy="387798"/>
          </a:xfrm>
          <a:prstGeom prst="rect">
            <a:avLst/>
          </a:prstGeom>
          <a:noFill/>
        </p:spPr>
        <p:txBody>
          <a:bodyPr wrap="square" rtlCol="0">
            <a:spAutoFit/>
          </a:bodyPr>
          <a:lstStyle/>
          <a:p>
            <a:pPr algn="ctr">
              <a:lnSpc>
                <a:spcPct val="80000"/>
              </a:lnSpc>
            </a:pPr>
            <a:r>
              <a:rPr lang="en-US" sz="1200" b="1" i="1" dirty="0">
                <a:solidFill>
                  <a:prstClr val="white">
                    <a:lumMod val="50000"/>
                  </a:prstClr>
                </a:solidFill>
                <a:latin typeface="Arial"/>
              </a:rPr>
              <a:t>Effective until Dec 31,2015</a:t>
            </a:r>
          </a:p>
        </p:txBody>
      </p:sp>
      <p:sp>
        <p:nvSpPr>
          <p:cNvPr id="21" name="TextBox 20"/>
          <p:cNvSpPr txBox="1"/>
          <p:nvPr/>
        </p:nvSpPr>
        <p:spPr>
          <a:xfrm>
            <a:off x="4590176" y="5846875"/>
            <a:ext cx="1738648" cy="240066"/>
          </a:xfrm>
          <a:prstGeom prst="rect">
            <a:avLst/>
          </a:prstGeom>
          <a:noFill/>
        </p:spPr>
        <p:txBody>
          <a:bodyPr wrap="square" rtlCol="0">
            <a:spAutoFit/>
          </a:bodyPr>
          <a:lstStyle/>
          <a:p>
            <a:pPr algn="ctr">
              <a:lnSpc>
                <a:spcPct val="80000"/>
              </a:lnSpc>
            </a:pPr>
            <a:r>
              <a:rPr lang="en-US" sz="1200" b="1" i="1" dirty="0">
                <a:solidFill>
                  <a:prstClr val="white">
                    <a:lumMod val="50000"/>
                  </a:prstClr>
                </a:solidFill>
                <a:latin typeface="Arial"/>
              </a:rPr>
              <a:t>2014-2016</a:t>
            </a:r>
          </a:p>
        </p:txBody>
      </p:sp>
      <p:sp>
        <p:nvSpPr>
          <p:cNvPr id="22" name="Right Arrow 21"/>
          <p:cNvSpPr/>
          <p:nvPr/>
        </p:nvSpPr>
        <p:spPr>
          <a:xfrm>
            <a:off x="6797750" y="1555606"/>
            <a:ext cx="659537" cy="337929"/>
          </a:xfrm>
          <a:prstGeom prst="rightArrow">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a:endParaRPr>
          </a:p>
        </p:txBody>
      </p:sp>
      <p:sp>
        <p:nvSpPr>
          <p:cNvPr id="23" name="TextBox 22"/>
          <p:cNvSpPr txBox="1"/>
          <p:nvPr/>
        </p:nvSpPr>
        <p:spPr>
          <a:xfrm>
            <a:off x="7176418" y="663190"/>
            <a:ext cx="1738648" cy="240066"/>
          </a:xfrm>
          <a:prstGeom prst="rect">
            <a:avLst/>
          </a:prstGeom>
          <a:noFill/>
        </p:spPr>
        <p:txBody>
          <a:bodyPr wrap="square" rtlCol="0">
            <a:spAutoFit/>
          </a:bodyPr>
          <a:lstStyle/>
          <a:p>
            <a:pPr>
              <a:lnSpc>
                <a:spcPct val="80000"/>
              </a:lnSpc>
            </a:pPr>
            <a:r>
              <a:rPr lang="en-US" sz="1200" b="1" i="1" dirty="0">
                <a:solidFill>
                  <a:prstClr val="white"/>
                </a:solidFill>
                <a:latin typeface="Arial"/>
              </a:rPr>
              <a:t>November 9-10</a:t>
            </a:r>
          </a:p>
        </p:txBody>
      </p:sp>
      <p:cxnSp>
        <p:nvCxnSpPr>
          <p:cNvPr id="26" name="Straight Connector 25"/>
          <p:cNvCxnSpPr/>
          <p:nvPr/>
        </p:nvCxnSpPr>
        <p:spPr>
          <a:xfrm flipV="1">
            <a:off x="7608127" y="2850876"/>
            <a:ext cx="351030" cy="0"/>
          </a:xfrm>
          <a:prstGeom prst="line">
            <a:avLst/>
          </a:prstGeom>
          <a:ln>
            <a:tailEnd type="triangle" w="lg" len="lg"/>
          </a:ln>
        </p:spPr>
        <p:style>
          <a:lnRef idx="2">
            <a:schemeClr val="accent5"/>
          </a:lnRef>
          <a:fillRef idx="0">
            <a:schemeClr val="accent5"/>
          </a:fillRef>
          <a:effectRef idx="1">
            <a:schemeClr val="accent5"/>
          </a:effectRef>
          <a:fontRef idx="minor">
            <a:schemeClr val="tx1"/>
          </a:fontRef>
        </p:style>
      </p:cxnSp>
      <p:sp>
        <p:nvSpPr>
          <p:cNvPr id="27" name="Rectangle 26"/>
          <p:cNvSpPr/>
          <p:nvPr/>
        </p:nvSpPr>
        <p:spPr>
          <a:xfrm>
            <a:off x="7971030" y="2305795"/>
            <a:ext cx="2438426" cy="1081239"/>
          </a:xfrm>
          <a:prstGeom prst="rect">
            <a:avLst/>
          </a:prstGeom>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prstClr val="black"/>
                </a:solidFill>
                <a:latin typeface="Arial"/>
              </a:rPr>
              <a:t>Publication of Regulation extended  </a:t>
            </a:r>
            <a:r>
              <a:rPr lang="en-US" sz="1400" dirty="0" err="1">
                <a:solidFill>
                  <a:prstClr val="black"/>
                </a:solidFill>
                <a:latin typeface="Arial"/>
              </a:rPr>
              <a:t>tMRL</a:t>
            </a:r>
            <a:r>
              <a:rPr lang="en-US" sz="1400" dirty="0">
                <a:solidFill>
                  <a:prstClr val="black"/>
                </a:solidFill>
                <a:latin typeface="Arial"/>
              </a:rPr>
              <a:t> to March 2019 and retroactive to 1 January 2016</a:t>
            </a:r>
          </a:p>
        </p:txBody>
      </p:sp>
      <p:sp>
        <p:nvSpPr>
          <p:cNvPr id="28" name="TextBox 27"/>
          <p:cNvSpPr txBox="1"/>
          <p:nvPr/>
        </p:nvSpPr>
        <p:spPr>
          <a:xfrm>
            <a:off x="8652579" y="1969533"/>
            <a:ext cx="1530613" cy="240066"/>
          </a:xfrm>
          <a:prstGeom prst="rect">
            <a:avLst/>
          </a:prstGeom>
          <a:noFill/>
        </p:spPr>
        <p:txBody>
          <a:bodyPr wrap="square" rtlCol="0">
            <a:spAutoFit/>
          </a:bodyPr>
          <a:lstStyle/>
          <a:p>
            <a:pPr algn="ctr">
              <a:lnSpc>
                <a:spcPct val="80000"/>
              </a:lnSpc>
            </a:pPr>
            <a:r>
              <a:rPr lang="en-US" sz="1200" b="1" i="1" dirty="0">
                <a:solidFill>
                  <a:prstClr val="white"/>
                </a:solidFill>
                <a:latin typeface="Arial"/>
              </a:rPr>
              <a:t>January 21-22</a:t>
            </a:r>
          </a:p>
        </p:txBody>
      </p:sp>
      <p:cxnSp>
        <p:nvCxnSpPr>
          <p:cNvPr id="30" name="Straight Connector 29"/>
          <p:cNvCxnSpPr/>
          <p:nvPr/>
        </p:nvCxnSpPr>
        <p:spPr>
          <a:xfrm>
            <a:off x="9421964" y="4227907"/>
            <a:ext cx="418857" cy="0"/>
          </a:xfrm>
          <a:prstGeom prst="line">
            <a:avLst/>
          </a:prstGeom>
          <a:ln>
            <a:solidFill>
              <a:schemeClr val="accent5">
                <a:lumMod val="75000"/>
              </a:schemeClr>
            </a:solidFill>
            <a:prstDash val="solid"/>
            <a:headEnd type="triangle" w="lg" len="lg"/>
            <a:tailEnd type="none" w="lg" len="lg"/>
          </a:ln>
        </p:spPr>
        <p:style>
          <a:lnRef idx="2">
            <a:schemeClr val="accent5"/>
          </a:lnRef>
          <a:fillRef idx="0">
            <a:schemeClr val="accent5"/>
          </a:fillRef>
          <a:effectRef idx="1">
            <a:schemeClr val="accent5"/>
          </a:effectRef>
          <a:fontRef idx="minor">
            <a:schemeClr val="tx1"/>
          </a:fontRef>
        </p:style>
      </p:cxnSp>
      <p:sp>
        <p:nvSpPr>
          <p:cNvPr id="31" name="TextBox 30"/>
          <p:cNvSpPr txBox="1"/>
          <p:nvPr/>
        </p:nvSpPr>
        <p:spPr>
          <a:xfrm>
            <a:off x="7091647" y="3579423"/>
            <a:ext cx="1743522" cy="240066"/>
          </a:xfrm>
          <a:prstGeom prst="rect">
            <a:avLst/>
          </a:prstGeom>
          <a:noFill/>
        </p:spPr>
        <p:txBody>
          <a:bodyPr wrap="square" rtlCol="0">
            <a:spAutoFit/>
          </a:bodyPr>
          <a:lstStyle/>
          <a:p>
            <a:pPr>
              <a:lnSpc>
                <a:spcPct val="80000"/>
              </a:lnSpc>
            </a:pPr>
            <a:r>
              <a:rPr lang="en-US" sz="1200" b="1" i="1" dirty="0">
                <a:solidFill>
                  <a:prstClr val="white"/>
                </a:solidFill>
                <a:latin typeface="Arial"/>
              </a:rPr>
              <a:t>Summer 2016</a:t>
            </a:r>
          </a:p>
        </p:txBody>
      </p:sp>
      <p:sp>
        <p:nvSpPr>
          <p:cNvPr id="32" name="Rectangle 31"/>
          <p:cNvSpPr/>
          <p:nvPr/>
        </p:nvSpPr>
        <p:spPr>
          <a:xfrm>
            <a:off x="7062203" y="3832836"/>
            <a:ext cx="2294334" cy="857856"/>
          </a:xfrm>
          <a:prstGeom prst="rect">
            <a:avLst/>
          </a:prstGeom>
          <a:solidFill>
            <a:schemeClr val="accent4">
              <a:lumMod val="60000"/>
              <a:lumOff val="40000"/>
            </a:schemeClr>
          </a:solidFill>
        </p:spPr>
        <p:style>
          <a:lnRef idx="2">
            <a:schemeClr val="accent5"/>
          </a:lnRef>
          <a:fillRef idx="1">
            <a:schemeClr val="lt1"/>
          </a:fillRef>
          <a:effectRef idx="0">
            <a:schemeClr val="accent5"/>
          </a:effectRef>
          <a:fontRef idx="minor">
            <a:schemeClr val="dk1"/>
          </a:fontRef>
        </p:style>
        <p:txBody>
          <a:bodyPr rtlCol="0" anchor="ctr"/>
          <a:lstStyle/>
          <a:p>
            <a:r>
              <a:rPr lang="en-US" sz="1400" b="1" i="1" dirty="0">
                <a:solidFill>
                  <a:prstClr val="black"/>
                </a:solidFill>
                <a:latin typeface="Arial"/>
              </a:rPr>
              <a:t>Sept 2016 Dossier submitted by Tree Nuts proposing permanent MRL for tree nut group</a:t>
            </a:r>
          </a:p>
        </p:txBody>
      </p:sp>
      <p:sp>
        <p:nvSpPr>
          <p:cNvPr id="34" name="TextBox 33"/>
          <p:cNvSpPr txBox="1"/>
          <p:nvPr/>
        </p:nvSpPr>
        <p:spPr>
          <a:xfrm>
            <a:off x="8252060" y="4920560"/>
            <a:ext cx="2281187" cy="240066"/>
          </a:xfrm>
          <a:prstGeom prst="rect">
            <a:avLst/>
          </a:prstGeom>
          <a:noFill/>
        </p:spPr>
        <p:txBody>
          <a:bodyPr wrap="square" rtlCol="0">
            <a:spAutoFit/>
          </a:bodyPr>
          <a:lstStyle/>
          <a:p>
            <a:pPr algn="ctr">
              <a:lnSpc>
                <a:spcPct val="80000"/>
              </a:lnSpc>
            </a:pPr>
            <a:r>
              <a:rPr lang="en-US" sz="1200" b="1" i="1" dirty="0">
                <a:solidFill>
                  <a:prstClr val="white">
                    <a:lumMod val="50000"/>
                  </a:prstClr>
                </a:solidFill>
                <a:latin typeface="Arial"/>
              </a:rPr>
              <a:t>Autumn 2017-February 2019</a:t>
            </a:r>
          </a:p>
        </p:txBody>
      </p:sp>
      <p:sp>
        <p:nvSpPr>
          <p:cNvPr id="35" name="Rounded Rectangle 34"/>
          <p:cNvSpPr/>
          <p:nvPr/>
        </p:nvSpPr>
        <p:spPr>
          <a:xfrm>
            <a:off x="7239000" y="5167010"/>
            <a:ext cx="3187174" cy="983543"/>
          </a:xfrm>
          <a:prstGeom prst="roundRect">
            <a:avLst/>
          </a:prstGeom>
          <a:solidFill>
            <a:schemeClr val="accent4">
              <a:lumMod val="60000"/>
              <a:lumOff val="40000"/>
            </a:schemeClr>
          </a:solidFill>
          <a:ln>
            <a:solidFill>
              <a:srgbClr val="BC7919"/>
            </a:solidFill>
          </a:ln>
        </p:spPr>
        <p:style>
          <a:lnRef idx="2">
            <a:schemeClr val="accent4">
              <a:shade val="50000"/>
            </a:schemeClr>
          </a:lnRef>
          <a:fillRef idx="1">
            <a:schemeClr val="accent4"/>
          </a:fillRef>
          <a:effectRef idx="0">
            <a:schemeClr val="accent4"/>
          </a:effectRef>
          <a:fontRef idx="minor">
            <a:schemeClr val="lt1"/>
          </a:fontRef>
        </p:style>
        <p:txBody>
          <a:bodyPr lIns="0" rIns="0" rtlCol="0" anchor="ctr"/>
          <a:lstStyle/>
          <a:p>
            <a:r>
              <a:rPr lang="en-US" sz="1400" b="1" i="1" dirty="0">
                <a:solidFill>
                  <a:prstClr val="black"/>
                </a:solidFill>
                <a:latin typeface="Arial"/>
              </a:rPr>
              <a:t>Consideration by EU Commission, EFSA, Member States; adoption no later than </a:t>
            </a:r>
            <a:r>
              <a:rPr lang="en-US" sz="1400" b="1" i="1" u="sng" dirty="0">
                <a:solidFill>
                  <a:srgbClr val="FFA626">
                    <a:lumMod val="50000"/>
                  </a:srgbClr>
                </a:solidFill>
                <a:latin typeface="Arial"/>
              </a:rPr>
              <a:t>March 2019</a:t>
            </a:r>
            <a:endParaRPr lang="en-US" sz="1400" b="1" u="sng" dirty="0">
              <a:solidFill>
                <a:srgbClr val="FFA626">
                  <a:lumMod val="50000"/>
                </a:srgbClr>
              </a:solidFill>
              <a:latin typeface="Arial"/>
            </a:endParaRPr>
          </a:p>
        </p:txBody>
      </p:sp>
      <p:sp>
        <p:nvSpPr>
          <p:cNvPr id="39" name="Rectangle 38"/>
          <p:cNvSpPr/>
          <p:nvPr/>
        </p:nvSpPr>
        <p:spPr>
          <a:xfrm>
            <a:off x="7505411" y="903999"/>
            <a:ext cx="2294334" cy="857856"/>
          </a:xfrm>
          <a:prstGeom prst="rect">
            <a:avLst/>
          </a:prstGeom>
          <a:solidFill>
            <a:schemeClr val="accent1"/>
          </a:solidFill>
        </p:spPr>
        <p:style>
          <a:lnRef idx="2">
            <a:schemeClr val="accent5"/>
          </a:lnRef>
          <a:fillRef idx="1">
            <a:schemeClr val="lt1"/>
          </a:fillRef>
          <a:effectRef idx="0">
            <a:schemeClr val="accent5"/>
          </a:effectRef>
          <a:fontRef idx="minor">
            <a:schemeClr val="dk1"/>
          </a:fontRef>
        </p:style>
        <p:txBody>
          <a:bodyPr rtlCol="0" anchor="ctr"/>
          <a:lstStyle/>
          <a:p>
            <a:r>
              <a:rPr lang="en-US" sz="1400" dirty="0">
                <a:solidFill>
                  <a:prstClr val="black"/>
                </a:solidFill>
                <a:latin typeface="Arial"/>
              </a:rPr>
              <a:t>Standing Committee </a:t>
            </a:r>
            <a:r>
              <a:rPr lang="en-US" sz="1400" b="1" u="sng" dirty="0">
                <a:solidFill>
                  <a:prstClr val="black"/>
                </a:solidFill>
                <a:latin typeface="Arial"/>
              </a:rPr>
              <a:t>adopted</a:t>
            </a:r>
            <a:r>
              <a:rPr lang="en-US" sz="1400" dirty="0">
                <a:solidFill>
                  <a:prstClr val="black"/>
                </a:solidFill>
                <a:latin typeface="Arial"/>
              </a:rPr>
              <a:t> legislation to extend </a:t>
            </a:r>
            <a:r>
              <a:rPr lang="en-US" sz="1400" dirty="0" err="1">
                <a:solidFill>
                  <a:prstClr val="black"/>
                </a:solidFill>
                <a:latin typeface="Arial"/>
              </a:rPr>
              <a:t>tMRL</a:t>
            </a:r>
            <a:r>
              <a:rPr lang="en-US" sz="1400" dirty="0">
                <a:solidFill>
                  <a:prstClr val="black"/>
                </a:solidFill>
                <a:latin typeface="Arial"/>
              </a:rPr>
              <a:t> for tree nuts</a:t>
            </a:r>
          </a:p>
        </p:txBody>
      </p:sp>
    </p:spTree>
    <p:extLst>
      <p:ext uri="{BB962C8B-B14F-4D97-AF65-F5344CB8AC3E}">
        <p14:creationId xmlns:p14="http://schemas.microsoft.com/office/powerpoint/2010/main" val="306138800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Why now?</a:t>
            </a:r>
            <a:endParaRPr lang="en-US" b="1" dirty="0"/>
          </a:p>
        </p:txBody>
      </p:sp>
      <p:sp>
        <p:nvSpPr>
          <p:cNvPr id="7" name="Content Placeholder 6"/>
          <p:cNvSpPr>
            <a:spLocks noGrp="1"/>
          </p:cNvSpPr>
          <p:nvPr>
            <p:ph sz="half" idx="1"/>
          </p:nvPr>
        </p:nvSpPr>
        <p:spPr>
          <a:xfrm>
            <a:off x="837063" y="1521649"/>
            <a:ext cx="10284725" cy="4351338"/>
          </a:xfrm>
        </p:spPr>
        <p:txBody>
          <a:bodyPr>
            <a:normAutofit lnSpcReduction="10000"/>
          </a:bodyPr>
          <a:lstStyle/>
          <a:p>
            <a:r>
              <a:rPr lang="en-US" sz="3600" dirty="0" smtClean="0"/>
              <a:t>New and novel biopesticide technology</a:t>
            </a:r>
          </a:p>
          <a:p>
            <a:pPr lvl="1"/>
            <a:r>
              <a:rPr lang="en-US" sz="3600" dirty="0" smtClean="0"/>
              <a:t>Biochemical or microbial (metabolites)</a:t>
            </a:r>
          </a:p>
          <a:p>
            <a:r>
              <a:rPr lang="en-US" sz="3600" dirty="0"/>
              <a:t>Advancements in analytical </a:t>
            </a:r>
            <a:r>
              <a:rPr lang="en-US" sz="3600" dirty="0" smtClean="0"/>
              <a:t>detection</a:t>
            </a:r>
          </a:p>
          <a:p>
            <a:r>
              <a:rPr lang="en-US" sz="3600" dirty="0" smtClean="0"/>
              <a:t>Countries moving toward positive list system – global discussion on MRL harmonization</a:t>
            </a:r>
          </a:p>
          <a:p>
            <a:r>
              <a:rPr lang="en-US" sz="3600" dirty="0" smtClean="0"/>
              <a:t>New regulations</a:t>
            </a:r>
          </a:p>
          <a:p>
            <a:r>
              <a:rPr lang="en-US" sz="3600" dirty="0" smtClean="0"/>
              <a:t>Export crops take their history with them</a:t>
            </a:r>
          </a:p>
          <a:p>
            <a:r>
              <a:rPr lang="en-US" sz="3600" dirty="0" smtClean="0"/>
              <a:t>Consumer’s changing view on food safety</a:t>
            </a:r>
            <a:endParaRPr lang="en-US" sz="3600" dirty="0"/>
          </a:p>
          <a:p>
            <a:endParaRPr lang="en-US" dirty="0"/>
          </a:p>
        </p:txBody>
      </p:sp>
      <p:pic>
        <p:nvPicPr>
          <p:cNvPr id="3" name="Content Placeholder 2"/>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8839201" y="240269"/>
            <a:ext cx="3088942" cy="1596033"/>
          </a:xfrm>
        </p:spPr>
      </p:pic>
      <p:sp>
        <p:nvSpPr>
          <p:cNvPr id="4" name="Footer Placeholder 3"/>
          <p:cNvSpPr>
            <a:spLocks noGrp="1"/>
          </p:cNvSpPr>
          <p:nvPr>
            <p:ph type="ftr" sz="quarter" idx="11"/>
          </p:nvPr>
        </p:nvSpPr>
        <p:spPr/>
        <p:txBody>
          <a:bodyPr/>
          <a:lstStyle/>
          <a:p>
            <a:r>
              <a:rPr lang="en-US" smtClean="0"/>
              <a:t>N.Wilson</a:t>
            </a:r>
            <a:endParaRPr lang="en-US"/>
          </a:p>
        </p:txBody>
      </p:sp>
      <p:sp>
        <p:nvSpPr>
          <p:cNvPr id="5" name="Slide Number Placeholder 4"/>
          <p:cNvSpPr>
            <a:spLocks noGrp="1"/>
          </p:cNvSpPr>
          <p:nvPr>
            <p:ph type="sldNum" sz="quarter" idx="12"/>
          </p:nvPr>
        </p:nvSpPr>
        <p:spPr/>
        <p:txBody>
          <a:bodyPr/>
          <a:lstStyle/>
          <a:p>
            <a:fld id="{8A435B53-98DE-49E0-8532-D9ACF951DDA6}" type="slidenum">
              <a:rPr lang="en-US" smtClean="0"/>
              <a:t>4</a:t>
            </a:fld>
            <a:endParaRPr lang="en-US"/>
          </a:p>
        </p:txBody>
      </p:sp>
    </p:spTree>
    <p:extLst>
      <p:ext uri="{BB962C8B-B14F-4D97-AF65-F5344CB8AC3E}">
        <p14:creationId xmlns:p14="http://schemas.microsoft.com/office/powerpoint/2010/main" val="194698164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Anybody can see what pesticides are used on California crop: PUR</a:t>
            </a:r>
          </a:p>
        </p:txBody>
      </p:sp>
      <p:sp>
        <p:nvSpPr>
          <p:cNvPr id="3" name="Text Placeholder 2"/>
          <p:cNvSpPr>
            <a:spLocks noGrp="1"/>
          </p:cNvSpPr>
          <p:nvPr>
            <p:ph type="body" sz="quarter" idx="10"/>
          </p:nvPr>
        </p:nvSpPr>
        <p:spPr>
          <a:xfrm>
            <a:off x="1855701" y="1101054"/>
            <a:ext cx="4044462" cy="1456809"/>
          </a:xfrm>
        </p:spPr>
        <p:txBody>
          <a:bodyPr/>
          <a:lstStyle/>
          <a:p>
            <a:pPr marL="0" indent="0">
              <a:buNone/>
            </a:pPr>
            <a:r>
              <a:rPr lang="en-US" sz="1800" b="1" u="sng" dirty="0"/>
              <a:t>Pesticide use in California</a:t>
            </a:r>
          </a:p>
          <a:p>
            <a:r>
              <a:rPr lang="en-US" dirty="0"/>
              <a:t>Mandatory reporting</a:t>
            </a:r>
          </a:p>
          <a:p>
            <a:r>
              <a:rPr lang="en-US" dirty="0"/>
              <a:t>Data is open to the public via Pesticide Use Reporting (PUR) database:</a:t>
            </a:r>
          </a:p>
          <a:p>
            <a:pPr lvl="1"/>
            <a:r>
              <a:rPr lang="en-US" dirty="0">
                <a:hlinkClick r:id="rId2"/>
              </a:rPr>
              <a:t>www.cdpr.ca.gov/main.cfm</a:t>
            </a:r>
            <a:endParaRPr lang="en-US" dirty="0"/>
          </a:p>
        </p:txBody>
      </p:sp>
      <p:pic>
        <p:nvPicPr>
          <p:cNvPr id="4" name="Picture 3">
            <a:extLst>
              <a:ext uri="{FF2B5EF4-FFF2-40B4-BE49-F238E27FC236}">
                <a16:creationId xmlns="" xmlns:a16="http://schemas.microsoft.com/office/drawing/2014/main" id="{03B4D7EE-DF35-4916-B9ED-1C19A448B2EC}"/>
              </a:ext>
            </a:extLst>
          </p:cNvPr>
          <p:cNvPicPr>
            <a:picLocks noChangeAspect="1"/>
          </p:cNvPicPr>
          <p:nvPr/>
        </p:nvPicPr>
        <p:blipFill>
          <a:blip r:embed="rId3"/>
          <a:stretch>
            <a:fillRect/>
          </a:stretch>
        </p:blipFill>
        <p:spPr>
          <a:xfrm>
            <a:off x="1981201" y="2662458"/>
            <a:ext cx="3793465" cy="3560885"/>
          </a:xfrm>
          <a:prstGeom prst="rect">
            <a:avLst/>
          </a:prstGeom>
          <a:ln>
            <a:solidFill>
              <a:schemeClr val="tx1"/>
            </a:solidFill>
          </a:ln>
          <a:effectLst>
            <a:outerShdw blurRad="292100" dist="139700" dir="2700000" algn="tl" rotWithShape="0">
              <a:srgbClr val="333333">
                <a:alpha val="65000"/>
              </a:srgbClr>
            </a:outerShdw>
          </a:effectLst>
        </p:spPr>
      </p:pic>
      <p:sp>
        <p:nvSpPr>
          <p:cNvPr id="6" name="Text Placeholder 2">
            <a:extLst>
              <a:ext uri="{FF2B5EF4-FFF2-40B4-BE49-F238E27FC236}">
                <a16:creationId xmlns="" xmlns:a16="http://schemas.microsoft.com/office/drawing/2014/main" id="{579C62D8-736E-4FD1-8C1F-355C0F8DBAB0}"/>
              </a:ext>
            </a:extLst>
          </p:cNvPr>
          <p:cNvSpPr txBox="1">
            <a:spLocks/>
          </p:cNvSpPr>
          <p:nvPr/>
        </p:nvSpPr>
        <p:spPr>
          <a:xfrm>
            <a:off x="6245470" y="1101054"/>
            <a:ext cx="4193931" cy="1538883"/>
          </a:xfrm>
          <a:prstGeom prst="rect">
            <a:avLst/>
          </a:prstGeom>
        </p:spPr>
        <p:txBody>
          <a:bodyPr vert="horz" wrap="square" lIns="91440" tIns="45720" rIns="91440" bIns="45720" rtlCol="0">
            <a:spAutoFit/>
          </a:bodyPr>
          <a:lstStyle>
            <a:lvl1pPr marL="174625" indent="-174625" algn="l" defTabSz="914400" rtl="0" eaLnBrk="1" latinLnBrk="0" hangingPunct="1">
              <a:spcBef>
                <a:spcPts val="800"/>
              </a:spcBef>
              <a:buFont typeface="Arial" panose="020B0604020202020204" pitchFamily="34" charset="0"/>
              <a:buChar char="•"/>
              <a:defRPr sz="1400" kern="1200">
                <a:solidFill>
                  <a:schemeClr val="tx1"/>
                </a:solidFill>
                <a:latin typeface="+mn-lt"/>
                <a:ea typeface="+mn-ea"/>
                <a:cs typeface="+mn-cs"/>
              </a:defRPr>
            </a:lvl1pPr>
            <a:lvl2pPr marL="517525" indent="-171450" algn="l" defTabSz="914400" rtl="0" eaLnBrk="1" latinLnBrk="0" hangingPunct="1">
              <a:spcBef>
                <a:spcPts val="400"/>
              </a:spcBef>
              <a:buFont typeface="Arial" panose="020B0604020202020204" pitchFamily="34" charset="0"/>
              <a:buChar char="–"/>
              <a:defRPr sz="1200" kern="1200">
                <a:solidFill>
                  <a:schemeClr val="tx1"/>
                </a:solidFill>
                <a:latin typeface="+mn-lt"/>
                <a:ea typeface="+mn-ea"/>
                <a:cs typeface="+mn-cs"/>
              </a:defRPr>
            </a:lvl2pPr>
            <a:lvl3pPr marL="739775" indent="-111125" algn="l" defTabSz="914400" rtl="0" eaLnBrk="1" latinLnBrk="0" hangingPunct="1">
              <a:spcBef>
                <a:spcPts val="300"/>
              </a:spcBef>
              <a:buFont typeface="Arial" panose="020B0604020202020204" pitchFamily="34" charset="0"/>
              <a:buChar char="•"/>
              <a:defRPr sz="1100" kern="1200">
                <a:solidFill>
                  <a:schemeClr val="tx1"/>
                </a:solidFill>
                <a:latin typeface="+mn-lt"/>
                <a:ea typeface="+mn-ea"/>
                <a:cs typeface="+mn-cs"/>
              </a:defRPr>
            </a:lvl3pPr>
            <a:lvl4pPr marL="1089025" indent="-171450" algn="l" defTabSz="914400" rtl="0" eaLnBrk="1" latinLnBrk="0" hangingPunct="1">
              <a:spcBef>
                <a:spcPts val="300"/>
              </a:spcBef>
              <a:buFont typeface="Arial" panose="020B0604020202020204" pitchFamily="34" charset="0"/>
              <a:buChar char="–"/>
              <a:defRPr sz="1050" kern="1200">
                <a:solidFill>
                  <a:schemeClr val="tx1"/>
                </a:solidFill>
                <a:latin typeface="+mn-lt"/>
                <a:ea typeface="+mn-ea"/>
                <a:cs typeface="+mn-cs"/>
              </a:defRPr>
            </a:lvl4pPr>
            <a:lvl5pPr marL="1431925" indent="-174625" algn="l" defTabSz="914400" rtl="0" eaLnBrk="1" latinLnBrk="0" hangingPunct="1">
              <a:spcBef>
                <a:spcPts val="300"/>
              </a:spcBef>
              <a:buFont typeface="Arial" panose="020B0604020202020204" pitchFamily="34" charset="0"/>
              <a:buChar char="»"/>
              <a:defRPr sz="105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1800" b="1" u="sng" dirty="0">
                <a:solidFill>
                  <a:prstClr val="black"/>
                </a:solidFill>
                <a:latin typeface="Arial"/>
              </a:rPr>
              <a:t>Pesticide Maximum Residue Levels</a:t>
            </a:r>
          </a:p>
          <a:p>
            <a:r>
              <a:rPr lang="en-US" dirty="0">
                <a:solidFill>
                  <a:prstClr val="black"/>
                </a:solidFill>
                <a:latin typeface="Arial"/>
                <a:hlinkClick r:id="rId4"/>
              </a:rPr>
              <a:t>www.globalmrl.com</a:t>
            </a:r>
            <a:endParaRPr lang="en-US" dirty="0">
              <a:solidFill>
                <a:prstClr val="black"/>
              </a:solidFill>
              <a:latin typeface="Arial"/>
            </a:endParaRPr>
          </a:p>
          <a:p>
            <a:r>
              <a:rPr lang="en-US" dirty="0">
                <a:solidFill>
                  <a:prstClr val="black"/>
                </a:solidFill>
                <a:latin typeface="Arial"/>
              </a:rPr>
              <a:t>Free to users in the United States</a:t>
            </a:r>
          </a:p>
          <a:p>
            <a:r>
              <a:rPr lang="en-US" dirty="0">
                <a:solidFill>
                  <a:prstClr val="black"/>
                </a:solidFill>
                <a:latin typeface="Arial"/>
              </a:rPr>
              <a:t>Dozens of commodities paired with registered compounds and global markets</a:t>
            </a:r>
          </a:p>
        </p:txBody>
      </p:sp>
      <p:pic>
        <p:nvPicPr>
          <p:cNvPr id="7" name="Picture 6">
            <a:extLst>
              <a:ext uri="{FF2B5EF4-FFF2-40B4-BE49-F238E27FC236}">
                <a16:creationId xmlns="" xmlns:a16="http://schemas.microsoft.com/office/drawing/2014/main" id="{25FD3963-3835-418C-967C-DA16D1AC2BC0}"/>
              </a:ext>
            </a:extLst>
          </p:cNvPr>
          <p:cNvPicPr>
            <a:picLocks noChangeAspect="1"/>
          </p:cNvPicPr>
          <p:nvPr/>
        </p:nvPicPr>
        <p:blipFill>
          <a:blip r:embed="rId5"/>
          <a:stretch>
            <a:fillRect/>
          </a:stretch>
        </p:blipFill>
        <p:spPr>
          <a:xfrm>
            <a:off x="6394938" y="2875480"/>
            <a:ext cx="3894992" cy="2478976"/>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496561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DD92DAC-D83D-4653-8769-01BDE130E257}"/>
              </a:ext>
            </a:extLst>
          </p:cNvPr>
          <p:cNvSpPr>
            <a:spLocks noGrp="1"/>
          </p:cNvSpPr>
          <p:nvPr>
            <p:ph type="title"/>
          </p:nvPr>
        </p:nvSpPr>
        <p:spPr>
          <a:xfrm>
            <a:off x="1981200" y="559772"/>
            <a:ext cx="8229600" cy="400110"/>
          </a:xfrm>
        </p:spPr>
        <p:txBody>
          <a:bodyPr>
            <a:normAutofit fontScale="90000"/>
          </a:bodyPr>
          <a:lstStyle/>
          <a:p>
            <a:r>
              <a:rPr lang="en-US" dirty="0"/>
              <a:t>Examples of </a:t>
            </a:r>
            <a:r>
              <a:rPr lang="en-US" dirty="0" err="1"/>
              <a:t>Biopesticides</a:t>
            </a:r>
            <a:r>
              <a:rPr lang="en-US" dirty="0"/>
              <a:t>/ Exempt from Tolerances currently used in Almonds:</a:t>
            </a:r>
          </a:p>
        </p:txBody>
      </p:sp>
      <p:sp>
        <p:nvSpPr>
          <p:cNvPr id="3" name="Content Placeholder 2">
            <a:extLst>
              <a:ext uri="{FF2B5EF4-FFF2-40B4-BE49-F238E27FC236}">
                <a16:creationId xmlns="" xmlns:a16="http://schemas.microsoft.com/office/drawing/2014/main" id="{754E4AD1-9F80-45E2-A1F9-4ECCDC687A01}"/>
              </a:ext>
            </a:extLst>
          </p:cNvPr>
          <p:cNvSpPr>
            <a:spLocks noGrp="1"/>
          </p:cNvSpPr>
          <p:nvPr>
            <p:ph type="body" sz="quarter" idx="10"/>
          </p:nvPr>
        </p:nvSpPr>
        <p:spPr>
          <a:xfrm>
            <a:off x="1981200" y="959883"/>
            <a:ext cx="8229600" cy="307777"/>
          </a:xfrm>
        </p:spPr>
        <p:txBody>
          <a:bodyPr/>
          <a:lstStyle/>
          <a:p>
            <a:endParaRPr lang="en-US" dirty="0"/>
          </a:p>
        </p:txBody>
      </p:sp>
      <p:graphicFrame>
        <p:nvGraphicFramePr>
          <p:cNvPr id="4" name="Table 3">
            <a:extLst>
              <a:ext uri="{FF2B5EF4-FFF2-40B4-BE49-F238E27FC236}">
                <a16:creationId xmlns="" xmlns:a16="http://schemas.microsoft.com/office/drawing/2014/main" id="{72475C10-C273-4EC9-BC56-83203F1E056F}"/>
              </a:ext>
            </a:extLst>
          </p:cNvPr>
          <p:cNvGraphicFramePr>
            <a:graphicFrameLocks noGrp="1"/>
          </p:cNvGraphicFramePr>
          <p:nvPr>
            <p:extLst>
              <p:ext uri="{D42A27DB-BD31-4B8C-83A1-F6EECF244321}">
                <p14:modId xmlns:p14="http://schemas.microsoft.com/office/powerpoint/2010/main" val="1353932753"/>
              </p:ext>
            </p:extLst>
          </p:nvPr>
        </p:nvGraphicFramePr>
        <p:xfrm>
          <a:off x="1981200" y="959882"/>
          <a:ext cx="8074152" cy="5283200"/>
        </p:xfrm>
        <a:graphic>
          <a:graphicData uri="http://schemas.openxmlformats.org/drawingml/2006/table">
            <a:tbl>
              <a:tblPr firstRow="1" bandRow="1">
                <a:tableStyleId>{5C22544A-7EE6-4342-B048-85BDC9FD1C3A}</a:tableStyleId>
              </a:tblPr>
              <a:tblGrid>
                <a:gridCol w="2170127">
                  <a:extLst>
                    <a:ext uri="{9D8B030D-6E8A-4147-A177-3AD203B41FA5}">
                      <a16:colId xmlns="" xmlns:a16="http://schemas.microsoft.com/office/drawing/2014/main" val="2898978817"/>
                    </a:ext>
                  </a:extLst>
                </a:gridCol>
                <a:gridCol w="1985029">
                  <a:extLst>
                    <a:ext uri="{9D8B030D-6E8A-4147-A177-3AD203B41FA5}">
                      <a16:colId xmlns="" xmlns:a16="http://schemas.microsoft.com/office/drawing/2014/main" val="1495172337"/>
                    </a:ext>
                  </a:extLst>
                </a:gridCol>
                <a:gridCol w="1887692">
                  <a:extLst>
                    <a:ext uri="{9D8B030D-6E8A-4147-A177-3AD203B41FA5}">
                      <a16:colId xmlns="" xmlns:a16="http://schemas.microsoft.com/office/drawing/2014/main" val="2496437436"/>
                    </a:ext>
                  </a:extLst>
                </a:gridCol>
                <a:gridCol w="2031304">
                  <a:extLst>
                    <a:ext uri="{9D8B030D-6E8A-4147-A177-3AD203B41FA5}">
                      <a16:colId xmlns="" xmlns:a16="http://schemas.microsoft.com/office/drawing/2014/main" val="1183544726"/>
                    </a:ext>
                  </a:extLst>
                </a:gridCol>
              </a:tblGrid>
              <a:tr h="565856">
                <a:tc>
                  <a:txBody>
                    <a:bodyPr/>
                    <a:lstStyle/>
                    <a:p>
                      <a:endParaRPr lang="en-US" dirty="0"/>
                    </a:p>
                  </a:txBody>
                  <a:tcPr/>
                </a:tc>
                <a:tc>
                  <a:txBody>
                    <a:bodyPr/>
                    <a:lstStyle/>
                    <a:p>
                      <a:r>
                        <a:rPr lang="en-US" dirty="0"/>
                        <a:t>2015 Acres treated</a:t>
                      </a:r>
                    </a:p>
                  </a:txBody>
                  <a:tcPr/>
                </a:tc>
                <a:tc>
                  <a:txBody>
                    <a:bodyPr/>
                    <a:lstStyle/>
                    <a:p>
                      <a:r>
                        <a:rPr lang="en-US" dirty="0"/>
                        <a:t>US Status</a:t>
                      </a:r>
                    </a:p>
                  </a:txBody>
                  <a:tcPr/>
                </a:tc>
                <a:tc>
                  <a:txBody>
                    <a:bodyPr/>
                    <a:lstStyle/>
                    <a:p>
                      <a:r>
                        <a:rPr lang="en-US" dirty="0"/>
                        <a:t>EU Status</a:t>
                      </a:r>
                    </a:p>
                  </a:txBody>
                  <a:tcPr/>
                </a:tc>
                <a:extLst>
                  <a:ext uri="{0D108BD9-81ED-4DB2-BD59-A6C34878D82A}">
                    <a16:rowId xmlns="" xmlns:a16="http://schemas.microsoft.com/office/drawing/2014/main" val="3319579932"/>
                  </a:ext>
                </a:extLst>
              </a:tr>
              <a:tr h="370840">
                <a:tc>
                  <a:txBody>
                    <a:bodyPr/>
                    <a:lstStyle/>
                    <a:p>
                      <a:r>
                        <a:rPr lang="en-US" sz="1400" dirty="0"/>
                        <a:t>Polyoxin D</a:t>
                      </a:r>
                    </a:p>
                  </a:txBody>
                  <a:tcPr/>
                </a:tc>
                <a:tc>
                  <a:txBody>
                    <a:bodyPr/>
                    <a:lstStyle/>
                    <a:p>
                      <a:r>
                        <a:rPr lang="en-US" sz="1400" dirty="0"/>
                        <a:t>115,967 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Exempt</a:t>
                      </a:r>
                    </a:p>
                  </a:txBody>
                  <a:tcPr/>
                </a:tc>
                <a:tc>
                  <a:txBody>
                    <a:bodyPr/>
                    <a:lstStyle/>
                    <a:p>
                      <a:r>
                        <a:rPr lang="en-US" sz="1200" dirty="0"/>
                        <a:t>Not approved, default MRL 0.01 ppm, but doesn’t show up in EU MLR list.</a:t>
                      </a:r>
                    </a:p>
                  </a:txBody>
                  <a:tcPr/>
                </a:tc>
                <a:extLst>
                  <a:ext uri="{0D108BD9-81ED-4DB2-BD59-A6C34878D82A}">
                    <a16:rowId xmlns="" xmlns:a16="http://schemas.microsoft.com/office/drawing/2014/main" val="4161233297"/>
                  </a:ext>
                </a:extLst>
              </a:tr>
              <a:tr h="370840">
                <a:tc>
                  <a:txBody>
                    <a:bodyPr/>
                    <a:lstStyle/>
                    <a:p>
                      <a:r>
                        <a:rPr lang="en-US" sz="1400" dirty="0"/>
                        <a:t>Copper, various</a:t>
                      </a:r>
                    </a:p>
                  </a:txBody>
                  <a:tcPr/>
                </a:tc>
                <a:tc>
                  <a:txBody>
                    <a:bodyPr/>
                    <a:lstStyle/>
                    <a:p>
                      <a:r>
                        <a:rPr lang="en-US" sz="1400" dirty="0"/>
                        <a:t>280,000 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a:ea typeface="+mn-ea"/>
                          <a:cs typeface="+mn-cs"/>
                        </a:rPr>
                        <a:t>Exempt</a:t>
                      </a:r>
                      <a:endParaRPr kumimoji="0" lang="en-US" sz="1400" b="0" i="0" u="none" strike="noStrike" kern="1200" cap="none" spc="0" normalizeH="0" baseline="0" noProof="0" dirty="0">
                        <a:ln>
                          <a:noFill/>
                        </a:ln>
                        <a:solidFill>
                          <a:prstClr val="black"/>
                        </a:solidFill>
                        <a:effectLst/>
                        <a:uLnTx/>
                        <a:uFillTx/>
                        <a:latin typeface="Arial"/>
                        <a:ea typeface="+mn-ea"/>
                        <a:cs typeface="+mn-cs"/>
                      </a:endParaRPr>
                    </a:p>
                  </a:txBody>
                  <a:tcPr/>
                </a:tc>
                <a:tc>
                  <a:txBody>
                    <a:bodyPr/>
                    <a:lstStyle/>
                    <a:p>
                      <a:r>
                        <a:rPr lang="en-US" sz="1400" dirty="0"/>
                        <a:t>30 ppm</a:t>
                      </a:r>
                    </a:p>
                  </a:txBody>
                  <a:tcPr/>
                </a:tc>
                <a:extLst>
                  <a:ext uri="{0D108BD9-81ED-4DB2-BD59-A6C34878D82A}">
                    <a16:rowId xmlns="" xmlns:a16="http://schemas.microsoft.com/office/drawing/2014/main" val="1457177155"/>
                  </a:ext>
                </a:extLst>
              </a:tr>
              <a:tr h="370840">
                <a:tc>
                  <a:txBody>
                    <a:bodyPr/>
                    <a:lstStyle/>
                    <a:p>
                      <a:r>
                        <a:rPr lang="en-US" sz="1400" dirty="0"/>
                        <a:t>Sulfur</a:t>
                      </a:r>
                    </a:p>
                  </a:txBody>
                  <a:tcPr/>
                </a:tc>
                <a:tc>
                  <a:txBody>
                    <a:bodyPr/>
                    <a:lstStyle/>
                    <a:p>
                      <a:r>
                        <a:rPr lang="en-US" sz="1400" dirty="0"/>
                        <a:t>46,036 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a:ea typeface="+mn-ea"/>
                          <a:cs typeface="+mn-cs"/>
                        </a:rPr>
                        <a:t>Exempt</a:t>
                      </a:r>
                      <a:endParaRPr kumimoji="0" lang="en-US" sz="1400" b="0" i="0" u="none" strike="noStrike" kern="1200" cap="none" spc="0" normalizeH="0" baseline="0" noProof="0" dirty="0">
                        <a:ln>
                          <a:noFill/>
                        </a:ln>
                        <a:solidFill>
                          <a:prstClr val="black"/>
                        </a:solidFill>
                        <a:effectLst/>
                        <a:uLnTx/>
                        <a:uFillTx/>
                        <a:latin typeface="Arial"/>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Exempt</a:t>
                      </a:r>
                    </a:p>
                  </a:txBody>
                  <a:tcPr/>
                </a:tc>
                <a:extLst>
                  <a:ext uri="{0D108BD9-81ED-4DB2-BD59-A6C34878D82A}">
                    <a16:rowId xmlns="" xmlns:a16="http://schemas.microsoft.com/office/drawing/2014/main" val="4267667299"/>
                  </a:ext>
                </a:extLst>
              </a:tr>
              <a:tr h="370840">
                <a:tc>
                  <a:txBody>
                    <a:bodyPr/>
                    <a:lstStyle/>
                    <a:p>
                      <a:r>
                        <a:rPr lang="en-US" sz="1400" dirty="0" err="1"/>
                        <a:t>Phosphite</a:t>
                      </a:r>
                      <a:endParaRPr lang="en-US" sz="1400" dirty="0"/>
                    </a:p>
                  </a:txBody>
                  <a:tcPr/>
                </a:tc>
                <a:tc>
                  <a:txBody>
                    <a:bodyPr/>
                    <a:lstStyle/>
                    <a:p>
                      <a:endParaRPr lang="en-US"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Exempt</a:t>
                      </a:r>
                    </a:p>
                  </a:txBody>
                  <a:tcPr/>
                </a:tc>
                <a:tc>
                  <a:txBody>
                    <a:bodyPr/>
                    <a:lstStyle/>
                    <a:p>
                      <a:r>
                        <a:rPr lang="en-US" sz="1400" dirty="0"/>
                        <a:t>Use fosetyl-Al MRLs</a:t>
                      </a:r>
                    </a:p>
                  </a:txBody>
                  <a:tcPr/>
                </a:tc>
                <a:extLst>
                  <a:ext uri="{0D108BD9-81ED-4DB2-BD59-A6C34878D82A}">
                    <a16:rowId xmlns="" xmlns:a16="http://schemas.microsoft.com/office/drawing/2014/main" val="1325704160"/>
                  </a:ext>
                </a:extLst>
              </a:tr>
              <a:tr h="370840">
                <a:tc>
                  <a:txBody>
                    <a:bodyPr/>
                    <a:lstStyle/>
                    <a:p>
                      <a:r>
                        <a:rPr lang="en-US" sz="1400" dirty="0" err="1"/>
                        <a:t>Methoprene</a:t>
                      </a:r>
                      <a:endParaRPr lang="en-US" sz="1400" dirty="0"/>
                    </a:p>
                  </a:txBody>
                  <a:tcPr/>
                </a:tc>
                <a:tc>
                  <a:txBody>
                    <a:bodyPr/>
                    <a:lstStyle/>
                    <a:p>
                      <a:r>
                        <a:rPr lang="en-US" sz="1400" dirty="0"/>
                        <a:t>100,407 A</a:t>
                      </a:r>
                    </a:p>
                  </a:txBody>
                  <a:tcPr/>
                </a:tc>
                <a:tc>
                  <a:txBody>
                    <a:bodyPr/>
                    <a:lstStyle/>
                    <a:p>
                      <a:r>
                        <a:rPr lang="en-US" sz="1400" dirty="0"/>
                        <a:t>Exempt</a:t>
                      </a:r>
                    </a:p>
                  </a:txBody>
                  <a:tcPr/>
                </a:tc>
                <a:tc>
                  <a:txBody>
                    <a:bodyPr/>
                    <a:lstStyle/>
                    <a:p>
                      <a:r>
                        <a:rPr lang="en-US" sz="1400" dirty="0"/>
                        <a:t>0.05 ppm</a:t>
                      </a:r>
                    </a:p>
                  </a:txBody>
                  <a:tcPr/>
                </a:tc>
                <a:extLst>
                  <a:ext uri="{0D108BD9-81ED-4DB2-BD59-A6C34878D82A}">
                    <a16:rowId xmlns="" xmlns:a16="http://schemas.microsoft.com/office/drawing/2014/main" val="580129160"/>
                  </a:ext>
                </a:extLst>
              </a:tr>
              <a:tr h="370840">
                <a:tc>
                  <a:txBody>
                    <a:bodyPr/>
                    <a:lstStyle/>
                    <a:p>
                      <a:r>
                        <a:rPr lang="en-US" sz="1400" dirty="0" err="1"/>
                        <a:t>Azadirachtin</a:t>
                      </a:r>
                      <a:endParaRPr lang="en-US" sz="1400" dirty="0"/>
                    </a:p>
                  </a:txBody>
                  <a:tcPr/>
                </a:tc>
                <a:tc>
                  <a:txBody>
                    <a:bodyPr/>
                    <a:lstStyle/>
                    <a:p>
                      <a:r>
                        <a:rPr lang="en-US" sz="1400" dirty="0"/>
                        <a:t>2,245 A</a:t>
                      </a:r>
                    </a:p>
                  </a:txBody>
                  <a:tcPr/>
                </a:tc>
                <a:tc>
                  <a:txBody>
                    <a:bodyPr/>
                    <a:lstStyle/>
                    <a:p>
                      <a:r>
                        <a:rPr lang="en-US" sz="1400" dirty="0"/>
                        <a:t>Exempt</a:t>
                      </a:r>
                    </a:p>
                  </a:txBody>
                  <a:tcPr/>
                </a:tc>
                <a:tc>
                  <a:txBody>
                    <a:bodyPr/>
                    <a:lstStyle/>
                    <a:p>
                      <a:r>
                        <a:rPr lang="en-US" sz="1400" dirty="0"/>
                        <a:t>1 ppm</a:t>
                      </a:r>
                    </a:p>
                  </a:txBody>
                  <a:tcPr/>
                </a:tc>
                <a:extLst>
                  <a:ext uri="{0D108BD9-81ED-4DB2-BD59-A6C34878D82A}">
                    <a16:rowId xmlns="" xmlns:a16="http://schemas.microsoft.com/office/drawing/2014/main" val="994773323"/>
                  </a:ext>
                </a:extLst>
              </a:tr>
              <a:tr h="370840">
                <a:tc>
                  <a:txBody>
                    <a:bodyPr/>
                    <a:lstStyle/>
                    <a:p>
                      <a:r>
                        <a:rPr lang="en-US" sz="1400" dirty="0"/>
                        <a:t>Limonene</a:t>
                      </a:r>
                    </a:p>
                  </a:txBody>
                  <a:tcPr/>
                </a:tc>
                <a:tc>
                  <a:txBody>
                    <a:bodyPr/>
                    <a:lstStyle/>
                    <a:p>
                      <a:r>
                        <a:rPr lang="en-US" sz="1400" dirty="0"/>
                        <a:t>16,654 A</a:t>
                      </a:r>
                    </a:p>
                  </a:txBody>
                  <a:tcPr/>
                </a:tc>
                <a:tc>
                  <a:txBody>
                    <a:bodyPr/>
                    <a:lstStyle/>
                    <a:p>
                      <a:r>
                        <a:rPr lang="en-US" sz="1400" dirty="0"/>
                        <a:t>Exempt</a:t>
                      </a:r>
                    </a:p>
                  </a:txBody>
                  <a:tcPr/>
                </a:tc>
                <a:tc>
                  <a:txBody>
                    <a:bodyPr/>
                    <a:lstStyle/>
                    <a:p>
                      <a:r>
                        <a:rPr lang="en-US" sz="1400" dirty="0"/>
                        <a:t>Can’t find any record in EU</a:t>
                      </a:r>
                    </a:p>
                  </a:txBody>
                  <a:tcPr/>
                </a:tc>
                <a:extLst>
                  <a:ext uri="{0D108BD9-81ED-4DB2-BD59-A6C34878D82A}">
                    <a16:rowId xmlns="" xmlns:a16="http://schemas.microsoft.com/office/drawing/2014/main" val="1980894682"/>
                  </a:ext>
                </a:extLst>
              </a:tr>
              <a:tr h="370840">
                <a:tc>
                  <a:txBody>
                    <a:bodyPr/>
                    <a:lstStyle/>
                    <a:p>
                      <a:r>
                        <a:rPr lang="en-US" sz="1400" i="1" dirty="0"/>
                        <a:t>B. thuringiensis</a:t>
                      </a:r>
                      <a:r>
                        <a:rPr lang="en-US" sz="1400" dirty="0"/>
                        <a:t> (various)</a:t>
                      </a:r>
                    </a:p>
                  </a:txBody>
                  <a:tcPr/>
                </a:tc>
                <a:tc>
                  <a:txBody>
                    <a:bodyPr/>
                    <a:lstStyle/>
                    <a:p>
                      <a:r>
                        <a:rPr lang="en-US" sz="1400" dirty="0"/>
                        <a:t>20,600 A</a:t>
                      </a:r>
                    </a:p>
                  </a:txBody>
                  <a:tcPr/>
                </a:tc>
                <a:tc>
                  <a:txBody>
                    <a:bodyPr/>
                    <a:lstStyle/>
                    <a:p>
                      <a:r>
                        <a:rPr lang="en-US" sz="1400" dirty="0"/>
                        <a:t>Exempt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Exempt</a:t>
                      </a:r>
                    </a:p>
                  </a:txBody>
                  <a:tcPr/>
                </a:tc>
                <a:extLst>
                  <a:ext uri="{0D108BD9-81ED-4DB2-BD59-A6C34878D82A}">
                    <a16:rowId xmlns="" xmlns:a16="http://schemas.microsoft.com/office/drawing/2014/main" val="2010581726"/>
                  </a:ext>
                </a:extLst>
              </a:tr>
              <a:tr h="370840">
                <a:tc>
                  <a:txBody>
                    <a:bodyPr/>
                    <a:lstStyle/>
                    <a:p>
                      <a:r>
                        <a:rPr lang="en-US" sz="1400" dirty="0"/>
                        <a:t>Aspergillus </a:t>
                      </a:r>
                      <a:r>
                        <a:rPr lang="en-US" sz="1400" dirty="0" err="1"/>
                        <a:t>flavus</a:t>
                      </a:r>
                      <a:r>
                        <a:rPr lang="en-US" sz="1400" dirty="0"/>
                        <a:t> 36</a:t>
                      </a:r>
                    </a:p>
                  </a:txBody>
                  <a:tcPr/>
                </a:tc>
                <a:tc>
                  <a:txBody>
                    <a:bodyPr/>
                    <a:lstStyle/>
                    <a:p>
                      <a:r>
                        <a:rPr lang="en-US" sz="1400" dirty="0"/>
                        <a:t>Just got CA reg.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Exempt</a:t>
                      </a:r>
                    </a:p>
                  </a:txBody>
                  <a:tcPr/>
                </a:tc>
                <a:tc>
                  <a:txBody>
                    <a:bodyPr/>
                    <a:lstStyle/>
                    <a:p>
                      <a:r>
                        <a:rPr lang="en-US" sz="1400" dirty="0"/>
                        <a:t>nothing</a:t>
                      </a:r>
                    </a:p>
                  </a:txBody>
                  <a:tcPr/>
                </a:tc>
                <a:extLst>
                  <a:ext uri="{0D108BD9-81ED-4DB2-BD59-A6C34878D82A}">
                    <a16:rowId xmlns="" xmlns:a16="http://schemas.microsoft.com/office/drawing/2014/main" val="1036299004"/>
                  </a:ext>
                </a:extLst>
              </a:tr>
              <a:tr h="370840">
                <a:tc>
                  <a:txBody>
                    <a:bodyPr/>
                    <a:lstStyle/>
                    <a:p>
                      <a:r>
                        <a:rPr lang="en-US" sz="1400" dirty="0"/>
                        <a:t>NOW pheromones</a:t>
                      </a:r>
                    </a:p>
                  </a:txBody>
                  <a:tcPr/>
                </a:tc>
                <a:tc>
                  <a:txBody>
                    <a:bodyPr/>
                    <a:lstStyle/>
                    <a:p>
                      <a:endParaRPr lang="en-US"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a:ea typeface="+mn-ea"/>
                          <a:cs typeface="+mn-cs"/>
                        </a:rPr>
                        <a:t>Exempt</a:t>
                      </a:r>
                      <a:endParaRPr kumimoji="0" lang="en-US" sz="1400" b="0" i="0" u="none" strike="noStrike" kern="1200" cap="none" spc="0" normalizeH="0" baseline="0" noProof="0" dirty="0">
                        <a:ln>
                          <a:noFill/>
                        </a:ln>
                        <a:solidFill>
                          <a:prstClr val="black"/>
                        </a:solidFill>
                        <a:effectLst/>
                        <a:uLnTx/>
                        <a:uFillTx/>
                        <a:latin typeface="Arial"/>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a:ea typeface="+mn-ea"/>
                          <a:cs typeface="+mn-cs"/>
                        </a:rPr>
                        <a:t>Exempt</a:t>
                      </a:r>
                      <a:endParaRPr kumimoji="0" lang="en-US" sz="1400" b="0" i="0" u="none" strike="noStrike" kern="1200" cap="none" spc="0" normalizeH="0" baseline="0" noProof="0" dirty="0">
                        <a:ln>
                          <a:noFill/>
                        </a:ln>
                        <a:solidFill>
                          <a:prstClr val="black"/>
                        </a:solidFill>
                        <a:effectLst/>
                        <a:uLnTx/>
                        <a:uFillTx/>
                        <a:latin typeface="Arial"/>
                        <a:ea typeface="+mn-ea"/>
                        <a:cs typeface="+mn-cs"/>
                      </a:endParaRPr>
                    </a:p>
                  </a:txBody>
                  <a:tcPr/>
                </a:tc>
                <a:extLst>
                  <a:ext uri="{0D108BD9-81ED-4DB2-BD59-A6C34878D82A}">
                    <a16:rowId xmlns="" xmlns:a16="http://schemas.microsoft.com/office/drawing/2014/main" val="761755695"/>
                  </a:ext>
                </a:extLst>
              </a:tr>
              <a:tr h="370840">
                <a:tc>
                  <a:txBody>
                    <a:bodyPr/>
                    <a:lstStyle/>
                    <a:p>
                      <a:r>
                        <a:rPr lang="en-US" sz="1400" dirty="0"/>
                        <a:t>Indian Meal Moth pheromone</a:t>
                      </a:r>
                    </a:p>
                  </a:txBody>
                  <a:tcPr/>
                </a:tc>
                <a:tc>
                  <a:txBody>
                    <a:bodyPr/>
                    <a:lstStyle/>
                    <a:p>
                      <a:endParaRPr lang="en-US" sz="14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a:ea typeface="+mn-ea"/>
                          <a:cs typeface="+mn-cs"/>
                        </a:rPr>
                        <a:t>Exempt</a:t>
                      </a:r>
                      <a:endParaRPr kumimoji="0" lang="en-US" sz="1400" b="0" i="0" u="none" strike="noStrike" kern="1200" cap="none" spc="0" normalizeH="0" baseline="0" noProof="0" dirty="0">
                        <a:ln>
                          <a:noFill/>
                        </a:ln>
                        <a:solidFill>
                          <a:prstClr val="black"/>
                        </a:solidFill>
                        <a:effectLst/>
                        <a:uLnTx/>
                        <a:uFillTx/>
                        <a:latin typeface="Arial"/>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Exempt</a:t>
                      </a:r>
                    </a:p>
                  </a:txBody>
                  <a:tcPr/>
                </a:tc>
                <a:extLst>
                  <a:ext uri="{0D108BD9-81ED-4DB2-BD59-A6C34878D82A}">
                    <a16:rowId xmlns="" xmlns:a16="http://schemas.microsoft.com/office/drawing/2014/main" val="3990654647"/>
                  </a:ext>
                </a:extLst>
              </a:tr>
            </a:tbl>
          </a:graphicData>
        </a:graphic>
      </p:graphicFrame>
    </p:spTree>
    <p:extLst>
      <p:ext uri="{BB962C8B-B14F-4D97-AF65-F5344CB8AC3E}">
        <p14:creationId xmlns:p14="http://schemas.microsoft.com/office/powerpoint/2010/main" val="247314034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6DD9921-F043-4C75-B481-C242647CDEEA}"/>
              </a:ext>
            </a:extLst>
          </p:cNvPr>
          <p:cNvSpPr>
            <a:spLocks noGrp="1"/>
          </p:cNvSpPr>
          <p:nvPr>
            <p:ph type="title"/>
          </p:nvPr>
        </p:nvSpPr>
        <p:spPr/>
        <p:txBody>
          <a:bodyPr/>
          <a:lstStyle/>
          <a:p>
            <a:r>
              <a:rPr lang="en-US" dirty="0"/>
              <a:t>Next steps for consideration by the </a:t>
            </a:r>
            <a:r>
              <a:rPr lang="en-US" dirty="0" err="1"/>
              <a:t>Biopesticide</a:t>
            </a:r>
            <a:r>
              <a:rPr lang="en-US" dirty="0"/>
              <a:t> industry:</a:t>
            </a:r>
          </a:p>
        </p:txBody>
      </p:sp>
      <p:sp>
        <p:nvSpPr>
          <p:cNvPr id="3" name="Text Placeholder 2">
            <a:extLst>
              <a:ext uri="{FF2B5EF4-FFF2-40B4-BE49-F238E27FC236}">
                <a16:creationId xmlns="" xmlns:a16="http://schemas.microsoft.com/office/drawing/2014/main" id="{E4C8F162-E2CE-4457-87FD-1390EA2E189A}"/>
              </a:ext>
            </a:extLst>
          </p:cNvPr>
          <p:cNvSpPr>
            <a:spLocks noGrp="1"/>
          </p:cNvSpPr>
          <p:nvPr>
            <p:ph type="body" sz="quarter" idx="10"/>
          </p:nvPr>
        </p:nvSpPr>
        <p:spPr>
          <a:xfrm>
            <a:off x="1889760" y="1087120"/>
            <a:ext cx="8229600" cy="5304016"/>
          </a:xfrm>
        </p:spPr>
        <p:txBody>
          <a:bodyPr/>
          <a:lstStyle/>
          <a:p>
            <a:r>
              <a:rPr lang="en-US" sz="1600" dirty="0"/>
              <a:t>Understand the trade flows for your major food use markets</a:t>
            </a:r>
          </a:p>
          <a:p>
            <a:r>
              <a:rPr lang="en-US" sz="1600" dirty="0">
                <a:solidFill>
                  <a:srgbClr val="FF0000"/>
                </a:solidFill>
              </a:rPr>
              <a:t>Don’t assume that if it is exempt from a tolerance in the United States, it will be exempt everywhere else in the world</a:t>
            </a:r>
          </a:p>
          <a:p>
            <a:r>
              <a:rPr lang="en-US" sz="1600" dirty="0"/>
              <a:t>For growers/processors better to have some evidence that it has been reviewed, than not.</a:t>
            </a:r>
          </a:p>
          <a:p>
            <a:pPr marL="0" indent="0">
              <a:buNone/>
            </a:pPr>
            <a:r>
              <a:rPr lang="en-US" sz="1600" dirty="0">
                <a:sym typeface="Wingdings" panose="05000000000000000000" pitchFamily="2" charset="2"/>
              </a:rPr>
              <a:t> Disharmony can cause significant trade disruption!!!</a:t>
            </a:r>
            <a:endParaRPr lang="en-US" sz="1600" dirty="0"/>
          </a:p>
          <a:p>
            <a:endParaRPr lang="en-US" sz="1600" dirty="0"/>
          </a:p>
          <a:p>
            <a:pPr marL="0" indent="0">
              <a:buNone/>
            </a:pPr>
            <a:r>
              <a:rPr lang="en-US" sz="1600" dirty="0"/>
              <a:t>Actions to consider:</a:t>
            </a:r>
          </a:p>
          <a:p>
            <a:pPr>
              <a:buFontTx/>
              <a:buChar char="-"/>
            </a:pPr>
            <a:r>
              <a:rPr lang="en-US" sz="1600" dirty="0"/>
              <a:t>Understand opportunities for international harmonization</a:t>
            </a:r>
          </a:p>
          <a:p>
            <a:pPr>
              <a:buFontTx/>
              <a:buChar char="-"/>
            </a:pPr>
            <a:r>
              <a:rPr lang="en-US" sz="1600" dirty="0"/>
              <a:t>Be engaged now before different definitions of </a:t>
            </a:r>
            <a:r>
              <a:rPr lang="en-US" sz="1600" dirty="0" err="1"/>
              <a:t>biopesticides</a:t>
            </a:r>
            <a:r>
              <a:rPr lang="en-US" sz="1600" dirty="0"/>
              <a:t>, exemption from tolerances, data requirements become entrenched.</a:t>
            </a:r>
          </a:p>
          <a:p>
            <a:pPr>
              <a:buFontTx/>
              <a:buChar char="-"/>
            </a:pPr>
            <a:r>
              <a:rPr lang="en-US" sz="1600" dirty="0"/>
              <a:t>Currently no place for something that doesn’t leave a residue within the Codex Process, no exemption from tolerance, or something similar (NZ paper)</a:t>
            </a:r>
          </a:p>
          <a:p>
            <a:pPr>
              <a:buFontTx/>
              <a:buChar char="-"/>
            </a:pPr>
            <a:r>
              <a:rPr lang="en-US" sz="1600" dirty="0"/>
              <a:t>If decide yes, then need to work with US EPA to be engaged in these areas.</a:t>
            </a:r>
          </a:p>
          <a:p>
            <a:pPr marL="0" indent="0">
              <a:buNone/>
            </a:pPr>
            <a:r>
              <a:rPr lang="en-US" sz="1600" dirty="0"/>
              <a:t>- Global database of status of </a:t>
            </a:r>
            <a:r>
              <a:rPr lang="en-US" sz="1600" dirty="0" err="1"/>
              <a:t>biopesticides</a:t>
            </a:r>
            <a:r>
              <a:rPr lang="en-US" sz="1600" dirty="0"/>
              <a:t> – currently most don’t show up in the MRL databases because don’t’ have residues/don’t need MRL.  No good way to show a buyer something is OK.</a:t>
            </a:r>
          </a:p>
        </p:txBody>
      </p:sp>
    </p:spTree>
    <p:extLst>
      <p:ext uri="{BB962C8B-B14F-4D97-AF65-F5344CB8AC3E}">
        <p14:creationId xmlns:p14="http://schemas.microsoft.com/office/powerpoint/2010/main" val="80188622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9201CA66-EBA6-4B07-812C-729CB7BE2DA5}"/>
              </a:ext>
            </a:extLst>
          </p:cNvPr>
          <p:cNvSpPr>
            <a:spLocks noGrp="1"/>
          </p:cNvSpPr>
          <p:nvPr>
            <p:ph type="ctrTitle"/>
          </p:nvPr>
        </p:nvSpPr>
        <p:spPr/>
        <p:txBody>
          <a:bodyPr/>
          <a:lstStyle/>
          <a:p>
            <a:r>
              <a:rPr lang="en-US" dirty="0"/>
              <a:t>Thank you!</a:t>
            </a:r>
          </a:p>
        </p:txBody>
      </p:sp>
      <p:sp>
        <p:nvSpPr>
          <p:cNvPr id="5" name="Subtitle 4">
            <a:extLst>
              <a:ext uri="{FF2B5EF4-FFF2-40B4-BE49-F238E27FC236}">
                <a16:creationId xmlns="" xmlns:a16="http://schemas.microsoft.com/office/drawing/2014/main" id="{F331AC38-79DC-4C6A-910A-4B80E3283C79}"/>
              </a:ext>
            </a:extLst>
          </p:cNvPr>
          <p:cNvSpPr>
            <a:spLocks noGrp="1"/>
          </p:cNvSpPr>
          <p:nvPr>
            <p:ph type="subTitle" idx="1"/>
          </p:nvPr>
        </p:nvSpPr>
        <p:spPr>
          <a:xfrm>
            <a:off x="740229" y="1277257"/>
            <a:ext cx="2612571" cy="725713"/>
          </a:xfrm>
        </p:spPr>
        <p:txBody>
          <a:bodyPr/>
          <a:lstStyle/>
          <a:p>
            <a:r>
              <a:rPr lang="en-US" dirty="0"/>
              <a:t>Gabriele Ludwig</a:t>
            </a:r>
          </a:p>
          <a:p>
            <a:r>
              <a:rPr lang="en-US" dirty="0"/>
              <a:t>gludwig@almondboard.com</a:t>
            </a:r>
          </a:p>
        </p:txBody>
      </p:sp>
    </p:spTree>
    <p:extLst>
      <p:ext uri="{BB962C8B-B14F-4D97-AF65-F5344CB8AC3E}">
        <p14:creationId xmlns:p14="http://schemas.microsoft.com/office/powerpoint/2010/main" val="42678977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rot="10800000" flipH="1">
            <a:off x="1950721" y="0"/>
            <a:ext cx="10241280" cy="6830110"/>
          </a:xfrm>
          <a:prstGeom prst="rect">
            <a:avLst/>
          </a:prstGeom>
        </p:spPr>
      </p:pic>
      <p:sp>
        <p:nvSpPr>
          <p:cNvPr id="2" name="Title 1"/>
          <p:cNvSpPr>
            <a:spLocks noGrp="1"/>
          </p:cNvSpPr>
          <p:nvPr>
            <p:ph type="title"/>
          </p:nvPr>
        </p:nvSpPr>
        <p:spPr/>
        <p:txBody>
          <a:bodyPr/>
          <a:lstStyle/>
          <a:p>
            <a:r>
              <a:rPr lang="en-US" b="1" dirty="0" smtClean="0"/>
              <a:t>Biopesticides can be a solution</a:t>
            </a:r>
            <a:endParaRPr lang="en-US" b="1" dirty="0"/>
          </a:p>
        </p:txBody>
      </p:sp>
      <p:sp>
        <p:nvSpPr>
          <p:cNvPr id="3" name="Content Placeholder 2"/>
          <p:cNvSpPr>
            <a:spLocks noGrp="1"/>
          </p:cNvSpPr>
          <p:nvPr>
            <p:ph idx="1"/>
          </p:nvPr>
        </p:nvSpPr>
        <p:spPr>
          <a:xfrm>
            <a:off x="838199" y="1866570"/>
            <a:ext cx="9957179" cy="2923796"/>
          </a:xfrm>
          <a:solidFill>
            <a:schemeClr val="bg1"/>
          </a:solidFill>
        </p:spPr>
        <p:txBody>
          <a:bodyPr>
            <a:normAutofit/>
          </a:bodyPr>
          <a:lstStyle/>
          <a:p>
            <a:r>
              <a:rPr lang="en-US" b="1" dirty="0" smtClean="0"/>
              <a:t>Michael Braverman – IR4</a:t>
            </a:r>
          </a:p>
          <a:p>
            <a:pPr lvl="1"/>
            <a:r>
              <a:rPr lang="en-US" b="1" dirty="0" smtClean="0"/>
              <a:t>Harmonization platforms – what can we learn from MRL harmonization</a:t>
            </a:r>
          </a:p>
          <a:p>
            <a:r>
              <a:rPr lang="en-US" b="1" dirty="0" smtClean="0"/>
              <a:t>Cindy Smith – Gowan</a:t>
            </a:r>
          </a:p>
          <a:p>
            <a:pPr lvl="1"/>
            <a:r>
              <a:rPr lang="en-US" b="1" dirty="0" smtClean="0"/>
              <a:t>Commercial development and planning for tolerance exemptions</a:t>
            </a:r>
          </a:p>
          <a:p>
            <a:r>
              <a:rPr lang="en-US" b="1" dirty="0" smtClean="0"/>
              <a:t>Gabriele Ludwig – Almond Board</a:t>
            </a:r>
          </a:p>
          <a:p>
            <a:pPr lvl="1"/>
            <a:r>
              <a:rPr lang="en-US" b="1" dirty="0" smtClean="0"/>
              <a:t>Unintentional consequences and issues </a:t>
            </a:r>
            <a:endParaRPr lang="en-US" b="1" dirty="0"/>
          </a:p>
        </p:txBody>
      </p:sp>
      <p:sp>
        <p:nvSpPr>
          <p:cNvPr id="4" name="Footer Placeholder 3"/>
          <p:cNvSpPr>
            <a:spLocks noGrp="1"/>
          </p:cNvSpPr>
          <p:nvPr>
            <p:ph type="ftr" sz="quarter" idx="11"/>
          </p:nvPr>
        </p:nvSpPr>
        <p:spPr>
          <a:xfrm>
            <a:off x="7010518" y="5811838"/>
            <a:ext cx="4114800" cy="365125"/>
          </a:xfrm>
        </p:spPr>
        <p:txBody>
          <a:bodyPr/>
          <a:lstStyle/>
          <a:p>
            <a:r>
              <a:rPr lang="en-US" smtClean="0"/>
              <a:t>N.Wilson</a:t>
            </a:r>
            <a:endParaRPr lang="en-US"/>
          </a:p>
        </p:txBody>
      </p:sp>
      <p:sp>
        <p:nvSpPr>
          <p:cNvPr id="5" name="Slide Number Placeholder 4"/>
          <p:cNvSpPr>
            <a:spLocks noGrp="1"/>
          </p:cNvSpPr>
          <p:nvPr>
            <p:ph type="sldNum" sz="quarter" idx="12"/>
          </p:nvPr>
        </p:nvSpPr>
        <p:spPr/>
        <p:txBody>
          <a:bodyPr/>
          <a:lstStyle/>
          <a:p>
            <a:fld id="{8A435B53-98DE-49E0-8532-D9ACF951DDA6}" type="slidenum">
              <a:rPr lang="en-US" smtClean="0"/>
              <a:t>5</a:t>
            </a:fld>
            <a:endParaRPr lang="en-US"/>
          </a:p>
        </p:txBody>
      </p:sp>
    </p:spTree>
    <p:extLst>
      <p:ext uri="{BB962C8B-B14F-4D97-AF65-F5344CB8AC3E}">
        <p14:creationId xmlns:p14="http://schemas.microsoft.com/office/powerpoint/2010/main" val="885338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8" name="Text Box 2"/>
          <p:cNvSpPr txBox="1">
            <a:spLocks noChangeArrowheads="1"/>
          </p:cNvSpPr>
          <p:nvPr/>
        </p:nvSpPr>
        <p:spPr bwMode="auto">
          <a:xfrm>
            <a:off x="2057400" y="3810000"/>
            <a:ext cx="8382000" cy="295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pPr>
            <a:endParaRPr lang="en-US" altLang="en-US" sz="3600">
              <a:solidFill>
                <a:srgbClr val="000000"/>
              </a:solidFill>
            </a:endParaRPr>
          </a:p>
          <a:p>
            <a:pPr algn="ctr" eaLnBrk="0" fontAlgn="base" hangingPunct="0">
              <a:spcBef>
                <a:spcPct val="0"/>
              </a:spcBef>
              <a:spcAft>
                <a:spcPct val="0"/>
              </a:spcAft>
            </a:pPr>
            <a:r>
              <a:rPr lang="en-US" altLang="en-US" sz="3200">
                <a:solidFill>
                  <a:srgbClr val="000000"/>
                </a:solidFill>
              </a:rPr>
              <a:t>Michael Braverman</a:t>
            </a:r>
          </a:p>
          <a:p>
            <a:pPr algn="ctr" eaLnBrk="0" fontAlgn="base" hangingPunct="0">
              <a:spcBef>
                <a:spcPct val="0"/>
              </a:spcBef>
              <a:spcAft>
                <a:spcPct val="0"/>
              </a:spcAft>
            </a:pPr>
            <a:r>
              <a:rPr lang="en-US" altLang="en-US" sz="3200">
                <a:solidFill>
                  <a:srgbClr val="000000"/>
                </a:solidFill>
              </a:rPr>
              <a:t>IR-4 Project, Rutgers University</a:t>
            </a:r>
          </a:p>
          <a:p>
            <a:pPr algn="ctr" eaLnBrk="0" fontAlgn="base" hangingPunct="0">
              <a:spcBef>
                <a:spcPct val="0"/>
              </a:spcBef>
              <a:spcAft>
                <a:spcPct val="0"/>
              </a:spcAft>
            </a:pPr>
            <a:endParaRPr lang="en-US" altLang="en-US" sz="3200">
              <a:solidFill>
                <a:srgbClr val="000000"/>
              </a:solidFill>
            </a:endParaRPr>
          </a:p>
          <a:p>
            <a:pPr eaLnBrk="0" fontAlgn="base" hangingPunct="0">
              <a:spcBef>
                <a:spcPct val="0"/>
              </a:spcBef>
              <a:spcAft>
                <a:spcPct val="0"/>
              </a:spcAft>
            </a:pPr>
            <a:r>
              <a:rPr lang="en-US" altLang="en-US" sz="5400">
                <a:solidFill>
                  <a:srgbClr val="000000"/>
                </a:solidFill>
              </a:rPr>
              <a:t> </a:t>
            </a:r>
          </a:p>
        </p:txBody>
      </p:sp>
      <p:sp>
        <p:nvSpPr>
          <p:cNvPr id="9219" name="Text Box 3"/>
          <p:cNvSpPr txBox="1">
            <a:spLocks noChangeArrowheads="1"/>
          </p:cNvSpPr>
          <p:nvPr/>
        </p:nvSpPr>
        <p:spPr bwMode="auto">
          <a:xfrm>
            <a:off x="1824038" y="1905000"/>
            <a:ext cx="86106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r>
              <a:rPr lang="en-US" altLang="en-US" sz="3600" b="1">
                <a:solidFill>
                  <a:srgbClr val="000000"/>
                </a:solidFill>
              </a:rPr>
              <a:t>Tolerance Exemptions: Challenges and Potential pathways towards Globalization</a:t>
            </a:r>
          </a:p>
        </p:txBody>
      </p:sp>
    </p:spTree>
    <p:extLst>
      <p:ext uri="{BB962C8B-B14F-4D97-AF65-F5344CB8AC3E}">
        <p14:creationId xmlns:p14="http://schemas.microsoft.com/office/powerpoint/2010/main" val="17319811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Box 1"/>
          <p:cNvSpPr txBox="1">
            <a:spLocks noChangeArrowheads="1"/>
          </p:cNvSpPr>
          <p:nvPr/>
        </p:nvSpPr>
        <p:spPr bwMode="auto">
          <a:xfrm>
            <a:off x="3581400" y="838200"/>
            <a:ext cx="6858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pPr>
            <a:r>
              <a:rPr lang="en-US" altLang="en-US" sz="3200">
                <a:solidFill>
                  <a:srgbClr val="FFFFFF"/>
                </a:solidFill>
              </a:rPr>
              <a:t>Reasoning for Tolerance Exemption?</a:t>
            </a:r>
          </a:p>
        </p:txBody>
      </p:sp>
      <p:sp>
        <p:nvSpPr>
          <p:cNvPr id="10243" name="TextBox 2"/>
          <p:cNvSpPr txBox="1">
            <a:spLocks noChangeArrowheads="1"/>
          </p:cNvSpPr>
          <p:nvPr/>
        </p:nvSpPr>
        <p:spPr bwMode="auto">
          <a:xfrm>
            <a:off x="2209800" y="1981200"/>
            <a:ext cx="7772400"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pPr>
            <a:r>
              <a:rPr lang="en-US" altLang="en-US" sz="2800">
                <a:solidFill>
                  <a:srgbClr val="000000"/>
                </a:solidFill>
              </a:rPr>
              <a:t>No toxic endpoint- Based on toxicology studies or public literature of common substances</a:t>
            </a:r>
          </a:p>
          <a:p>
            <a:pPr eaLnBrk="0" fontAlgn="base" hangingPunct="0">
              <a:spcBef>
                <a:spcPct val="0"/>
              </a:spcBef>
              <a:spcAft>
                <a:spcPct val="0"/>
              </a:spcAft>
            </a:pPr>
            <a:endParaRPr lang="en-US" altLang="en-US" sz="2800">
              <a:solidFill>
                <a:srgbClr val="000000"/>
              </a:solidFill>
            </a:endParaRPr>
          </a:p>
          <a:p>
            <a:pPr eaLnBrk="0" fontAlgn="base" hangingPunct="0">
              <a:spcBef>
                <a:spcPct val="0"/>
              </a:spcBef>
              <a:spcAft>
                <a:spcPct val="0"/>
              </a:spcAft>
            </a:pPr>
            <a:r>
              <a:rPr lang="en-US" altLang="en-US" sz="2800">
                <a:solidFill>
                  <a:srgbClr val="000000"/>
                </a:solidFill>
              </a:rPr>
              <a:t>No anticipated exposure- Application of fruit crops in a vegetative phase. Application at planting. Physical separation - Product placement or in a retrievable dispenser.</a:t>
            </a:r>
          </a:p>
          <a:p>
            <a:pPr eaLnBrk="0" fontAlgn="base" hangingPunct="0">
              <a:spcBef>
                <a:spcPct val="0"/>
              </a:spcBef>
              <a:spcAft>
                <a:spcPct val="0"/>
              </a:spcAft>
            </a:pPr>
            <a:endParaRPr lang="en-US" altLang="en-US" sz="2800">
              <a:solidFill>
                <a:srgbClr val="000000"/>
              </a:solidFill>
            </a:endParaRPr>
          </a:p>
          <a:p>
            <a:pPr eaLnBrk="0" fontAlgn="base" hangingPunct="0">
              <a:spcBef>
                <a:spcPct val="0"/>
              </a:spcBef>
              <a:spcAft>
                <a:spcPct val="0"/>
              </a:spcAft>
            </a:pPr>
            <a:r>
              <a:rPr lang="en-US" altLang="en-US" sz="2800">
                <a:solidFill>
                  <a:srgbClr val="000000"/>
                </a:solidFill>
              </a:rPr>
              <a:t>Indistinguishable……</a:t>
            </a:r>
          </a:p>
        </p:txBody>
      </p:sp>
    </p:spTree>
    <p:extLst>
      <p:ext uri="{BB962C8B-B14F-4D97-AF65-F5344CB8AC3E}">
        <p14:creationId xmlns:p14="http://schemas.microsoft.com/office/powerpoint/2010/main" val="231989122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Box 1"/>
          <p:cNvSpPr txBox="1">
            <a:spLocks noChangeArrowheads="1"/>
          </p:cNvSpPr>
          <p:nvPr/>
        </p:nvSpPr>
        <p:spPr bwMode="auto">
          <a:xfrm>
            <a:off x="3886200" y="838201"/>
            <a:ext cx="5867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pPr>
            <a:r>
              <a:rPr lang="en-US" altLang="en-US" sz="3600">
                <a:solidFill>
                  <a:srgbClr val="FFFFFF"/>
                </a:solidFill>
              </a:rPr>
              <a:t>Type of AI?</a:t>
            </a:r>
          </a:p>
        </p:txBody>
      </p:sp>
      <p:sp>
        <p:nvSpPr>
          <p:cNvPr id="11267" name="TextBox 2"/>
          <p:cNvSpPr txBox="1">
            <a:spLocks noChangeArrowheads="1"/>
          </p:cNvSpPr>
          <p:nvPr/>
        </p:nvSpPr>
        <p:spPr bwMode="auto">
          <a:xfrm>
            <a:off x="2438400" y="1752600"/>
            <a:ext cx="7315200"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pPr>
            <a:r>
              <a:rPr lang="en-US" altLang="en-US" sz="3600">
                <a:solidFill>
                  <a:srgbClr val="000000"/>
                </a:solidFill>
              </a:rPr>
              <a:t>Microbial- What is there to analyze for?</a:t>
            </a:r>
          </a:p>
          <a:p>
            <a:pPr eaLnBrk="0" fontAlgn="base" hangingPunct="0">
              <a:spcBef>
                <a:spcPct val="0"/>
              </a:spcBef>
              <a:spcAft>
                <a:spcPct val="0"/>
              </a:spcAft>
            </a:pPr>
            <a:endParaRPr lang="en-US" altLang="en-US" sz="3600">
              <a:solidFill>
                <a:srgbClr val="000000"/>
              </a:solidFill>
            </a:endParaRPr>
          </a:p>
          <a:p>
            <a:pPr eaLnBrk="0" fontAlgn="base" hangingPunct="0">
              <a:spcBef>
                <a:spcPct val="0"/>
              </a:spcBef>
              <a:spcAft>
                <a:spcPct val="0"/>
              </a:spcAft>
            </a:pPr>
            <a:r>
              <a:rPr lang="en-US" altLang="en-US" sz="3600">
                <a:solidFill>
                  <a:srgbClr val="000000"/>
                </a:solidFill>
              </a:rPr>
              <a:t>PIP-  RNAi’s may not be in harvestable portion</a:t>
            </a:r>
          </a:p>
          <a:p>
            <a:pPr eaLnBrk="0" fontAlgn="base" hangingPunct="0">
              <a:spcBef>
                <a:spcPct val="0"/>
              </a:spcBef>
              <a:spcAft>
                <a:spcPct val="0"/>
              </a:spcAft>
            </a:pPr>
            <a:endParaRPr lang="en-US" altLang="en-US" sz="3600">
              <a:solidFill>
                <a:srgbClr val="000000"/>
              </a:solidFill>
            </a:endParaRPr>
          </a:p>
          <a:p>
            <a:pPr eaLnBrk="0" fontAlgn="base" hangingPunct="0">
              <a:spcBef>
                <a:spcPct val="0"/>
              </a:spcBef>
              <a:spcAft>
                <a:spcPct val="0"/>
              </a:spcAft>
            </a:pPr>
            <a:r>
              <a:rPr lang="en-US" altLang="en-US" sz="3600">
                <a:solidFill>
                  <a:srgbClr val="000000"/>
                </a:solidFill>
              </a:rPr>
              <a:t>Biochemical- Some challenges…</a:t>
            </a:r>
          </a:p>
        </p:txBody>
      </p:sp>
    </p:spTree>
    <p:extLst>
      <p:ext uri="{BB962C8B-B14F-4D97-AF65-F5344CB8AC3E}">
        <p14:creationId xmlns:p14="http://schemas.microsoft.com/office/powerpoint/2010/main" val="5228277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bwMode="auto">
          <a:xfrm>
            <a:off x="2819400" y="712788"/>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600">
                <a:solidFill>
                  <a:schemeClr val="bg1"/>
                </a:solidFill>
                <a:latin typeface="Arial Narrow" panose="020B0606020202030204" pitchFamily="34" charset="0"/>
              </a:rPr>
              <a:t>Domestic versus International</a:t>
            </a:r>
          </a:p>
        </p:txBody>
      </p:sp>
      <p:graphicFrame>
        <p:nvGraphicFramePr>
          <p:cNvPr id="3" name="Content Placeholder 2"/>
          <p:cNvGraphicFramePr>
            <a:graphicFrameLocks noGrp="1"/>
          </p:cNvGraphicFramePr>
          <p:nvPr>
            <p:ph sz="half" idx="2"/>
          </p:nvPr>
        </p:nvGraphicFramePr>
        <p:xfrm>
          <a:off x="1905000" y="1676400"/>
          <a:ext cx="8382000" cy="3068638"/>
        </p:xfrm>
        <a:graphic>
          <a:graphicData uri="http://schemas.openxmlformats.org/drawingml/2006/table">
            <a:tbl>
              <a:tblPr firstRow="1" bandRow="1">
                <a:tableStyleId>{5C22544A-7EE6-4342-B048-85BDC9FD1C3A}</a:tableStyleId>
              </a:tblPr>
              <a:tblGrid>
                <a:gridCol w="1676400">
                  <a:extLst>
                    <a:ext uri="{9D8B030D-6E8A-4147-A177-3AD203B41FA5}">
                      <a16:colId xmlns="" xmlns:a16="http://schemas.microsoft.com/office/drawing/2014/main" val="3418541159"/>
                    </a:ext>
                  </a:extLst>
                </a:gridCol>
                <a:gridCol w="1676400">
                  <a:extLst>
                    <a:ext uri="{9D8B030D-6E8A-4147-A177-3AD203B41FA5}">
                      <a16:colId xmlns="" xmlns:a16="http://schemas.microsoft.com/office/drawing/2014/main" val="3079866001"/>
                    </a:ext>
                  </a:extLst>
                </a:gridCol>
                <a:gridCol w="1568741">
                  <a:extLst>
                    <a:ext uri="{9D8B030D-6E8A-4147-A177-3AD203B41FA5}">
                      <a16:colId xmlns="" xmlns:a16="http://schemas.microsoft.com/office/drawing/2014/main" val="1521880556"/>
                    </a:ext>
                  </a:extLst>
                </a:gridCol>
                <a:gridCol w="1784059">
                  <a:extLst>
                    <a:ext uri="{9D8B030D-6E8A-4147-A177-3AD203B41FA5}">
                      <a16:colId xmlns="" xmlns:a16="http://schemas.microsoft.com/office/drawing/2014/main" val="3801474920"/>
                    </a:ext>
                  </a:extLst>
                </a:gridCol>
                <a:gridCol w="1676400">
                  <a:extLst>
                    <a:ext uri="{9D8B030D-6E8A-4147-A177-3AD203B41FA5}">
                      <a16:colId xmlns="" xmlns:a16="http://schemas.microsoft.com/office/drawing/2014/main" val="3188245109"/>
                    </a:ext>
                  </a:extLst>
                </a:gridCol>
              </a:tblGrid>
              <a:tr h="1879938">
                <a:tc>
                  <a:txBody>
                    <a:bodyPr/>
                    <a:lstStyle/>
                    <a:p>
                      <a:r>
                        <a:rPr lang="en-US" sz="1800" dirty="0" smtClean="0">
                          <a:latin typeface="Arial Narrow" panose="020B0606020202030204" pitchFamily="34" charset="0"/>
                        </a:rPr>
                        <a:t>Conventional </a:t>
                      </a:r>
                    </a:p>
                    <a:p>
                      <a:r>
                        <a:rPr lang="en-US" sz="1800" dirty="0" smtClean="0">
                          <a:latin typeface="Arial Narrow" panose="020B0606020202030204" pitchFamily="34" charset="0"/>
                        </a:rPr>
                        <a:t>Chemicals</a:t>
                      </a:r>
                      <a:endParaRPr lang="en-US" sz="1800" dirty="0">
                        <a:latin typeface="Arial Narrow" panose="020B0606020202030204" pitchFamily="34" charset="0"/>
                      </a:endParaRPr>
                    </a:p>
                  </a:txBody>
                  <a:tcPr marT="45710" marB="45710">
                    <a:solidFill>
                      <a:schemeClr val="accent2">
                        <a:lumMod val="75000"/>
                      </a:schemeClr>
                    </a:solidFill>
                  </a:tcPr>
                </a:tc>
                <a:tc>
                  <a:txBody>
                    <a:bodyPr/>
                    <a:lstStyle/>
                    <a:p>
                      <a:r>
                        <a:rPr lang="en-US" sz="1800" dirty="0" smtClean="0">
                          <a:latin typeface="Arial Narrow" panose="020B0606020202030204" pitchFamily="34" charset="0"/>
                        </a:rPr>
                        <a:t>Biochemical</a:t>
                      </a:r>
                    </a:p>
                    <a:p>
                      <a:r>
                        <a:rPr lang="en-US" sz="1800" dirty="0" smtClean="0">
                          <a:latin typeface="Arial Narrow" panose="020B0606020202030204" pitchFamily="34" charset="0"/>
                        </a:rPr>
                        <a:t>Like –Reduced data set</a:t>
                      </a:r>
                      <a:endParaRPr lang="en-US" sz="1800" dirty="0">
                        <a:latin typeface="Arial Narrow" panose="020B0606020202030204" pitchFamily="34" charset="0"/>
                      </a:endParaRPr>
                    </a:p>
                  </a:txBody>
                  <a:tcPr marT="45710" marB="45710">
                    <a:solidFill>
                      <a:schemeClr val="accent2">
                        <a:lumMod val="75000"/>
                      </a:schemeClr>
                    </a:solidFill>
                  </a:tcPr>
                </a:tc>
                <a:tc>
                  <a:txBody>
                    <a:bodyPr/>
                    <a:lstStyle/>
                    <a:p>
                      <a:r>
                        <a:rPr lang="en-US" sz="1800" dirty="0" smtClean="0">
                          <a:latin typeface="Arial Narrow" panose="020B0606020202030204" pitchFamily="34" charset="0"/>
                        </a:rPr>
                        <a:t>Biopesticide</a:t>
                      </a:r>
                      <a:endParaRPr lang="en-US" sz="1800" dirty="0">
                        <a:latin typeface="Arial Narrow" panose="020B0606020202030204" pitchFamily="34" charset="0"/>
                      </a:endParaRPr>
                    </a:p>
                  </a:txBody>
                  <a:tcPr marT="45710" marB="45710">
                    <a:solidFill>
                      <a:schemeClr val="accent2">
                        <a:lumMod val="75000"/>
                      </a:schemeClr>
                    </a:solidFill>
                  </a:tcPr>
                </a:tc>
                <a:tc>
                  <a:txBody>
                    <a:bodyPr/>
                    <a:lstStyle/>
                    <a:p>
                      <a:r>
                        <a:rPr lang="en-US" sz="1800" dirty="0" err="1" smtClean="0">
                          <a:latin typeface="Arial Narrow" panose="020B0606020202030204" pitchFamily="34" charset="0"/>
                        </a:rPr>
                        <a:t>Biostimulants</a:t>
                      </a:r>
                      <a:endParaRPr lang="en-US" sz="1800" dirty="0">
                        <a:latin typeface="Arial Narrow" panose="020B0606020202030204" pitchFamily="34" charset="0"/>
                      </a:endParaRPr>
                    </a:p>
                  </a:txBody>
                  <a:tcPr marT="45710" marB="45710">
                    <a:solidFill>
                      <a:schemeClr val="accent5">
                        <a:lumMod val="50000"/>
                      </a:schemeClr>
                    </a:solidFill>
                  </a:tcPr>
                </a:tc>
                <a:tc>
                  <a:txBody>
                    <a:bodyPr/>
                    <a:lstStyle/>
                    <a:p>
                      <a:r>
                        <a:rPr lang="en-US" sz="1800" dirty="0" smtClean="0">
                          <a:latin typeface="Arial Narrow" panose="020B0606020202030204" pitchFamily="34" charset="0"/>
                        </a:rPr>
                        <a:t>25b</a:t>
                      </a:r>
                      <a:endParaRPr lang="en-US" sz="1800" dirty="0">
                        <a:latin typeface="Arial Narrow" panose="020B0606020202030204" pitchFamily="34" charset="0"/>
                      </a:endParaRPr>
                    </a:p>
                  </a:txBody>
                  <a:tcPr marT="45710" marB="45710">
                    <a:solidFill>
                      <a:schemeClr val="accent2">
                        <a:lumMod val="75000"/>
                      </a:schemeClr>
                    </a:solidFill>
                  </a:tcPr>
                </a:tc>
                <a:extLst>
                  <a:ext uri="{0D108BD9-81ED-4DB2-BD59-A6C34878D82A}">
                    <a16:rowId xmlns="" xmlns:a16="http://schemas.microsoft.com/office/drawing/2014/main" val="1678619976"/>
                  </a:ext>
                </a:extLst>
              </a:tr>
              <a:tr h="1188700">
                <a:tc>
                  <a:txBody>
                    <a:bodyPr/>
                    <a:lstStyle/>
                    <a:p>
                      <a:r>
                        <a:rPr lang="en-US" sz="1800" dirty="0" smtClean="0">
                          <a:latin typeface="Arial Narrow" panose="020B0606020202030204" pitchFamily="34" charset="0"/>
                        </a:rPr>
                        <a:t>Most data requirements</a:t>
                      </a:r>
                      <a:endParaRPr lang="en-US" sz="1800" dirty="0">
                        <a:latin typeface="Arial Narrow" panose="020B0606020202030204" pitchFamily="34" charset="0"/>
                      </a:endParaRPr>
                    </a:p>
                  </a:txBody>
                  <a:tcPr marT="45710" marB="45710"/>
                </a:tc>
                <a:tc>
                  <a:txBody>
                    <a:bodyPr/>
                    <a:lstStyle/>
                    <a:p>
                      <a:r>
                        <a:rPr lang="en-US" sz="1800" dirty="0" smtClean="0">
                          <a:latin typeface="Arial Narrow" panose="020B0606020202030204" pitchFamily="34" charset="0"/>
                        </a:rPr>
                        <a:t>Somewhat more</a:t>
                      </a:r>
                      <a:r>
                        <a:rPr lang="en-US" sz="1800" baseline="0" dirty="0" smtClean="0">
                          <a:latin typeface="Arial Narrow" panose="020B0606020202030204" pitchFamily="34" charset="0"/>
                        </a:rPr>
                        <a:t> requirements than </a:t>
                      </a:r>
                      <a:r>
                        <a:rPr lang="en-US" sz="1800" baseline="0" dirty="0" err="1" smtClean="0">
                          <a:latin typeface="Arial Narrow" panose="020B0606020202030204" pitchFamily="34" charset="0"/>
                        </a:rPr>
                        <a:t>biopesticides</a:t>
                      </a:r>
                      <a:endParaRPr lang="en-US" sz="1800" dirty="0">
                        <a:latin typeface="Arial Narrow" panose="020B0606020202030204" pitchFamily="34" charset="0"/>
                      </a:endParaRPr>
                    </a:p>
                  </a:txBody>
                  <a:tcPr marT="45710" marB="45710"/>
                </a:tc>
                <a:tc>
                  <a:txBody>
                    <a:bodyPr/>
                    <a:lstStyle/>
                    <a:p>
                      <a:r>
                        <a:rPr lang="en-US" sz="1800" dirty="0" smtClean="0">
                          <a:latin typeface="Arial Narrow" panose="020B0606020202030204" pitchFamily="34" charset="0"/>
                        </a:rPr>
                        <a:t>Standard but ever increasing bar</a:t>
                      </a:r>
                      <a:endParaRPr lang="en-US" sz="1800" dirty="0">
                        <a:latin typeface="Arial Narrow" panose="020B0606020202030204" pitchFamily="34" charset="0"/>
                      </a:endParaRPr>
                    </a:p>
                  </a:txBody>
                  <a:tcPr marT="45710" marB="45710"/>
                </a:tc>
                <a:tc>
                  <a:txBody>
                    <a:bodyPr/>
                    <a:lstStyle/>
                    <a:p>
                      <a:r>
                        <a:rPr lang="en-US" sz="1800" dirty="0" smtClean="0">
                          <a:latin typeface="Arial Narrow" panose="020B0606020202030204" pitchFamily="34" charset="0"/>
                        </a:rPr>
                        <a:t>???????</a:t>
                      </a:r>
                      <a:endParaRPr lang="en-US" sz="1800" dirty="0">
                        <a:latin typeface="Arial Narrow" panose="020B0606020202030204" pitchFamily="34" charset="0"/>
                      </a:endParaRPr>
                    </a:p>
                  </a:txBody>
                  <a:tcPr marT="45710" marB="45710"/>
                </a:tc>
                <a:tc>
                  <a:txBody>
                    <a:bodyPr/>
                    <a:lstStyle/>
                    <a:p>
                      <a:r>
                        <a:rPr lang="en-US" sz="1800" dirty="0" smtClean="0">
                          <a:latin typeface="Arial Narrow" panose="020B0606020202030204" pitchFamily="34" charset="0"/>
                        </a:rPr>
                        <a:t>Exempt-</a:t>
                      </a:r>
                      <a:r>
                        <a:rPr lang="en-US" sz="1800" baseline="0" dirty="0" smtClean="0">
                          <a:latin typeface="Arial Narrow" panose="020B0606020202030204" pitchFamily="34" charset="0"/>
                        </a:rPr>
                        <a:t> </a:t>
                      </a:r>
                    </a:p>
                    <a:p>
                      <a:r>
                        <a:rPr lang="en-US" sz="1800" baseline="0" dirty="0" smtClean="0">
                          <a:solidFill>
                            <a:srgbClr val="FF0000"/>
                          </a:solidFill>
                          <a:latin typeface="Arial Narrow" panose="020B0606020202030204" pitchFamily="34" charset="0"/>
                        </a:rPr>
                        <a:t>Thyme oil 25B</a:t>
                      </a:r>
                      <a:endParaRPr lang="en-US" sz="1800" dirty="0">
                        <a:solidFill>
                          <a:srgbClr val="FF0000"/>
                        </a:solidFill>
                        <a:latin typeface="Arial Narrow" panose="020B0606020202030204" pitchFamily="34" charset="0"/>
                      </a:endParaRPr>
                    </a:p>
                  </a:txBody>
                  <a:tcPr marT="45710" marB="45710"/>
                </a:tc>
                <a:extLst>
                  <a:ext uri="{0D108BD9-81ED-4DB2-BD59-A6C34878D82A}">
                    <a16:rowId xmlns="" xmlns:a16="http://schemas.microsoft.com/office/drawing/2014/main" val="853400103"/>
                  </a:ext>
                </a:extLst>
              </a:tr>
            </a:tbl>
          </a:graphicData>
        </a:graphic>
      </p:graphicFrame>
      <p:sp>
        <p:nvSpPr>
          <p:cNvPr id="12311" name="TextBox 4"/>
          <p:cNvSpPr txBox="1">
            <a:spLocks noChangeArrowheads="1"/>
          </p:cNvSpPr>
          <p:nvPr/>
        </p:nvSpPr>
        <p:spPr bwMode="auto">
          <a:xfrm>
            <a:off x="7794625" y="5856288"/>
            <a:ext cx="2552700" cy="6461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pPr>
            <a:r>
              <a:rPr lang="en-US" altLang="en-US">
                <a:solidFill>
                  <a:srgbClr val="FF0000"/>
                </a:solidFill>
              </a:rPr>
              <a:t>Thymol- EU Veterinary Medicine</a:t>
            </a:r>
          </a:p>
        </p:txBody>
      </p:sp>
      <p:sp>
        <p:nvSpPr>
          <p:cNvPr id="12312" name="Notched Right Arrow 3"/>
          <p:cNvSpPr>
            <a:spLocks noChangeArrowheads="1"/>
          </p:cNvSpPr>
          <p:nvPr/>
        </p:nvSpPr>
        <p:spPr bwMode="auto">
          <a:xfrm rot="16200000">
            <a:off x="8654256" y="4833144"/>
            <a:ext cx="1360488" cy="685800"/>
          </a:xfrm>
          <a:prstGeom prst="notchedRightArrow">
            <a:avLst>
              <a:gd name="adj1" fmla="val 50000"/>
              <a:gd name="adj2" fmla="val 49999"/>
            </a:avLst>
          </a:prstGeom>
          <a:solidFill>
            <a:schemeClr val="accent1"/>
          </a:solidFill>
          <a:ln w="9525" algn="ctr">
            <a:solidFill>
              <a:schemeClr val="tx1"/>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endParaRPr>
          </a:p>
        </p:txBody>
      </p:sp>
      <p:sp>
        <p:nvSpPr>
          <p:cNvPr id="12313" name="Notched Right Arrow 5"/>
          <p:cNvSpPr>
            <a:spLocks noChangeArrowheads="1"/>
          </p:cNvSpPr>
          <p:nvPr/>
        </p:nvSpPr>
        <p:spPr bwMode="auto">
          <a:xfrm rot="16200000">
            <a:off x="3044825" y="4938713"/>
            <a:ext cx="1111250" cy="723900"/>
          </a:xfrm>
          <a:prstGeom prst="notchedRightArrow">
            <a:avLst>
              <a:gd name="adj1" fmla="val 50000"/>
              <a:gd name="adj2" fmla="val 49997"/>
            </a:avLst>
          </a:prstGeom>
          <a:solidFill>
            <a:schemeClr val="accent1"/>
          </a:solidFill>
          <a:ln w="9525" algn="ctr">
            <a:solidFill>
              <a:schemeClr val="tx1"/>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pPr>
            <a:endParaRPr lang="en-US" altLang="en-US" sz="2400">
              <a:solidFill>
                <a:srgbClr val="000000"/>
              </a:solidFill>
            </a:endParaRPr>
          </a:p>
        </p:txBody>
      </p:sp>
      <p:sp>
        <p:nvSpPr>
          <p:cNvPr id="12314" name="TextBox 6"/>
          <p:cNvSpPr txBox="1">
            <a:spLocks noChangeArrowheads="1"/>
          </p:cNvSpPr>
          <p:nvPr/>
        </p:nvSpPr>
        <p:spPr bwMode="auto">
          <a:xfrm>
            <a:off x="3238500" y="5856289"/>
            <a:ext cx="1066800" cy="9239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pPr>
            <a:r>
              <a:rPr lang="en-US" altLang="en-US">
                <a:solidFill>
                  <a:srgbClr val="FF0000"/>
                </a:solidFill>
              </a:rPr>
              <a:t>Thymol- US Varroa</a:t>
            </a:r>
          </a:p>
        </p:txBody>
      </p:sp>
    </p:spTree>
    <p:extLst>
      <p:ext uri="{BB962C8B-B14F-4D97-AF65-F5344CB8AC3E}">
        <p14:creationId xmlns:p14="http://schemas.microsoft.com/office/powerpoint/2010/main" val="427083661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6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11.xml><?xml version="1.0" encoding="utf-8"?>
<a:theme xmlns:a="http://schemas.openxmlformats.org/drawingml/2006/main" name="7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12.xml><?xml version="1.0" encoding="utf-8"?>
<a:theme xmlns:a="http://schemas.openxmlformats.org/drawingml/2006/main" name="8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13.xml><?xml version="1.0" encoding="utf-8"?>
<a:theme xmlns:a="http://schemas.openxmlformats.org/drawingml/2006/main" name="ALMPPTTemplate2014NEW">
  <a:themeElements>
    <a:clrScheme name="ABC">
      <a:dk1>
        <a:sysClr val="windowText" lastClr="000000"/>
      </a:dk1>
      <a:lt1>
        <a:sysClr val="window" lastClr="FFFFFF"/>
      </a:lt1>
      <a:dk2>
        <a:srgbClr val="4A1913"/>
      </a:dk2>
      <a:lt2>
        <a:srgbClr val="FFF6DC"/>
      </a:lt2>
      <a:accent1>
        <a:srgbClr val="FFA626"/>
      </a:accent1>
      <a:accent2>
        <a:srgbClr val="F47530"/>
      </a:accent2>
      <a:accent3>
        <a:srgbClr val="B41F28"/>
      </a:accent3>
      <a:accent4>
        <a:srgbClr val="9BBB3B"/>
      </a:accent4>
      <a:accent5>
        <a:srgbClr val="4C97D2"/>
      </a:accent5>
      <a:accent6>
        <a:srgbClr val="F71C24"/>
      </a:accent6>
      <a:hlink>
        <a:srgbClr val="A4A335"/>
      </a:hlink>
      <a:folHlink>
        <a:srgbClr val="6B8C93"/>
      </a:folHlink>
    </a:clrScheme>
    <a:fontScheme name="AB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Title Slides">
  <a:themeElements>
    <a:clrScheme name="ABC">
      <a:dk1>
        <a:sysClr val="windowText" lastClr="000000"/>
      </a:dk1>
      <a:lt1>
        <a:sysClr val="window" lastClr="FFFFFF"/>
      </a:lt1>
      <a:dk2>
        <a:srgbClr val="4A1913"/>
      </a:dk2>
      <a:lt2>
        <a:srgbClr val="FFF6DC"/>
      </a:lt2>
      <a:accent1>
        <a:srgbClr val="FFA626"/>
      </a:accent1>
      <a:accent2>
        <a:srgbClr val="F47530"/>
      </a:accent2>
      <a:accent3>
        <a:srgbClr val="B41F28"/>
      </a:accent3>
      <a:accent4>
        <a:srgbClr val="9BBB3B"/>
      </a:accent4>
      <a:accent5>
        <a:srgbClr val="4C97D2"/>
      </a:accent5>
      <a:accent6>
        <a:srgbClr val="F71C24"/>
      </a:accent6>
      <a:hlink>
        <a:srgbClr val="A4A335"/>
      </a:hlink>
      <a:folHlink>
        <a:srgbClr val="6B8C93"/>
      </a:folHlink>
    </a:clrScheme>
    <a:fontScheme name="AB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blank">
  <a:themeElements>
    <a:clrScheme name="1_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blank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5.xml><?xml version="1.0" encoding="utf-8"?>
<a:theme xmlns:a="http://schemas.openxmlformats.org/drawingml/2006/main" name="1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6.xml><?xml version="1.0" encoding="utf-8"?>
<a:theme xmlns:a="http://schemas.openxmlformats.org/drawingml/2006/main" name="2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7.xml><?xml version="1.0" encoding="utf-8"?>
<a:theme xmlns:a="http://schemas.openxmlformats.org/drawingml/2006/main" name="3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8.xml><?xml version="1.0" encoding="utf-8"?>
<a:theme xmlns:a="http://schemas.openxmlformats.org/drawingml/2006/main" name="4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9.xml><?xml version="1.0" encoding="utf-8"?>
<a:theme xmlns:a="http://schemas.openxmlformats.org/drawingml/2006/main" name="5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otalTime>1933</TotalTime>
  <Words>2172</Words>
  <Application>Microsoft Macintosh PowerPoint</Application>
  <PresentationFormat>Widescreen</PresentationFormat>
  <Paragraphs>410</Paragraphs>
  <Slides>43</Slides>
  <Notes>5</Notes>
  <HiddenSlides>0</HiddenSlides>
  <MMClips>0</MMClips>
  <ScaleCrop>false</ScaleCrop>
  <HeadingPairs>
    <vt:vector size="6" baseType="variant">
      <vt:variant>
        <vt:lpstr>Fonts Used</vt:lpstr>
      </vt:variant>
      <vt:variant>
        <vt:i4>10</vt:i4>
      </vt:variant>
      <vt:variant>
        <vt:lpstr>Theme</vt:lpstr>
      </vt:variant>
      <vt:variant>
        <vt:i4>14</vt:i4>
      </vt:variant>
      <vt:variant>
        <vt:lpstr>Slide Titles</vt:lpstr>
      </vt:variant>
      <vt:variant>
        <vt:i4>43</vt:i4>
      </vt:variant>
    </vt:vector>
  </HeadingPairs>
  <TitlesOfParts>
    <vt:vector size="67" baseType="lpstr">
      <vt:lpstr>Arial Narrow</vt:lpstr>
      <vt:lpstr>Calibri</vt:lpstr>
      <vt:lpstr>Calibri Light</vt:lpstr>
      <vt:lpstr>Courier New</vt:lpstr>
      <vt:lpstr>Segoe</vt:lpstr>
      <vt:lpstr>Times New Roman</vt:lpstr>
      <vt:lpstr>Trebuchet MS</vt:lpstr>
      <vt:lpstr>Wingdings</vt:lpstr>
      <vt:lpstr>Wingdings 3</vt:lpstr>
      <vt:lpstr>Arial</vt:lpstr>
      <vt:lpstr>Office Theme</vt:lpstr>
      <vt:lpstr>2_blank</vt:lpstr>
      <vt:lpstr>1_blank</vt:lpstr>
      <vt:lpstr>Facet</vt:lpstr>
      <vt:lpstr>1_Facet</vt:lpstr>
      <vt:lpstr>2_Facet</vt:lpstr>
      <vt:lpstr>3_Facet</vt:lpstr>
      <vt:lpstr>4_Facet</vt:lpstr>
      <vt:lpstr>5_Facet</vt:lpstr>
      <vt:lpstr>6_Facet</vt:lpstr>
      <vt:lpstr>7_Facet</vt:lpstr>
      <vt:lpstr>8_Facet</vt:lpstr>
      <vt:lpstr>ALMPPTTemplate2014NEW</vt:lpstr>
      <vt:lpstr>Title Slides</vt:lpstr>
      <vt:lpstr>Biopesticide: Tolerance Exemptions – Global Implications   BPIA October 11, 2017 Orlando, FL</vt:lpstr>
      <vt:lpstr>Why are we talking about tolerance/MRLs and Exemptions?  …Not just a regulatory but also a commercial discussion</vt:lpstr>
      <vt:lpstr>Tolerance Exemptions: Why the Different Perspectives?</vt:lpstr>
      <vt:lpstr>Why now?</vt:lpstr>
      <vt:lpstr>Biopesticides can be a solution</vt:lpstr>
      <vt:lpstr>PowerPoint Presentation</vt:lpstr>
      <vt:lpstr>PowerPoint Presentation</vt:lpstr>
      <vt:lpstr>PowerPoint Presentation</vt:lpstr>
      <vt:lpstr>Domestic versus International</vt:lpstr>
      <vt:lpstr>International  Residues</vt:lpstr>
      <vt:lpstr>EFSA- Residues</vt:lpstr>
      <vt:lpstr>International  Residues</vt:lpstr>
      <vt:lpstr>International  Residues</vt:lpstr>
      <vt:lpstr>Potassium Phosphite</vt:lpstr>
      <vt:lpstr>PowerPoint Presentation</vt:lpstr>
      <vt:lpstr>PowerPoint Presentation</vt:lpstr>
      <vt:lpstr>  How Promote Harmonized Exemption from Tolerance </vt:lpstr>
      <vt:lpstr>  How Promote Harmonized Exemption from Tolerance </vt:lpstr>
      <vt:lpstr>  How Promote Harmonized Exemption from Tolerance </vt:lpstr>
      <vt:lpstr>PATH FORWARD?</vt:lpstr>
      <vt:lpstr>PATH FORWARD?</vt:lpstr>
      <vt:lpstr>PowerPoint Presentation</vt:lpstr>
      <vt:lpstr>Exemption From Tolerance Panel BPIA – Commercial Considerations</vt:lpstr>
      <vt:lpstr>Decision Process for Registrants</vt:lpstr>
      <vt:lpstr>Active Ingredient Screening</vt:lpstr>
      <vt:lpstr>Market Analysis</vt:lpstr>
      <vt:lpstr>PowerPoint Presentation</vt:lpstr>
      <vt:lpstr>PowerPoint Presentation</vt:lpstr>
      <vt:lpstr>Registrant Challenges with Product with Exemption from Tolerance</vt:lpstr>
      <vt:lpstr>Two Examples</vt:lpstr>
      <vt:lpstr>Thank You</vt:lpstr>
      <vt:lpstr>Biocontrols East Conference 10/11/17 Gabriele Ludwig, Ph.D. Director, Sustainability &amp; Env. Affairs Almond Board of California</vt:lpstr>
      <vt:lpstr>California Almonds: Basic Facts</vt:lpstr>
      <vt:lpstr>PowerPoint Presentation</vt:lpstr>
      <vt:lpstr>Top Ten California Crops by Acreage and by Farmgate Value</vt:lpstr>
      <vt:lpstr>Pest Management Needs in Almonds</vt:lpstr>
      <vt:lpstr>What happens if exemptions are not exempt everywhere: Phosphite (phosphonate)</vt:lpstr>
      <vt:lpstr>Took a lot of team work for workable solution….</vt:lpstr>
      <vt:lpstr>European Union – Fosetyl-Al/Phosphite</vt:lpstr>
      <vt:lpstr>Anybody can see what pesticides are used on California crop: PUR</vt:lpstr>
      <vt:lpstr>Examples of Biopesticides/ Exempt from Tolerances currently used in Almonds:</vt:lpstr>
      <vt:lpstr>Next steps for consideration by the Biopesticide industry:</vt:lpstr>
      <vt:lpstr>Thank you!</vt:lpstr>
    </vt:vector>
  </TitlesOfParts>
  <Company>Gowan Company, LLC.</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Nina Wilson</dc:creator>
  <cp:lastModifiedBy>Keith Jones</cp:lastModifiedBy>
  <cp:revision>148</cp:revision>
  <dcterms:created xsi:type="dcterms:W3CDTF">2016-09-05T22:15:26Z</dcterms:created>
  <dcterms:modified xsi:type="dcterms:W3CDTF">2017-10-19T18:20:11Z</dcterms:modified>
</cp:coreProperties>
</file>