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xlsx" ContentType="application/vnd.openxmlformats-officedocument.spreadsheetml.sheet"/>
  <Default Extension="emf" ContentType="image/x-emf"/>
  <Default Extension="vml" ContentType="application/vnd.openxmlformats-officedocument.vmlDrawing"/>
  <Default Extension="rels" ContentType="application/vnd.openxmlformats-package.relationships+xml"/>
  <Default Extension="docx" ContentType="application/vnd.openxmlformats-officedocument.wordprocessingml.document"/>
  <Default Extension="png" ContentType="image/png"/>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8" r:id="rId3"/>
    <p:sldMasterId id="2147483690" r:id="rId4"/>
    <p:sldMasterId id="2147483702" r:id="rId5"/>
  </p:sldMasterIdLst>
  <p:notesMasterIdLst>
    <p:notesMasterId r:id="rId48"/>
  </p:notesMasterIdLst>
  <p:sldIdLst>
    <p:sldId id="258" r:id="rId6"/>
    <p:sldId id="259" r:id="rId7"/>
    <p:sldId id="260" r:id="rId8"/>
    <p:sldId id="262" r:id="rId9"/>
    <p:sldId id="261"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99"/>
    <a:srgbClr val="002060"/>
    <a:srgbClr val="FFCC66"/>
    <a:srgbClr val="F8D2A0"/>
    <a:srgbClr val="FBF0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588" autoAdjust="0"/>
    <p:restoredTop sz="94660"/>
  </p:normalViewPr>
  <p:slideViewPr>
    <p:cSldViewPr snapToGrid="0">
      <p:cViewPr varScale="1">
        <p:scale>
          <a:sx n="110" d="100"/>
          <a:sy n="110" d="100"/>
        </p:scale>
        <p:origin x="552" y="18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slide" Target="slides/slide41.xml"/><Relationship Id="rId47" Type="http://schemas.openxmlformats.org/officeDocument/2006/relationships/slide" Target="slides/slide42.xml"/><Relationship Id="rId48" Type="http://schemas.openxmlformats.org/officeDocument/2006/relationships/notesMaster" Target="notesMasters/notesMaster1.xml"/><Relationship Id="rId49" Type="http://schemas.openxmlformats.org/officeDocument/2006/relationships/presProps" Target="presProps.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9" Type="http://schemas.openxmlformats.org/officeDocument/2006/relationships/slide" Target="slides/slide4.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Macintosh%20HD:Users:gut:Desktop:MD%20Use.xlsx" TargetMode="External"/><Relationship Id="rId3"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'[MD Use.xlsx]Sheet1'!$A$3</c:f>
              <c:strCache>
                <c:ptCount val="1"/>
                <c:pt idx="0">
                  <c:v>2002</c:v>
                </c:pt>
              </c:strCache>
            </c:strRef>
          </c:tx>
          <c:invertIfNegative val="0"/>
          <c:cat>
            <c:strRef>
              <c:f>'[MD Use.xlsx]Sheet1'!$B$2:$G$2</c:f>
              <c:strCache>
                <c:ptCount val="6"/>
                <c:pt idx="0">
                  <c:v>CM</c:v>
                </c:pt>
                <c:pt idx="1">
                  <c:v>GM</c:v>
                </c:pt>
                <c:pt idx="2">
                  <c:v>OFM</c:v>
                </c:pt>
                <c:pt idx="3">
                  <c:v>EGVM</c:v>
                </c:pt>
                <c:pt idx="4">
                  <c:v>VM</c:v>
                </c:pt>
                <c:pt idx="5">
                  <c:v>Total</c:v>
                </c:pt>
              </c:strCache>
            </c:strRef>
          </c:cat>
          <c:val>
            <c:numRef>
              <c:f>'[MD Use.xlsx]Sheet1'!$B$3:$G$3</c:f>
              <c:numCache>
                <c:formatCode>General</c:formatCode>
                <c:ptCount val="6"/>
                <c:pt idx="0">
                  <c:v>120000.0</c:v>
                </c:pt>
                <c:pt idx="1">
                  <c:v>60000.0</c:v>
                </c:pt>
                <c:pt idx="2">
                  <c:v>50000.0</c:v>
                </c:pt>
                <c:pt idx="3">
                  <c:v>41000.0</c:v>
                </c:pt>
                <c:pt idx="4">
                  <c:v>32000.0</c:v>
                </c:pt>
                <c:pt idx="5">
                  <c:v>433000.0</c:v>
                </c:pt>
              </c:numCache>
            </c:numRef>
          </c:val>
        </c:ser>
        <c:ser>
          <c:idx val="1"/>
          <c:order val="1"/>
          <c:tx>
            <c:strRef>
              <c:f>'[MD Use.xlsx]Sheet1'!$A$4</c:f>
              <c:strCache>
                <c:ptCount val="1"/>
                <c:pt idx="0">
                  <c:v>2012</c:v>
                </c:pt>
              </c:strCache>
            </c:strRef>
          </c:tx>
          <c:invertIfNegative val="0"/>
          <c:cat>
            <c:strRef>
              <c:f>'[MD Use.xlsx]Sheet1'!$B$2:$G$2</c:f>
              <c:strCache>
                <c:ptCount val="6"/>
                <c:pt idx="0">
                  <c:v>CM</c:v>
                </c:pt>
                <c:pt idx="1">
                  <c:v>GM</c:v>
                </c:pt>
                <c:pt idx="2">
                  <c:v>OFM</c:v>
                </c:pt>
                <c:pt idx="3">
                  <c:v>EGVM</c:v>
                </c:pt>
                <c:pt idx="4">
                  <c:v>VM</c:v>
                </c:pt>
                <c:pt idx="5">
                  <c:v>Total</c:v>
                </c:pt>
              </c:strCache>
            </c:strRef>
          </c:cat>
          <c:val>
            <c:numRef>
              <c:f>'[MD Use.xlsx]Sheet1'!$B$4:$G$4</c:f>
              <c:numCache>
                <c:formatCode>General</c:formatCode>
                <c:ptCount val="6"/>
                <c:pt idx="0">
                  <c:v>220000.0</c:v>
                </c:pt>
                <c:pt idx="1">
                  <c:v>200000.0</c:v>
                </c:pt>
                <c:pt idx="2">
                  <c:v>60000.0</c:v>
                </c:pt>
                <c:pt idx="3">
                  <c:v>150000.0</c:v>
                </c:pt>
                <c:pt idx="4">
                  <c:v>60000.0</c:v>
                </c:pt>
                <c:pt idx="5">
                  <c:v>756000.0</c:v>
                </c:pt>
              </c:numCache>
            </c:numRef>
          </c:val>
        </c:ser>
        <c:dLbls>
          <c:showLegendKey val="0"/>
          <c:showVal val="0"/>
          <c:showCatName val="0"/>
          <c:showSerName val="0"/>
          <c:showPercent val="0"/>
          <c:showBubbleSize val="0"/>
        </c:dLbls>
        <c:gapWidth val="150"/>
        <c:axId val="23457264"/>
        <c:axId val="23184592"/>
      </c:barChart>
      <c:catAx>
        <c:axId val="23457264"/>
        <c:scaling>
          <c:orientation val="minMax"/>
        </c:scaling>
        <c:delete val="0"/>
        <c:axPos val="b"/>
        <c:numFmt formatCode="General" sourceLinked="0"/>
        <c:majorTickMark val="out"/>
        <c:minorTickMark val="none"/>
        <c:tickLblPos val="nextTo"/>
        <c:crossAx val="23184592"/>
        <c:crosses val="autoZero"/>
        <c:auto val="1"/>
        <c:lblAlgn val="ctr"/>
        <c:lblOffset val="100"/>
        <c:noMultiLvlLbl val="0"/>
      </c:catAx>
      <c:valAx>
        <c:axId val="23184592"/>
        <c:scaling>
          <c:orientation val="minMax"/>
        </c:scaling>
        <c:delete val="0"/>
        <c:axPos val="l"/>
        <c:title>
          <c:tx>
            <c:rich>
              <a:bodyPr rot="-5400000" vert="horz"/>
              <a:lstStyle/>
              <a:p>
                <a:pPr>
                  <a:defRPr/>
                </a:pPr>
                <a:r>
                  <a:rPr lang="en-US" dirty="0"/>
                  <a:t>Hectares treated</a:t>
                </a:r>
              </a:p>
            </c:rich>
          </c:tx>
          <c:layout>
            <c:manualLayout>
              <c:xMode val="edge"/>
              <c:yMode val="edge"/>
              <c:x val="0.00277777777777778"/>
              <c:y val="0.296352799650044"/>
            </c:manualLayout>
          </c:layout>
          <c:overlay val="0"/>
        </c:title>
        <c:numFmt formatCode="General" sourceLinked="1"/>
        <c:majorTickMark val="out"/>
        <c:minorTickMark val="none"/>
        <c:tickLblPos val="nextTo"/>
        <c:crossAx val="23457264"/>
        <c:crosses val="autoZero"/>
        <c:crossBetween val="between"/>
      </c:valAx>
    </c:plotArea>
    <c:legend>
      <c:legendPos val="l"/>
      <c:layout>
        <c:manualLayout>
          <c:xMode val="edge"/>
          <c:yMode val="edge"/>
          <c:x val="0.230555555555556"/>
          <c:y val="0.110727252843395"/>
          <c:w val="0.109049650043745"/>
          <c:h val="0.185952901720618"/>
        </c:manualLayout>
      </c:layout>
      <c:overlay val="1"/>
    </c:legend>
    <c:plotVisOnly val="1"/>
    <c:dispBlanksAs val="gap"/>
    <c:showDLblsOverMax val="0"/>
  </c:chart>
  <c:spPr>
    <a:solidFill>
      <a:schemeClr val="bg1"/>
    </a:solidFill>
  </c:sp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0708708"/>
          <c:y val="0.0522076"/>
          <c:w val="0.921917"/>
          <c:h val="0.843299"/>
        </c:manualLayout>
      </c:layout>
      <c:lineChart>
        <c:grouping val="standard"/>
        <c:varyColors val="0"/>
        <c:ser>
          <c:idx val="0"/>
          <c:order val="0"/>
          <c:tx>
            <c:strRef>
              <c:f>Sheet1!$A$2</c:f>
              <c:strCache>
                <c:ptCount val="1"/>
                <c:pt idx="0">
                  <c:v># Registrations</c:v>
                </c:pt>
              </c:strCache>
            </c:strRef>
          </c:tx>
          <c:spPr>
            <a:ln w="25400" cap="flat">
              <a:solidFill>
                <a:srgbClr val="000000"/>
              </a:solidFill>
              <a:prstDash val="solid"/>
              <a:miter lim="400000"/>
            </a:ln>
            <a:effectLst/>
          </c:spPr>
          <c:marker>
            <c:symbol val="circle"/>
            <c:size val="6"/>
            <c:spPr>
              <a:solidFill>
                <a:schemeClr val="accent5"/>
              </a:solidFill>
              <a:ln w="25400" cap="flat">
                <a:solidFill>
                  <a:srgbClr val="000000"/>
                </a:solidFill>
                <a:prstDash val="solid"/>
                <a:miter lim="400000"/>
              </a:ln>
              <a:effectLst/>
            </c:spPr>
          </c:marker>
          <c:cat>
            <c:strRef>
              <c:f>Sheet1!$B$1:$AM$1</c:f>
              <c:strCache>
                <c:ptCount val="38"/>
                <c:pt idx="0">
                  <c:v>1978</c:v>
                </c:pt>
                <c:pt idx="1">
                  <c:v>1979</c:v>
                </c:pt>
                <c:pt idx="2">
                  <c:v>1980</c:v>
                </c:pt>
                <c:pt idx="3">
                  <c:v>1981</c:v>
                </c:pt>
                <c:pt idx="4">
                  <c:v>1982</c:v>
                </c:pt>
                <c:pt idx="5">
                  <c:v>1983</c:v>
                </c:pt>
                <c:pt idx="6">
                  <c:v>1984</c:v>
                </c:pt>
                <c:pt idx="7">
                  <c:v>1985</c:v>
                </c:pt>
                <c:pt idx="8">
                  <c:v>1986</c:v>
                </c:pt>
                <c:pt idx="9">
                  <c:v>1987</c:v>
                </c:pt>
                <c:pt idx="10">
                  <c:v>1988</c:v>
                </c:pt>
                <c:pt idx="11">
                  <c:v>1989</c:v>
                </c:pt>
                <c:pt idx="12">
                  <c:v>1990</c:v>
                </c:pt>
                <c:pt idx="13">
                  <c:v>1991</c:v>
                </c:pt>
                <c:pt idx="14">
                  <c:v>1992</c:v>
                </c:pt>
                <c:pt idx="15">
                  <c:v>1993</c:v>
                </c:pt>
                <c:pt idx="16">
                  <c:v>1994</c:v>
                </c:pt>
                <c:pt idx="17">
                  <c:v>1995</c:v>
                </c:pt>
                <c:pt idx="18">
                  <c:v>1996</c:v>
                </c:pt>
                <c:pt idx="19">
                  <c:v>1997</c:v>
                </c:pt>
                <c:pt idx="20">
                  <c:v>1998</c:v>
                </c:pt>
                <c:pt idx="21">
                  <c:v>1999</c:v>
                </c:pt>
                <c:pt idx="22">
                  <c:v>2000</c:v>
                </c:pt>
                <c:pt idx="23">
                  <c:v>2001</c:v>
                </c:pt>
                <c:pt idx="24">
                  <c:v>2002</c:v>
                </c:pt>
                <c:pt idx="25">
                  <c:v>2003</c:v>
                </c:pt>
                <c:pt idx="26">
                  <c:v>2004</c:v>
                </c:pt>
                <c:pt idx="27">
                  <c:v>2005</c:v>
                </c:pt>
                <c:pt idx="28">
                  <c:v>2006</c:v>
                </c:pt>
                <c:pt idx="29">
                  <c:v>2007</c:v>
                </c:pt>
                <c:pt idx="30">
                  <c:v>2008</c:v>
                </c:pt>
                <c:pt idx="31">
                  <c:v>2009</c:v>
                </c:pt>
                <c:pt idx="32">
                  <c:v>2010</c:v>
                </c:pt>
                <c:pt idx="33">
                  <c:v>2011</c:v>
                </c:pt>
                <c:pt idx="34">
                  <c:v>2012</c:v>
                </c:pt>
                <c:pt idx="35">
                  <c:v>2013</c:v>
                </c:pt>
                <c:pt idx="36">
                  <c:v>2014</c:v>
                </c:pt>
                <c:pt idx="37">
                  <c:v>2015</c:v>
                </c:pt>
              </c:strCache>
            </c:strRef>
          </c:cat>
          <c:val>
            <c:numRef>
              <c:f>Sheet1!$B$2:$AM$2</c:f>
              <c:numCache>
                <c:formatCode>General</c:formatCode>
                <c:ptCount val="38"/>
                <c:pt idx="0">
                  <c:v>1.0</c:v>
                </c:pt>
                <c:pt idx="1">
                  <c:v>1.0</c:v>
                </c:pt>
                <c:pt idx="2">
                  <c:v>1.0</c:v>
                </c:pt>
                <c:pt idx="3">
                  <c:v>1.0</c:v>
                </c:pt>
                <c:pt idx="4">
                  <c:v>2.0</c:v>
                </c:pt>
                <c:pt idx="5">
                  <c:v>2.0</c:v>
                </c:pt>
                <c:pt idx="6">
                  <c:v>2.0</c:v>
                </c:pt>
                <c:pt idx="7">
                  <c:v>2.0</c:v>
                </c:pt>
                <c:pt idx="8">
                  <c:v>3.0</c:v>
                </c:pt>
                <c:pt idx="9">
                  <c:v>3.0</c:v>
                </c:pt>
                <c:pt idx="10">
                  <c:v>4.0</c:v>
                </c:pt>
                <c:pt idx="11">
                  <c:v>5.0</c:v>
                </c:pt>
                <c:pt idx="12">
                  <c:v>7.0</c:v>
                </c:pt>
                <c:pt idx="13">
                  <c:v>8.0</c:v>
                </c:pt>
                <c:pt idx="14">
                  <c:v>11.0</c:v>
                </c:pt>
                <c:pt idx="15">
                  <c:v>13.0</c:v>
                </c:pt>
                <c:pt idx="16">
                  <c:v>20.0</c:v>
                </c:pt>
                <c:pt idx="17">
                  <c:v>25.0</c:v>
                </c:pt>
                <c:pt idx="18">
                  <c:v>34.0</c:v>
                </c:pt>
                <c:pt idx="19">
                  <c:v>42.0</c:v>
                </c:pt>
                <c:pt idx="20">
                  <c:v>45.0</c:v>
                </c:pt>
                <c:pt idx="21">
                  <c:v>52.0</c:v>
                </c:pt>
                <c:pt idx="22">
                  <c:v>57.0</c:v>
                </c:pt>
                <c:pt idx="23">
                  <c:v>61.0</c:v>
                </c:pt>
                <c:pt idx="24">
                  <c:v>67.0</c:v>
                </c:pt>
                <c:pt idx="25">
                  <c:v>67.0</c:v>
                </c:pt>
                <c:pt idx="26">
                  <c:v>81.0</c:v>
                </c:pt>
                <c:pt idx="27">
                  <c:v>89.0</c:v>
                </c:pt>
                <c:pt idx="28">
                  <c:v>92.0</c:v>
                </c:pt>
                <c:pt idx="29">
                  <c:v>95.0</c:v>
                </c:pt>
                <c:pt idx="30">
                  <c:v>99.0</c:v>
                </c:pt>
                <c:pt idx="31">
                  <c:v>101.0</c:v>
                </c:pt>
                <c:pt idx="32">
                  <c:v>104.0</c:v>
                </c:pt>
                <c:pt idx="33">
                  <c:v>107.0</c:v>
                </c:pt>
                <c:pt idx="34">
                  <c:v>109.0</c:v>
                </c:pt>
                <c:pt idx="35">
                  <c:v>110.0</c:v>
                </c:pt>
                <c:pt idx="36">
                  <c:v>112.0</c:v>
                </c:pt>
                <c:pt idx="37">
                  <c:v>115.0</c:v>
                </c:pt>
              </c:numCache>
            </c:numRef>
          </c:val>
          <c:smooth val="0"/>
        </c:ser>
        <c:dLbls>
          <c:showLegendKey val="0"/>
          <c:showVal val="0"/>
          <c:showCatName val="0"/>
          <c:showSerName val="0"/>
          <c:showPercent val="0"/>
          <c:showBubbleSize val="0"/>
        </c:dLbls>
        <c:marker val="1"/>
        <c:smooth val="0"/>
        <c:axId val="19345072"/>
        <c:axId val="-25735056"/>
      </c:lineChart>
      <c:catAx>
        <c:axId val="19345072"/>
        <c:scaling>
          <c:orientation val="minMax"/>
        </c:scaling>
        <c:delete val="0"/>
        <c:axPos val="b"/>
        <c:numFmt formatCode="General" sourceLinked="0"/>
        <c:majorTickMark val="out"/>
        <c:minorTickMark val="none"/>
        <c:tickLblPos val="low"/>
        <c:spPr>
          <a:ln w="38100" cap="flat">
            <a:solidFill>
              <a:srgbClr val="000000"/>
            </a:solidFill>
            <a:prstDash val="solid"/>
            <a:miter lim="400000"/>
          </a:ln>
        </c:spPr>
        <c:txPr>
          <a:bodyPr rot="0"/>
          <a:lstStyle/>
          <a:p>
            <a:pPr>
              <a:defRPr sz="1800" b="0" i="0" u="none" strike="noStrike">
                <a:solidFill>
                  <a:srgbClr val="000000"/>
                </a:solidFill>
                <a:latin typeface="Arial"/>
              </a:defRPr>
            </a:pPr>
            <a:endParaRPr lang="en-US"/>
          </a:p>
        </c:txPr>
        <c:crossAx val="-25735056"/>
        <c:crosses val="autoZero"/>
        <c:auto val="1"/>
        <c:lblAlgn val="ctr"/>
        <c:lblOffset val="100"/>
        <c:tickLblSkip val="6"/>
        <c:noMultiLvlLbl val="1"/>
      </c:catAx>
      <c:valAx>
        <c:axId val="-25735056"/>
        <c:scaling>
          <c:orientation val="minMax"/>
          <c:max val="150.0"/>
          <c:min val="0.0"/>
        </c:scaling>
        <c:delete val="0"/>
        <c:axPos val="l"/>
        <c:numFmt formatCode="0" sourceLinked="0"/>
        <c:majorTickMark val="out"/>
        <c:minorTickMark val="none"/>
        <c:tickLblPos val="nextTo"/>
        <c:spPr>
          <a:ln w="38100" cap="flat">
            <a:solidFill>
              <a:srgbClr val="000000"/>
            </a:solidFill>
            <a:prstDash val="solid"/>
            <a:miter lim="400000"/>
          </a:ln>
        </c:spPr>
        <c:txPr>
          <a:bodyPr rot="0"/>
          <a:lstStyle/>
          <a:p>
            <a:pPr>
              <a:defRPr sz="1600" b="0" i="0" u="none" strike="noStrike">
                <a:solidFill>
                  <a:srgbClr val="000000"/>
                </a:solidFill>
                <a:latin typeface="Arial"/>
              </a:defRPr>
            </a:pPr>
            <a:endParaRPr lang="en-US"/>
          </a:p>
        </c:txPr>
        <c:crossAx val="19345072"/>
        <c:crosses val="autoZero"/>
        <c:crossBetween val="midCat"/>
        <c:majorUnit val="30.0"/>
        <c:minorUnit val="15.0"/>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76BDBD-B9E0-7345-88C8-1D74CB8FF08F}" type="doc">
      <dgm:prSet loTypeId="urn:microsoft.com/office/officeart/2005/8/layout/radial4" loCatId="" qsTypeId="urn:microsoft.com/office/officeart/2005/8/quickstyle/simple4" qsCatId="simple" csTypeId="urn:microsoft.com/office/officeart/2005/8/colors/accent1_2" csCatId="accent1" phldr="1"/>
      <dgm:spPr/>
      <dgm:t>
        <a:bodyPr/>
        <a:lstStyle/>
        <a:p>
          <a:endParaRPr lang="en-US"/>
        </a:p>
      </dgm:t>
    </dgm:pt>
    <dgm:pt modelId="{B443F1CC-030F-A94E-A508-EAD4637B52FF}">
      <dgm:prSet phldrT="[Text]" custT="1"/>
      <dgm:spPr>
        <a:solidFill>
          <a:srgbClr val="0000FF"/>
        </a:solidFill>
      </dgm:spPr>
      <dgm:t>
        <a:bodyPr/>
        <a:lstStyle/>
        <a:p>
          <a:r>
            <a:rPr lang="en-US" sz="2000" b="1" dirty="0" smtClean="0"/>
            <a:t>Policy,</a:t>
          </a:r>
        </a:p>
        <a:p>
          <a:r>
            <a:rPr lang="en-US" sz="2000" b="1" dirty="0" smtClean="0"/>
            <a:t>Innovation, &amp; </a:t>
          </a:r>
        </a:p>
        <a:p>
          <a:r>
            <a:rPr lang="en-US" sz="2000" b="1" dirty="0" smtClean="0"/>
            <a:t>Communication</a:t>
          </a:r>
          <a:endParaRPr lang="en-US" sz="2000" b="1" dirty="0"/>
        </a:p>
      </dgm:t>
    </dgm:pt>
    <dgm:pt modelId="{D8F9E45A-4A0E-604A-A074-0727C0D6F02C}" type="parTrans" cxnId="{D3F09416-6BE1-2148-BBE4-6D1478314D0B}">
      <dgm:prSet/>
      <dgm:spPr/>
      <dgm:t>
        <a:bodyPr/>
        <a:lstStyle/>
        <a:p>
          <a:endParaRPr lang="en-US"/>
        </a:p>
      </dgm:t>
    </dgm:pt>
    <dgm:pt modelId="{B0E19F31-3EDB-5948-8C62-834E807A2ED0}" type="sibTrans" cxnId="{D3F09416-6BE1-2148-BBE4-6D1478314D0B}">
      <dgm:prSet/>
      <dgm:spPr/>
      <dgm:t>
        <a:bodyPr/>
        <a:lstStyle/>
        <a:p>
          <a:endParaRPr lang="en-US"/>
        </a:p>
      </dgm:t>
    </dgm:pt>
    <dgm:pt modelId="{0B87C55F-38A4-2747-B68D-4E954CEB00F8}">
      <dgm:prSet phldrT="[Text]" custT="1"/>
      <dgm:spPr>
        <a:solidFill>
          <a:srgbClr val="660066"/>
        </a:solidFill>
      </dgm:spPr>
      <dgm:t>
        <a:bodyPr/>
        <a:lstStyle/>
        <a:p>
          <a:r>
            <a:rPr lang="en-US" sz="2000" b="1" dirty="0" smtClean="0"/>
            <a:t>Structural </a:t>
          </a:r>
        </a:p>
        <a:p>
          <a:r>
            <a:rPr lang="en-US" sz="2000" b="1" dirty="0" smtClean="0"/>
            <a:t>IPM</a:t>
          </a:r>
          <a:endParaRPr lang="en-US" sz="2800" b="1" dirty="0"/>
        </a:p>
      </dgm:t>
    </dgm:pt>
    <dgm:pt modelId="{0701C8F7-4DD6-A343-B1C7-9F9B5A9C1C3D}" type="parTrans" cxnId="{D441E6B6-3C8F-E544-9AF4-545ADEFBBBAA}">
      <dgm:prSet/>
      <dgm:spPr/>
      <dgm:t>
        <a:bodyPr/>
        <a:lstStyle/>
        <a:p>
          <a:endParaRPr lang="en-US"/>
        </a:p>
      </dgm:t>
    </dgm:pt>
    <dgm:pt modelId="{48B336B3-E98A-DE4D-B0C4-CEAF143AB937}" type="sibTrans" cxnId="{D441E6B6-3C8F-E544-9AF4-545ADEFBBBAA}">
      <dgm:prSet/>
      <dgm:spPr/>
      <dgm:t>
        <a:bodyPr/>
        <a:lstStyle/>
        <a:p>
          <a:endParaRPr lang="en-US"/>
        </a:p>
      </dgm:t>
    </dgm:pt>
    <dgm:pt modelId="{491C0035-FBA9-3146-A88F-FA5798927AF2}">
      <dgm:prSet phldrT="[Text]" custT="1"/>
      <dgm:spPr>
        <a:solidFill>
          <a:srgbClr val="008000"/>
        </a:solidFill>
      </dgm:spPr>
      <dgm:t>
        <a:bodyPr/>
        <a:lstStyle/>
        <a:p>
          <a:r>
            <a:rPr lang="en-US" sz="2000" b="1" dirty="0" smtClean="0"/>
            <a:t>Agricultural </a:t>
          </a:r>
        </a:p>
        <a:p>
          <a:r>
            <a:rPr lang="en-US" sz="2000" b="1" dirty="0" smtClean="0"/>
            <a:t>IPM</a:t>
          </a:r>
          <a:endParaRPr lang="en-US" sz="2800" b="1" dirty="0"/>
        </a:p>
      </dgm:t>
    </dgm:pt>
    <dgm:pt modelId="{C2001885-1D3C-9142-851C-72FB2DD0E3A1}" type="parTrans" cxnId="{EF42F444-8775-3741-ADBF-6EDEA242A4E9}">
      <dgm:prSet/>
      <dgm:spPr/>
      <dgm:t>
        <a:bodyPr/>
        <a:lstStyle/>
        <a:p>
          <a:endParaRPr lang="en-US"/>
        </a:p>
      </dgm:t>
    </dgm:pt>
    <dgm:pt modelId="{5BD61714-7606-4548-8DA5-B0183FC144ED}" type="sibTrans" cxnId="{EF42F444-8775-3741-ADBF-6EDEA242A4E9}">
      <dgm:prSet/>
      <dgm:spPr/>
      <dgm:t>
        <a:bodyPr/>
        <a:lstStyle/>
        <a:p>
          <a:endParaRPr lang="en-US"/>
        </a:p>
      </dgm:t>
    </dgm:pt>
    <dgm:pt modelId="{431FEAC5-6A49-7F48-B8FE-5653CFA9B1E5}">
      <dgm:prSet phldrT="[Text]" custT="1"/>
      <dgm:spPr>
        <a:solidFill>
          <a:srgbClr val="197AA9"/>
        </a:solidFill>
      </dgm:spPr>
      <dgm:t>
        <a:bodyPr/>
        <a:lstStyle/>
        <a:p>
          <a:r>
            <a:rPr lang="en-US" sz="2800" dirty="0" smtClean="0"/>
            <a:t> </a:t>
          </a:r>
          <a:r>
            <a:rPr lang="en-US" sz="2000" b="1" dirty="0" smtClean="0"/>
            <a:t>Landscape</a:t>
          </a:r>
        </a:p>
        <a:p>
          <a:r>
            <a:rPr lang="en-US" sz="2000" b="1" dirty="0" smtClean="0"/>
            <a:t> IPM</a:t>
          </a:r>
          <a:endParaRPr lang="en-US" sz="2800" b="1" dirty="0"/>
        </a:p>
      </dgm:t>
    </dgm:pt>
    <dgm:pt modelId="{1CD0C53E-DCB1-FC4E-A752-6B042F888E58}" type="parTrans" cxnId="{2ACBAC0A-8721-3140-898A-98CD3CAF509E}">
      <dgm:prSet/>
      <dgm:spPr/>
      <dgm:t>
        <a:bodyPr/>
        <a:lstStyle/>
        <a:p>
          <a:endParaRPr lang="en-US"/>
        </a:p>
      </dgm:t>
    </dgm:pt>
    <dgm:pt modelId="{5F32DD2F-57F5-B644-9D5B-E484B07E252C}" type="sibTrans" cxnId="{2ACBAC0A-8721-3140-898A-98CD3CAF509E}">
      <dgm:prSet/>
      <dgm:spPr/>
      <dgm:t>
        <a:bodyPr/>
        <a:lstStyle/>
        <a:p>
          <a:endParaRPr lang="en-US"/>
        </a:p>
      </dgm:t>
    </dgm:pt>
    <dgm:pt modelId="{0DA29BFB-78CE-0C4A-82D4-68E1CE978844}">
      <dgm:prSet custRadScaleRad="106929" custRadScaleInc="-1726"/>
      <dgm:spPr/>
      <dgm:t>
        <a:bodyPr/>
        <a:lstStyle/>
        <a:p>
          <a:endParaRPr lang="en-US"/>
        </a:p>
      </dgm:t>
    </dgm:pt>
    <dgm:pt modelId="{F7F3A28E-742D-0343-AF7A-2290EE7A9679}" type="parTrans" cxnId="{A19F6CAB-FA2C-054C-B814-7D5331BC0DAC}">
      <dgm:prSet custLinFactNeighborX="-733" custLinFactNeighborY="-10208"/>
      <dgm:spPr/>
      <dgm:t>
        <a:bodyPr/>
        <a:lstStyle/>
        <a:p>
          <a:endParaRPr lang="en-US"/>
        </a:p>
      </dgm:t>
    </dgm:pt>
    <dgm:pt modelId="{E8D8A521-983A-2042-BFA7-2291664248C6}" type="sibTrans" cxnId="{A19F6CAB-FA2C-054C-B814-7D5331BC0DAC}">
      <dgm:prSet/>
      <dgm:spPr/>
      <dgm:t>
        <a:bodyPr/>
        <a:lstStyle/>
        <a:p>
          <a:endParaRPr lang="en-US"/>
        </a:p>
      </dgm:t>
    </dgm:pt>
    <dgm:pt modelId="{9D822BA0-1E32-3F4A-A5DA-8F764F883E79}">
      <dgm:prSet custRadScaleRad="106929" custRadScaleInc="-1726"/>
      <dgm:spPr/>
      <dgm:t>
        <a:bodyPr/>
        <a:lstStyle/>
        <a:p>
          <a:endParaRPr lang="en-US"/>
        </a:p>
      </dgm:t>
    </dgm:pt>
    <dgm:pt modelId="{D1186C2B-BD8E-4543-B440-0AAC9E41C5F7}" type="parTrans" cxnId="{D2AFEFA4-6FD0-8B46-A5AB-204D86D98DAE}">
      <dgm:prSet custLinFactNeighborX="-733" custLinFactNeighborY="-10208"/>
      <dgm:spPr/>
      <dgm:t>
        <a:bodyPr/>
        <a:lstStyle/>
        <a:p>
          <a:endParaRPr lang="en-US"/>
        </a:p>
      </dgm:t>
    </dgm:pt>
    <dgm:pt modelId="{AB9DB2DE-9847-B647-93D2-C17BD83129FB}" type="sibTrans" cxnId="{D2AFEFA4-6FD0-8B46-A5AB-204D86D98DAE}">
      <dgm:prSet/>
      <dgm:spPr/>
      <dgm:t>
        <a:bodyPr/>
        <a:lstStyle/>
        <a:p>
          <a:endParaRPr lang="en-US"/>
        </a:p>
      </dgm:t>
    </dgm:pt>
    <dgm:pt modelId="{138279ED-28EE-204F-B268-10406DAF9D5C}">
      <dgm:prSet custRadScaleRad="106929" custRadScaleInc="-1726"/>
      <dgm:spPr/>
      <dgm:t>
        <a:bodyPr/>
        <a:lstStyle/>
        <a:p>
          <a:endParaRPr lang="en-US"/>
        </a:p>
      </dgm:t>
    </dgm:pt>
    <dgm:pt modelId="{00FF3EE5-BEA8-0443-B6D8-35CEB1454DC7}" type="parTrans" cxnId="{DF191986-1252-5743-A0D8-EF5EC2DDF8E5}">
      <dgm:prSet custLinFactNeighborX="-733" custLinFactNeighborY="-10208"/>
      <dgm:spPr/>
      <dgm:t>
        <a:bodyPr/>
        <a:lstStyle/>
        <a:p>
          <a:endParaRPr lang="en-US"/>
        </a:p>
      </dgm:t>
    </dgm:pt>
    <dgm:pt modelId="{E8D2A709-4EB4-644F-B406-81664FB81BCD}" type="sibTrans" cxnId="{DF191986-1252-5743-A0D8-EF5EC2DDF8E5}">
      <dgm:prSet/>
      <dgm:spPr/>
      <dgm:t>
        <a:bodyPr/>
        <a:lstStyle/>
        <a:p>
          <a:endParaRPr lang="en-US"/>
        </a:p>
      </dgm:t>
    </dgm:pt>
    <dgm:pt modelId="{422AEF7A-F849-FC41-800E-B1E87CFEA61D}">
      <dgm:prSet phldrT="[Text]" custRadScaleRad="133443" custRadScaleInc="30404"/>
      <dgm:spPr>
        <a:solidFill>
          <a:srgbClr val="660066"/>
        </a:solidFill>
      </dgm:spPr>
      <dgm:t>
        <a:bodyPr/>
        <a:lstStyle/>
        <a:p>
          <a:endParaRPr lang="en-US"/>
        </a:p>
      </dgm:t>
    </dgm:pt>
    <dgm:pt modelId="{77629134-F9FD-2549-A536-E621FA301014}" type="parTrans" cxnId="{6116204A-F9FC-8C42-B9E7-FA16C82E63BF}">
      <dgm:prSet custLinFactNeighborX="-7532" custLinFactNeighborY="23105"/>
      <dgm:spPr/>
      <dgm:t>
        <a:bodyPr/>
        <a:lstStyle/>
        <a:p>
          <a:endParaRPr lang="en-US"/>
        </a:p>
      </dgm:t>
    </dgm:pt>
    <dgm:pt modelId="{EDDF8E80-1F29-2641-961C-3F4800EB5577}" type="sibTrans" cxnId="{6116204A-F9FC-8C42-B9E7-FA16C82E63BF}">
      <dgm:prSet/>
      <dgm:spPr/>
      <dgm:t>
        <a:bodyPr/>
        <a:lstStyle/>
        <a:p>
          <a:endParaRPr lang="en-US"/>
        </a:p>
      </dgm:t>
    </dgm:pt>
    <dgm:pt modelId="{AAF83220-EC4F-824F-A298-2FB449459783}" type="pres">
      <dgm:prSet presAssocID="{8476BDBD-B9E0-7345-88C8-1D74CB8FF08F}" presName="cycle" presStyleCnt="0">
        <dgm:presLayoutVars>
          <dgm:chMax val="1"/>
          <dgm:dir/>
          <dgm:animLvl val="ctr"/>
          <dgm:resizeHandles val="exact"/>
        </dgm:presLayoutVars>
      </dgm:prSet>
      <dgm:spPr/>
      <dgm:t>
        <a:bodyPr/>
        <a:lstStyle/>
        <a:p>
          <a:endParaRPr lang="en-US"/>
        </a:p>
      </dgm:t>
    </dgm:pt>
    <dgm:pt modelId="{6EBA359D-E2B5-064D-8551-4E4DD6F13E5A}" type="pres">
      <dgm:prSet presAssocID="{B443F1CC-030F-A94E-A508-EAD4637B52FF}" presName="centerShape" presStyleLbl="node0" presStyleIdx="0" presStyleCnt="1" custScaleX="151145" custScaleY="98470" custLinFactNeighborX="0" custLinFactNeighborY="-11980"/>
      <dgm:spPr/>
      <dgm:t>
        <a:bodyPr/>
        <a:lstStyle/>
        <a:p>
          <a:endParaRPr lang="en-US"/>
        </a:p>
      </dgm:t>
    </dgm:pt>
    <dgm:pt modelId="{13065507-0B31-0642-B1E7-CCD488721092}" type="pres">
      <dgm:prSet presAssocID="{0701C8F7-4DD6-A343-B1C7-9F9B5A9C1C3D}" presName="parTrans" presStyleLbl="bgSibTrans2D1" presStyleIdx="0" presStyleCnt="3" custLinFactNeighborX="-7532" custLinFactNeighborY="23105"/>
      <dgm:spPr/>
      <dgm:t>
        <a:bodyPr/>
        <a:lstStyle/>
        <a:p>
          <a:endParaRPr lang="en-US"/>
        </a:p>
      </dgm:t>
    </dgm:pt>
    <dgm:pt modelId="{4B05C8A9-1A40-A045-9985-082C83A10E14}" type="pres">
      <dgm:prSet presAssocID="{0B87C55F-38A4-2747-B68D-4E954CEB00F8}" presName="node" presStyleLbl="node1" presStyleIdx="0" presStyleCnt="3" custRadScaleRad="133443" custRadScaleInc="30404">
        <dgm:presLayoutVars>
          <dgm:bulletEnabled val="1"/>
        </dgm:presLayoutVars>
      </dgm:prSet>
      <dgm:spPr/>
      <dgm:t>
        <a:bodyPr/>
        <a:lstStyle/>
        <a:p>
          <a:endParaRPr lang="en-US"/>
        </a:p>
      </dgm:t>
    </dgm:pt>
    <dgm:pt modelId="{CC4789E4-A59D-9143-A553-7E9D851534E9}" type="pres">
      <dgm:prSet presAssocID="{C2001885-1D3C-9142-851C-72FB2DD0E3A1}" presName="parTrans" presStyleLbl="bgSibTrans2D1" presStyleIdx="1" presStyleCnt="3" custLinFactNeighborX="-733" custLinFactNeighborY="2552"/>
      <dgm:spPr/>
      <dgm:t>
        <a:bodyPr/>
        <a:lstStyle/>
        <a:p>
          <a:endParaRPr lang="en-US"/>
        </a:p>
      </dgm:t>
    </dgm:pt>
    <dgm:pt modelId="{7B4968C6-218E-7E4A-A4DB-A6F2FB22D48E}" type="pres">
      <dgm:prSet presAssocID="{491C0035-FBA9-3146-A88F-FA5798927AF2}" presName="node" presStyleLbl="node1" presStyleIdx="1" presStyleCnt="3" custRadScaleRad="106929" custRadScaleInc="-1726">
        <dgm:presLayoutVars>
          <dgm:bulletEnabled val="1"/>
        </dgm:presLayoutVars>
      </dgm:prSet>
      <dgm:spPr/>
      <dgm:t>
        <a:bodyPr/>
        <a:lstStyle/>
        <a:p>
          <a:endParaRPr lang="en-US"/>
        </a:p>
      </dgm:t>
    </dgm:pt>
    <dgm:pt modelId="{F4DF242A-838F-4D48-9AE7-0803A72820B9}" type="pres">
      <dgm:prSet presAssocID="{1CD0C53E-DCB1-FC4E-A752-6B042F888E58}" presName="parTrans" presStyleLbl="bgSibTrans2D1" presStyleIdx="2" presStyleCnt="3" custLinFactNeighborX="4673" custLinFactNeighborY="21662"/>
      <dgm:spPr/>
      <dgm:t>
        <a:bodyPr/>
        <a:lstStyle/>
        <a:p>
          <a:endParaRPr lang="en-US"/>
        </a:p>
      </dgm:t>
    </dgm:pt>
    <dgm:pt modelId="{F542387D-8E49-B34F-A0DD-6FAA78C27FA8}" type="pres">
      <dgm:prSet presAssocID="{431FEAC5-6A49-7F48-B8FE-5653CFA9B1E5}" presName="node" presStyleLbl="node1" presStyleIdx="2" presStyleCnt="3" custRadScaleRad="131167" custRadScaleInc="-32658">
        <dgm:presLayoutVars>
          <dgm:bulletEnabled val="1"/>
        </dgm:presLayoutVars>
      </dgm:prSet>
      <dgm:spPr/>
      <dgm:t>
        <a:bodyPr/>
        <a:lstStyle/>
        <a:p>
          <a:endParaRPr lang="en-US"/>
        </a:p>
      </dgm:t>
    </dgm:pt>
  </dgm:ptLst>
  <dgm:cxnLst>
    <dgm:cxn modelId="{F95B8E9E-AB07-4279-B85F-47D39DB23E8F}" type="presOf" srcId="{B443F1CC-030F-A94E-A508-EAD4637B52FF}" destId="{6EBA359D-E2B5-064D-8551-4E4DD6F13E5A}" srcOrd="0" destOrd="0" presId="urn:microsoft.com/office/officeart/2005/8/layout/radial4"/>
    <dgm:cxn modelId="{09FCF757-C07E-47FA-A027-38BA3C7C8258}" type="presOf" srcId="{C2001885-1D3C-9142-851C-72FB2DD0E3A1}" destId="{CC4789E4-A59D-9143-A553-7E9D851534E9}" srcOrd="0" destOrd="0" presId="urn:microsoft.com/office/officeart/2005/8/layout/radial4"/>
    <dgm:cxn modelId="{DF191986-1252-5743-A0D8-EF5EC2DDF8E5}" srcId="{8476BDBD-B9E0-7345-88C8-1D74CB8FF08F}" destId="{138279ED-28EE-204F-B268-10406DAF9D5C}" srcOrd="3" destOrd="0" parTransId="{00FF3EE5-BEA8-0443-B6D8-35CEB1454DC7}" sibTransId="{E8D2A709-4EB4-644F-B406-81664FB81BCD}"/>
    <dgm:cxn modelId="{EF42F444-8775-3741-ADBF-6EDEA242A4E9}" srcId="{B443F1CC-030F-A94E-A508-EAD4637B52FF}" destId="{491C0035-FBA9-3146-A88F-FA5798927AF2}" srcOrd="1" destOrd="0" parTransId="{C2001885-1D3C-9142-851C-72FB2DD0E3A1}" sibTransId="{5BD61714-7606-4548-8DA5-B0183FC144ED}"/>
    <dgm:cxn modelId="{A19F6CAB-FA2C-054C-B814-7D5331BC0DAC}" srcId="{8476BDBD-B9E0-7345-88C8-1D74CB8FF08F}" destId="{0DA29BFB-78CE-0C4A-82D4-68E1CE978844}" srcOrd="1" destOrd="0" parTransId="{F7F3A28E-742D-0343-AF7A-2290EE7A9679}" sibTransId="{E8D8A521-983A-2042-BFA7-2291664248C6}"/>
    <dgm:cxn modelId="{6116204A-F9FC-8C42-B9E7-FA16C82E63BF}" srcId="{8476BDBD-B9E0-7345-88C8-1D74CB8FF08F}" destId="{422AEF7A-F849-FC41-800E-B1E87CFEA61D}" srcOrd="4" destOrd="0" parTransId="{77629134-F9FD-2549-A536-E621FA301014}" sibTransId="{EDDF8E80-1F29-2641-961C-3F4800EB5577}"/>
    <dgm:cxn modelId="{B1D02F3A-3B8E-47E7-AE08-F68E2F3B2207}" type="presOf" srcId="{0701C8F7-4DD6-A343-B1C7-9F9B5A9C1C3D}" destId="{13065507-0B31-0642-B1E7-CCD488721092}" srcOrd="0" destOrd="0" presId="urn:microsoft.com/office/officeart/2005/8/layout/radial4"/>
    <dgm:cxn modelId="{D2AFEFA4-6FD0-8B46-A5AB-204D86D98DAE}" srcId="{8476BDBD-B9E0-7345-88C8-1D74CB8FF08F}" destId="{9D822BA0-1E32-3F4A-A5DA-8F764F883E79}" srcOrd="2" destOrd="0" parTransId="{D1186C2B-BD8E-4543-B440-0AAC9E41C5F7}" sibTransId="{AB9DB2DE-9847-B647-93D2-C17BD83129FB}"/>
    <dgm:cxn modelId="{2ACBAC0A-8721-3140-898A-98CD3CAF509E}" srcId="{B443F1CC-030F-A94E-A508-EAD4637B52FF}" destId="{431FEAC5-6A49-7F48-B8FE-5653CFA9B1E5}" srcOrd="2" destOrd="0" parTransId="{1CD0C53E-DCB1-FC4E-A752-6B042F888E58}" sibTransId="{5F32DD2F-57F5-B644-9D5B-E484B07E252C}"/>
    <dgm:cxn modelId="{90EA6EE3-0436-49D7-8C59-A6303A5B245F}" type="presOf" srcId="{8476BDBD-B9E0-7345-88C8-1D74CB8FF08F}" destId="{AAF83220-EC4F-824F-A298-2FB449459783}" srcOrd="0" destOrd="0" presId="urn:microsoft.com/office/officeart/2005/8/layout/radial4"/>
    <dgm:cxn modelId="{D441E6B6-3C8F-E544-9AF4-545ADEFBBBAA}" srcId="{B443F1CC-030F-A94E-A508-EAD4637B52FF}" destId="{0B87C55F-38A4-2747-B68D-4E954CEB00F8}" srcOrd="0" destOrd="0" parTransId="{0701C8F7-4DD6-A343-B1C7-9F9B5A9C1C3D}" sibTransId="{48B336B3-E98A-DE4D-B0C4-CEAF143AB937}"/>
    <dgm:cxn modelId="{737B775E-3E8D-4713-8140-D35FD7E83306}" type="presOf" srcId="{1CD0C53E-DCB1-FC4E-A752-6B042F888E58}" destId="{F4DF242A-838F-4D48-9AE7-0803A72820B9}" srcOrd="0" destOrd="0" presId="urn:microsoft.com/office/officeart/2005/8/layout/radial4"/>
    <dgm:cxn modelId="{E125F270-69B7-49E5-AEAB-A6DF3C5744F0}" type="presOf" srcId="{431FEAC5-6A49-7F48-B8FE-5653CFA9B1E5}" destId="{F542387D-8E49-B34F-A0DD-6FAA78C27FA8}" srcOrd="0" destOrd="0" presId="urn:microsoft.com/office/officeart/2005/8/layout/radial4"/>
    <dgm:cxn modelId="{D3F09416-6BE1-2148-BBE4-6D1478314D0B}" srcId="{8476BDBD-B9E0-7345-88C8-1D74CB8FF08F}" destId="{B443F1CC-030F-A94E-A508-EAD4637B52FF}" srcOrd="0" destOrd="0" parTransId="{D8F9E45A-4A0E-604A-A074-0727C0D6F02C}" sibTransId="{B0E19F31-3EDB-5948-8C62-834E807A2ED0}"/>
    <dgm:cxn modelId="{735B51B4-B8A3-441D-9C37-61B2DF6EB909}" type="presOf" srcId="{0B87C55F-38A4-2747-B68D-4E954CEB00F8}" destId="{4B05C8A9-1A40-A045-9985-082C83A10E14}" srcOrd="0" destOrd="0" presId="urn:microsoft.com/office/officeart/2005/8/layout/radial4"/>
    <dgm:cxn modelId="{068CFCB0-285F-43D7-8FCC-6E6CA6FD0F77}" type="presOf" srcId="{491C0035-FBA9-3146-A88F-FA5798927AF2}" destId="{7B4968C6-218E-7E4A-A4DB-A6F2FB22D48E}" srcOrd="0" destOrd="0" presId="urn:microsoft.com/office/officeart/2005/8/layout/radial4"/>
    <dgm:cxn modelId="{C5FE1B77-198E-4FF0-AD1A-D8E04FEDC592}" type="presParOf" srcId="{AAF83220-EC4F-824F-A298-2FB449459783}" destId="{6EBA359D-E2B5-064D-8551-4E4DD6F13E5A}" srcOrd="0" destOrd="0" presId="urn:microsoft.com/office/officeart/2005/8/layout/radial4"/>
    <dgm:cxn modelId="{39C7F138-E916-4770-8B58-12C7672BC142}" type="presParOf" srcId="{AAF83220-EC4F-824F-A298-2FB449459783}" destId="{13065507-0B31-0642-B1E7-CCD488721092}" srcOrd="1" destOrd="0" presId="urn:microsoft.com/office/officeart/2005/8/layout/radial4"/>
    <dgm:cxn modelId="{31C55295-B9BD-424E-A6B1-A6D8C18BE236}" type="presParOf" srcId="{AAF83220-EC4F-824F-A298-2FB449459783}" destId="{4B05C8A9-1A40-A045-9985-082C83A10E14}" srcOrd="2" destOrd="0" presId="urn:microsoft.com/office/officeart/2005/8/layout/radial4"/>
    <dgm:cxn modelId="{6BC5B0C0-9FC7-4636-940C-4E7046179072}" type="presParOf" srcId="{AAF83220-EC4F-824F-A298-2FB449459783}" destId="{CC4789E4-A59D-9143-A553-7E9D851534E9}" srcOrd="3" destOrd="0" presId="urn:microsoft.com/office/officeart/2005/8/layout/radial4"/>
    <dgm:cxn modelId="{94E566D5-1AE7-48F6-B2E9-1592C29B20F9}" type="presParOf" srcId="{AAF83220-EC4F-824F-A298-2FB449459783}" destId="{7B4968C6-218E-7E4A-A4DB-A6F2FB22D48E}" srcOrd="4" destOrd="0" presId="urn:microsoft.com/office/officeart/2005/8/layout/radial4"/>
    <dgm:cxn modelId="{5126E8A1-10B5-4151-B521-A45AC5BB2B8C}" type="presParOf" srcId="{AAF83220-EC4F-824F-A298-2FB449459783}" destId="{F4DF242A-838F-4D48-9AE7-0803A72820B9}" srcOrd="5" destOrd="0" presId="urn:microsoft.com/office/officeart/2005/8/layout/radial4"/>
    <dgm:cxn modelId="{1792576E-2C77-4D56-80C0-B801F447B9BC}" type="presParOf" srcId="{AAF83220-EC4F-824F-A298-2FB449459783}" destId="{F542387D-8E49-B34F-A0DD-6FAA78C27FA8}"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BA359D-E2B5-064D-8551-4E4DD6F13E5A}">
      <dsp:nvSpPr>
        <dsp:cNvPr id="0" name=""/>
        <dsp:cNvSpPr/>
      </dsp:nvSpPr>
      <dsp:spPr>
        <a:xfrm>
          <a:off x="2669080" y="2065209"/>
          <a:ext cx="3513523" cy="2289038"/>
        </a:xfrm>
        <a:prstGeom prst="ellipse">
          <a:avLst/>
        </a:prstGeom>
        <a:solidFill>
          <a:srgbClr val="0000FF"/>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Policy,</a:t>
          </a:r>
        </a:p>
        <a:p>
          <a:pPr lvl="0" algn="ctr" defTabSz="889000">
            <a:lnSpc>
              <a:spcPct val="90000"/>
            </a:lnSpc>
            <a:spcBef>
              <a:spcPct val="0"/>
            </a:spcBef>
            <a:spcAft>
              <a:spcPct val="35000"/>
            </a:spcAft>
          </a:pPr>
          <a:r>
            <a:rPr lang="en-US" sz="2000" b="1" kern="1200" dirty="0" smtClean="0"/>
            <a:t>Innovation, &amp; </a:t>
          </a:r>
        </a:p>
        <a:p>
          <a:pPr lvl="0" algn="ctr" defTabSz="889000">
            <a:lnSpc>
              <a:spcPct val="90000"/>
            </a:lnSpc>
            <a:spcBef>
              <a:spcPct val="0"/>
            </a:spcBef>
            <a:spcAft>
              <a:spcPct val="35000"/>
            </a:spcAft>
          </a:pPr>
          <a:r>
            <a:rPr lang="en-US" sz="2000" b="1" kern="1200" dirty="0" smtClean="0"/>
            <a:t>Communication</a:t>
          </a:r>
          <a:endParaRPr lang="en-US" sz="2000" b="1" kern="1200" dirty="0"/>
        </a:p>
      </dsp:txBody>
      <dsp:txXfrm>
        <a:off x="3183624" y="2400431"/>
        <a:ext cx="2484435" cy="1618594"/>
      </dsp:txXfrm>
    </dsp:sp>
    <dsp:sp modelId="{13065507-0B31-0642-B1E7-CCD488721092}">
      <dsp:nvSpPr>
        <dsp:cNvPr id="0" name=""/>
        <dsp:cNvSpPr/>
      </dsp:nvSpPr>
      <dsp:spPr>
        <a:xfrm rot="13423165">
          <a:off x="1589214" y="1357459"/>
          <a:ext cx="1887617" cy="662512"/>
        </a:xfrm>
        <a:prstGeom prst="leftArrow">
          <a:avLst>
            <a:gd name="adj1" fmla="val 60000"/>
            <a:gd name="adj2" fmla="val 50000"/>
          </a:avLst>
        </a:prstGeom>
        <a:solidFill>
          <a:schemeClr val="accent1">
            <a:tint val="60000"/>
            <a:hueOff val="0"/>
            <a:satOff val="0"/>
            <a:lumOff val="0"/>
            <a:alphaOff val="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4B05C8A9-1A40-A045-9985-082C83A10E14}">
      <dsp:nvSpPr>
        <dsp:cNvPr id="0" name=""/>
        <dsp:cNvSpPr/>
      </dsp:nvSpPr>
      <dsp:spPr>
        <a:xfrm>
          <a:off x="888889" y="0"/>
          <a:ext cx="2208374" cy="1766699"/>
        </a:xfrm>
        <a:prstGeom prst="roundRect">
          <a:avLst>
            <a:gd name="adj" fmla="val 10000"/>
          </a:avLst>
        </a:prstGeom>
        <a:solidFill>
          <a:srgbClr val="660066"/>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1" kern="1200" dirty="0" smtClean="0"/>
            <a:t>Structural </a:t>
          </a:r>
        </a:p>
        <a:p>
          <a:pPr lvl="0" algn="ctr" defTabSz="889000">
            <a:lnSpc>
              <a:spcPct val="90000"/>
            </a:lnSpc>
            <a:spcBef>
              <a:spcPct val="0"/>
            </a:spcBef>
            <a:spcAft>
              <a:spcPct val="35000"/>
            </a:spcAft>
          </a:pPr>
          <a:r>
            <a:rPr lang="en-US" sz="2000" b="1" kern="1200" dirty="0" smtClean="0"/>
            <a:t>IPM</a:t>
          </a:r>
          <a:endParaRPr lang="en-US" sz="2800" b="1" kern="1200" dirty="0"/>
        </a:p>
      </dsp:txBody>
      <dsp:txXfrm>
        <a:off x="940634" y="51745"/>
        <a:ext cx="2104884" cy="1663209"/>
      </dsp:txXfrm>
    </dsp:sp>
    <dsp:sp modelId="{CC4789E4-A59D-9143-A553-7E9D851534E9}">
      <dsp:nvSpPr>
        <dsp:cNvPr id="0" name=""/>
        <dsp:cNvSpPr/>
      </dsp:nvSpPr>
      <dsp:spPr>
        <a:xfrm rot="16113017">
          <a:off x="3814230" y="1127503"/>
          <a:ext cx="1117362" cy="662512"/>
        </a:xfrm>
        <a:prstGeom prst="leftArrow">
          <a:avLst>
            <a:gd name="adj1" fmla="val 60000"/>
            <a:gd name="adj2" fmla="val 50000"/>
          </a:avLst>
        </a:prstGeom>
        <a:solidFill>
          <a:schemeClr val="accent1">
            <a:tint val="60000"/>
            <a:hueOff val="0"/>
            <a:satOff val="0"/>
            <a:lumOff val="0"/>
            <a:alphaOff val="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7B4968C6-218E-7E4A-A4DB-A6F2FB22D48E}">
      <dsp:nvSpPr>
        <dsp:cNvPr id="0" name=""/>
        <dsp:cNvSpPr/>
      </dsp:nvSpPr>
      <dsp:spPr>
        <a:xfrm>
          <a:off x="3262780" y="0"/>
          <a:ext cx="2208374" cy="1766699"/>
        </a:xfrm>
        <a:prstGeom prst="roundRect">
          <a:avLst>
            <a:gd name="adj" fmla="val 10000"/>
          </a:avLst>
        </a:prstGeom>
        <a:solidFill>
          <a:srgbClr val="008000"/>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1" kern="1200" dirty="0" smtClean="0"/>
            <a:t>Agricultural </a:t>
          </a:r>
        </a:p>
        <a:p>
          <a:pPr lvl="0" algn="ctr" defTabSz="889000">
            <a:lnSpc>
              <a:spcPct val="90000"/>
            </a:lnSpc>
            <a:spcBef>
              <a:spcPct val="0"/>
            </a:spcBef>
            <a:spcAft>
              <a:spcPct val="35000"/>
            </a:spcAft>
          </a:pPr>
          <a:r>
            <a:rPr lang="en-US" sz="2000" b="1" kern="1200" dirty="0" smtClean="0"/>
            <a:t>IPM</a:t>
          </a:r>
          <a:endParaRPr lang="en-US" sz="2800" b="1" kern="1200" dirty="0"/>
        </a:p>
      </dsp:txBody>
      <dsp:txXfrm>
        <a:off x="3314525" y="51745"/>
        <a:ext cx="2104884" cy="1663209"/>
      </dsp:txXfrm>
    </dsp:sp>
    <dsp:sp modelId="{F4DF242A-838F-4D48-9AE7-0803A72820B9}">
      <dsp:nvSpPr>
        <dsp:cNvPr id="0" name=""/>
        <dsp:cNvSpPr/>
      </dsp:nvSpPr>
      <dsp:spPr>
        <a:xfrm rot="18891607">
          <a:off x="5273107" y="1341055"/>
          <a:ext cx="1821162" cy="662512"/>
        </a:xfrm>
        <a:prstGeom prst="leftArrow">
          <a:avLst>
            <a:gd name="adj1" fmla="val 60000"/>
            <a:gd name="adj2" fmla="val 50000"/>
          </a:avLst>
        </a:prstGeom>
        <a:solidFill>
          <a:schemeClr val="accent1">
            <a:tint val="60000"/>
            <a:hueOff val="0"/>
            <a:satOff val="0"/>
            <a:lumOff val="0"/>
            <a:alphaOff val="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F542387D-8E49-B34F-A0DD-6FAA78C27FA8}">
      <dsp:nvSpPr>
        <dsp:cNvPr id="0" name=""/>
        <dsp:cNvSpPr/>
      </dsp:nvSpPr>
      <dsp:spPr>
        <a:xfrm>
          <a:off x="5636703" y="0"/>
          <a:ext cx="2208374" cy="1766699"/>
        </a:xfrm>
        <a:prstGeom prst="roundRect">
          <a:avLst>
            <a:gd name="adj" fmla="val 10000"/>
          </a:avLst>
        </a:prstGeom>
        <a:solidFill>
          <a:srgbClr val="197AA9"/>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1244600">
            <a:lnSpc>
              <a:spcPct val="90000"/>
            </a:lnSpc>
            <a:spcBef>
              <a:spcPct val="0"/>
            </a:spcBef>
            <a:spcAft>
              <a:spcPct val="35000"/>
            </a:spcAft>
          </a:pPr>
          <a:r>
            <a:rPr lang="en-US" sz="2800" kern="1200" dirty="0" smtClean="0"/>
            <a:t> </a:t>
          </a:r>
          <a:r>
            <a:rPr lang="en-US" sz="2000" b="1" kern="1200" dirty="0" smtClean="0"/>
            <a:t>Landscape</a:t>
          </a:r>
        </a:p>
        <a:p>
          <a:pPr lvl="0" algn="ctr" defTabSz="1244600">
            <a:lnSpc>
              <a:spcPct val="90000"/>
            </a:lnSpc>
            <a:spcBef>
              <a:spcPct val="0"/>
            </a:spcBef>
            <a:spcAft>
              <a:spcPct val="35000"/>
            </a:spcAft>
          </a:pPr>
          <a:r>
            <a:rPr lang="en-US" sz="2000" b="1" kern="1200" dirty="0" smtClean="0"/>
            <a:t> IPM</a:t>
          </a:r>
          <a:endParaRPr lang="en-US" sz="2800" b="1" kern="1200" dirty="0"/>
        </a:p>
      </dsp:txBody>
      <dsp:txXfrm>
        <a:off x="5688448" y="51745"/>
        <a:ext cx="2104884" cy="1663209"/>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0.emf"/></Relationships>
</file>

<file path=ppt/drawings/drawing1.xml><?xml version="1.0" encoding="utf-8"?>
<c:userShapes xmlns:c="http://schemas.openxmlformats.org/drawingml/2006/chart">
  <cdr:relSizeAnchor xmlns:cdr="http://schemas.openxmlformats.org/drawingml/2006/chartDrawing">
    <cdr:from>
      <cdr:x>0.15739</cdr:x>
      <cdr:y>0</cdr:y>
    </cdr:from>
    <cdr:to>
      <cdr:x>1</cdr:x>
      <cdr:y>0.10793</cdr:y>
    </cdr:to>
    <cdr:sp macro="" textlink="">
      <cdr:nvSpPr>
        <cdr:cNvPr id="2" name="TextBox 11"/>
        <cdr:cNvSpPr txBox="1">
          <a:spLocks xmlns:a="http://schemas.openxmlformats.org/drawingml/2006/main" noChangeArrowheads="1"/>
        </cdr:cNvSpPr>
      </cdr:nvSpPr>
      <cdr:spPr bwMode="auto">
        <a:xfrm xmlns:a="http://schemas.openxmlformats.org/drawingml/2006/main">
          <a:off x="972446" y="0"/>
          <a:ext cx="5206268" cy="400110"/>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r="http://schemas.openxmlformats.org/officeDocument/2006/relationships" xmlns:p="http://schemas.openxmlformats.org/presentationml/2006/main" xmlns:a14="http://schemas.microsoft.com/office/drawing/2010/main" xmlns="" xmlns:lc="http://schemas.openxmlformats.org/drawingml/2006/lockedCanvas">
              <a:solidFill>
                <a:srgbClr val="FFFFFF"/>
              </a:solidFill>
            </a14:hiddenFill>
          </a:ext>
          <a:ext uri="{91240B29-F687-4f45-9708-019B960494DF}">
            <a14:hiddenLine xmlns:r="http://schemas.openxmlformats.org/officeDocument/2006/relationships" xmlns:p="http://schemas.openxmlformats.org/presentationml/2006/main" xmlns:a14="http://schemas.microsoft.com/office/drawing/2010/main" xmlns="" xmlns:lc="http://schemas.openxmlformats.org/drawingml/2006/lockedCanvas" w="9525">
              <a:solidFill>
                <a:srgbClr val="000000"/>
              </a:solidFill>
              <a:miter lim="800000"/>
              <a:headEnd/>
              <a:tailEnd/>
            </a14:hiddenLine>
          </a:ext>
        </a:extLst>
      </cdr:spPr>
      <cdr:txBody>
        <a:bodyPr xmlns:a="http://schemas.openxmlformats.org/drawingml/2006/main" wrap="square">
          <a:spAutoFit/>
        </a:bodyPr>
        <a:lstStyle xmlns:a="http://schemas.openxmlformats.org/drawingml/2006/main">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xmlns:a="http://schemas.openxmlformats.org/drawingml/2006/main">
          <a:pPr eaLnBrk="1" hangingPunct="1"/>
          <a:r>
            <a:rPr lang="en-US" sz="2000" i="1" dirty="0">
              <a:solidFill>
                <a:srgbClr val="006633"/>
              </a:solidFill>
              <a:cs typeface="Arial" charset="0"/>
            </a:rPr>
            <a:t>Increasing Worldwide use of MD</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4203EB-AC44-45EA-A4B7-BA46584D9571}" type="datetimeFigureOut">
              <a:rPr lang="en-US" smtClean="0"/>
              <a:t>10/19/17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A7E296-B045-4CA9-84DA-C328271CF21E}" type="slidenum">
              <a:rPr lang="en-US" smtClean="0"/>
              <a:t>‹#›</a:t>
            </a:fld>
            <a:endParaRPr lang="en-US"/>
          </a:p>
        </p:txBody>
      </p:sp>
    </p:spTree>
    <p:extLst>
      <p:ext uri="{BB962C8B-B14F-4D97-AF65-F5344CB8AC3E}">
        <p14:creationId xmlns:p14="http://schemas.microsoft.com/office/powerpoint/2010/main" val="1391179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xfrm>
            <a:off x="654050" y="1162050"/>
            <a:ext cx="5573713" cy="3136900"/>
          </a:xfrm>
          <a:ln/>
        </p:spPr>
      </p:sp>
      <p:sp>
        <p:nvSpPr>
          <p:cNvPr id="57347" name="Notes Placeholder 2"/>
          <p:cNvSpPr>
            <a:spLocks noGrp="1"/>
          </p:cNvSpPr>
          <p:nvPr>
            <p:ph type="body" idx="1"/>
          </p:nvPr>
        </p:nvSpPr>
        <p:spPr>
          <a:noFill/>
        </p:spPr>
        <p:txBody>
          <a:bodyPr/>
          <a:lstStyle/>
          <a:p>
            <a:endParaRPr lang="en-US" altLang="en-US" dirty="0" smtClean="0">
              <a:latin typeface="Arial" panose="020B0604020202020204" pitchFamily="34" charset="0"/>
            </a:endParaRPr>
          </a:p>
        </p:txBody>
      </p:sp>
      <p:sp>
        <p:nvSpPr>
          <p:cNvPr id="57348" name="Slide Number Placeholder 3"/>
          <p:cNvSpPr>
            <a:spLocks noGrp="1"/>
          </p:cNvSpPr>
          <p:nvPr>
            <p:ph type="sldNum" sz="quarter" idx="5"/>
          </p:nvPr>
        </p:nvSpPr>
        <p:spPr>
          <a:noFill/>
        </p:spPr>
        <p:txBody>
          <a:bodyPr/>
          <a:lstStyle>
            <a:lvl1pPr defTabSz="922854">
              <a:spcBef>
                <a:spcPct val="30000"/>
              </a:spcBef>
              <a:defRPr sz="1200">
                <a:solidFill>
                  <a:schemeClr val="tx1"/>
                </a:solidFill>
                <a:latin typeface="Arial" panose="020B0604020202020204" pitchFamily="34" charset="0"/>
              </a:defRPr>
            </a:lvl1pPr>
            <a:lvl2pPr marL="751122" indent="-288893" defTabSz="922854">
              <a:spcBef>
                <a:spcPct val="30000"/>
              </a:spcBef>
              <a:defRPr sz="1200">
                <a:solidFill>
                  <a:schemeClr val="tx1"/>
                </a:solidFill>
                <a:latin typeface="Arial" panose="020B0604020202020204" pitchFamily="34" charset="0"/>
              </a:defRPr>
            </a:lvl2pPr>
            <a:lvl3pPr marL="1155573" indent="-231115" defTabSz="922854">
              <a:spcBef>
                <a:spcPct val="30000"/>
              </a:spcBef>
              <a:defRPr sz="1200">
                <a:solidFill>
                  <a:schemeClr val="tx1"/>
                </a:solidFill>
                <a:latin typeface="Arial" panose="020B0604020202020204" pitchFamily="34" charset="0"/>
              </a:defRPr>
            </a:lvl3pPr>
            <a:lvl4pPr marL="1617802" indent="-231115" defTabSz="922854">
              <a:spcBef>
                <a:spcPct val="30000"/>
              </a:spcBef>
              <a:defRPr sz="1200">
                <a:solidFill>
                  <a:schemeClr val="tx1"/>
                </a:solidFill>
                <a:latin typeface="Arial" panose="020B0604020202020204" pitchFamily="34" charset="0"/>
              </a:defRPr>
            </a:lvl4pPr>
            <a:lvl5pPr marL="2080031" indent="-231115" defTabSz="922854">
              <a:spcBef>
                <a:spcPct val="30000"/>
              </a:spcBef>
              <a:defRPr sz="1200">
                <a:solidFill>
                  <a:schemeClr val="tx1"/>
                </a:solidFill>
                <a:latin typeface="Arial" panose="020B0604020202020204" pitchFamily="34" charset="0"/>
              </a:defRPr>
            </a:lvl5pPr>
            <a:lvl6pPr marL="2542261" indent="-231115" defTabSz="922854" eaLnBrk="0" fontAlgn="base" hangingPunct="0">
              <a:spcBef>
                <a:spcPct val="30000"/>
              </a:spcBef>
              <a:spcAft>
                <a:spcPct val="0"/>
              </a:spcAft>
              <a:defRPr sz="1200">
                <a:solidFill>
                  <a:schemeClr val="tx1"/>
                </a:solidFill>
                <a:latin typeface="Arial" panose="020B0604020202020204" pitchFamily="34" charset="0"/>
              </a:defRPr>
            </a:lvl6pPr>
            <a:lvl7pPr marL="3004490" indent="-231115" defTabSz="922854" eaLnBrk="0" fontAlgn="base" hangingPunct="0">
              <a:spcBef>
                <a:spcPct val="30000"/>
              </a:spcBef>
              <a:spcAft>
                <a:spcPct val="0"/>
              </a:spcAft>
              <a:defRPr sz="1200">
                <a:solidFill>
                  <a:schemeClr val="tx1"/>
                </a:solidFill>
                <a:latin typeface="Arial" panose="020B0604020202020204" pitchFamily="34" charset="0"/>
              </a:defRPr>
            </a:lvl7pPr>
            <a:lvl8pPr marL="3466719" indent="-231115" defTabSz="922854" eaLnBrk="0" fontAlgn="base" hangingPunct="0">
              <a:spcBef>
                <a:spcPct val="30000"/>
              </a:spcBef>
              <a:spcAft>
                <a:spcPct val="0"/>
              </a:spcAft>
              <a:defRPr sz="1200">
                <a:solidFill>
                  <a:schemeClr val="tx1"/>
                </a:solidFill>
                <a:latin typeface="Arial" panose="020B0604020202020204" pitchFamily="34" charset="0"/>
              </a:defRPr>
            </a:lvl8pPr>
            <a:lvl9pPr marL="3928948" indent="-231115" defTabSz="922854"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194F4AC-E3A3-4954-8F1B-41496AD30A5F}" type="slidenum">
              <a:rPr lang="en-US" altLang="en-US" sz="1300">
                <a:solidFill>
                  <a:srgbClr val="000000"/>
                </a:solidFill>
              </a:rPr>
              <a:pPr>
                <a:spcBef>
                  <a:spcPct val="0"/>
                </a:spcBef>
              </a:pPr>
              <a:t>9</a:t>
            </a:fld>
            <a:endParaRPr lang="en-US" altLang="en-US" sz="1300" dirty="0">
              <a:solidFill>
                <a:srgbClr val="000000"/>
              </a:solidFill>
            </a:endParaRPr>
          </a:p>
        </p:txBody>
      </p:sp>
    </p:spTree>
    <p:extLst>
      <p:ext uri="{BB962C8B-B14F-4D97-AF65-F5344CB8AC3E}">
        <p14:creationId xmlns:p14="http://schemas.microsoft.com/office/powerpoint/2010/main" val="1793423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defTabSz="912813">
              <a:spcBef>
                <a:spcPct val="30000"/>
              </a:spcBef>
              <a:defRPr sz="1200">
                <a:solidFill>
                  <a:schemeClr val="tx1"/>
                </a:solidFill>
                <a:latin typeface="Arial" panose="020B0604020202020204" pitchFamily="34" charset="0"/>
              </a:defRPr>
            </a:lvl1pPr>
            <a:lvl2pPr marL="742950" indent="-285750" defTabSz="912813">
              <a:spcBef>
                <a:spcPct val="30000"/>
              </a:spcBef>
              <a:defRPr sz="1200">
                <a:solidFill>
                  <a:schemeClr val="tx1"/>
                </a:solidFill>
                <a:latin typeface="Arial" panose="020B0604020202020204" pitchFamily="34" charset="0"/>
              </a:defRPr>
            </a:lvl2pPr>
            <a:lvl3pPr marL="1143000" indent="-228600" defTabSz="912813">
              <a:spcBef>
                <a:spcPct val="30000"/>
              </a:spcBef>
              <a:defRPr sz="1200">
                <a:solidFill>
                  <a:schemeClr val="tx1"/>
                </a:solidFill>
                <a:latin typeface="Arial" panose="020B0604020202020204" pitchFamily="34" charset="0"/>
              </a:defRPr>
            </a:lvl3pPr>
            <a:lvl4pPr marL="1600200" indent="-228600" defTabSz="912813">
              <a:spcBef>
                <a:spcPct val="30000"/>
              </a:spcBef>
              <a:defRPr sz="1200">
                <a:solidFill>
                  <a:schemeClr val="tx1"/>
                </a:solidFill>
                <a:latin typeface="Arial" panose="020B0604020202020204" pitchFamily="34" charset="0"/>
              </a:defRPr>
            </a:lvl4pPr>
            <a:lvl5pPr marL="2057400" indent="-228600" defTabSz="912813">
              <a:spcBef>
                <a:spcPct val="30000"/>
              </a:spcBef>
              <a:defRPr sz="1200">
                <a:solidFill>
                  <a:schemeClr val="tx1"/>
                </a:solidFill>
                <a:latin typeface="Arial" panose="020B0604020202020204" pitchFamily="34" charset="0"/>
              </a:defRPr>
            </a:lvl5pPr>
            <a:lvl6pPr marL="2514600" indent="-228600" defTabSz="91281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281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281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28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4E612DF-EB38-4A0C-BE35-F79C8FA0A654}" type="slidenum">
              <a:rPr lang="en-US" altLang="en-US" sz="1300">
                <a:solidFill>
                  <a:prstClr val="black"/>
                </a:solidFill>
              </a:rPr>
              <a:pPr>
                <a:spcBef>
                  <a:spcPct val="0"/>
                </a:spcBef>
              </a:pPr>
              <a:t>15</a:t>
            </a:fld>
            <a:endParaRPr lang="en-US" altLang="en-US" sz="1300">
              <a:solidFill>
                <a:prstClr val="black"/>
              </a:solidFill>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474825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defTabSz="912813">
              <a:spcBef>
                <a:spcPct val="30000"/>
              </a:spcBef>
              <a:defRPr sz="1200">
                <a:solidFill>
                  <a:schemeClr val="tx1"/>
                </a:solidFill>
                <a:latin typeface="Arial" panose="020B0604020202020204" pitchFamily="34" charset="0"/>
              </a:defRPr>
            </a:lvl1pPr>
            <a:lvl2pPr marL="742950" indent="-285750" defTabSz="912813">
              <a:spcBef>
                <a:spcPct val="30000"/>
              </a:spcBef>
              <a:defRPr sz="1200">
                <a:solidFill>
                  <a:schemeClr val="tx1"/>
                </a:solidFill>
                <a:latin typeface="Arial" panose="020B0604020202020204" pitchFamily="34" charset="0"/>
              </a:defRPr>
            </a:lvl2pPr>
            <a:lvl3pPr marL="1143000" indent="-228600" defTabSz="912813">
              <a:spcBef>
                <a:spcPct val="30000"/>
              </a:spcBef>
              <a:defRPr sz="1200">
                <a:solidFill>
                  <a:schemeClr val="tx1"/>
                </a:solidFill>
                <a:latin typeface="Arial" panose="020B0604020202020204" pitchFamily="34" charset="0"/>
              </a:defRPr>
            </a:lvl3pPr>
            <a:lvl4pPr marL="1600200" indent="-228600" defTabSz="912813">
              <a:spcBef>
                <a:spcPct val="30000"/>
              </a:spcBef>
              <a:defRPr sz="1200">
                <a:solidFill>
                  <a:schemeClr val="tx1"/>
                </a:solidFill>
                <a:latin typeface="Arial" panose="020B0604020202020204" pitchFamily="34" charset="0"/>
              </a:defRPr>
            </a:lvl4pPr>
            <a:lvl5pPr marL="2057400" indent="-228600" defTabSz="912813">
              <a:spcBef>
                <a:spcPct val="30000"/>
              </a:spcBef>
              <a:defRPr sz="1200">
                <a:solidFill>
                  <a:schemeClr val="tx1"/>
                </a:solidFill>
                <a:latin typeface="Arial" panose="020B0604020202020204" pitchFamily="34" charset="0"/>
              </a:defRPr>
            </a:lvl5pPr>
            <a:lvl6pPr marL="2514600" indent="-228600" defTabSz="91281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281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281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28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4E612DF-EB38-4A0C-BE35-F79C8FA0A654}" type="slidenum">
              <a:rPr lang="en-US" altLang="en-US" sz="1300">
                <a:solidFill>
                  <a:prstClr val="black"/>
                </a:solidFill>
              </a:rPr>
              <a:pPr>
                <a:spcBef>
                  <a:spcPct val="0"/>
                </a:spcBef>
              </a:pPr>
              <a:t>16</a:t>
            </a:fld>
            <a:endParaRPr lang="en-US" altLang="en-US" sz="1300">
              <a:solidFill>
                <a:prstClr val="black"/>
              </a:solidFill>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870673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EF5CBA-63F1-45CE-8881-72AC00C1F0BD}" type="slidenum">
              <a:rPr lang="en-US" smtClean="0">
                <a:solidFill>
                  <a:prstClr val="black"/>
                </a:solidFill>
              </a:rPr>
              <a:pPr/>
              <a:t>38</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Copyright © 2012 Savory Living LLC. All rights reserved.</a:t>
            </a:r>
            <a:endParaRPr lang="en-US" dirty="0">
              <a:solidFill>
                <a:prstClr val="black"/>
              </a:solidFill>
            </a:endParaRPr>
          </a:p>
        </p:txBody>
      </p:sp>
    </p:spTree>
    <p:extLst>
      <p:ext uri="{BB962C8B-B14F-4D97-AF65-F5344CB8AC3E}">
        <p14:creationId xmlns:p14="http://schemas.microsoft.com/office/powerpoint/2010/main" val="781072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jp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jpe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5114D45-3170-4AB7-A5D3-2D7A74133F3D}" type="datetimeFigureOut">
              <a:rPr lang="en-US" smtClean="0"/>
              <a:t>10/19/17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3855CE-2D68-42A5-93AD-437F206EEF4D}" type="slidenum">
              <a:rPr lang="en-US" smtClean="0"/>
              <a:t>‹#›</a:t>
            </a:fld>
            <a:endParaRPr lang="en-US"/>
          </a:p>
        </p:txBody>
      </p:sp>
    </p:spTree>
    <p:extLst>
      <p:ext uri="{BB962C8B-B14F-4D97-AF65-F5344CB8AC3E}">
        <p14:creationId xmlns:p14="http://schemas.microsoft.com/office/powerpoint/2010/main" val="3773039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114D45-3170-4AB7-A5D3-2D7A74133F3D}" type="datetimeFigureOut">
              <a:rPr lang="en-US" smtClean="0"/>
              <a:t>10/19/17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3855CE-2D68-42A5-93AD-437F206EEF4D}" type="slidenum">
              <a:rPr lang="en-US" smtClean="0"/>
              <a:t>‹#›</a:t>
            </a:fld>
            <a:endParaRPr lang="en-US"/>
          </a:p>
        </p:txBody>
      </p:sp>
    </p:spTree>
    <p:extLst>
      <p:ext uri="{BB962C8B-B14F-4D97-AF65-F5344CB8AC3E}">
        <p14:creationId xmlns:p14="http://schemas.microsoft.com/office/powerpoint/2010/main" val="1752073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114D45-3170-4AB7-A5D3-2D7A74133F3D}" type="datetimeFigureOut">
              <a:rPr lang="en-US" smtClean="0"/>
              <a:t>10/19/17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3855CE-2D68-42A5-93AD-437F206EEF4D}" type="slidenum">
              <a:rPr lang="en-US" smtClean="0"/>
              <a:t>‹#›</a:t>
            </a:fld>
            <a:endParaRPr lang="en-US"/>
          </a:p>
        </p:txBody>
      </p:sp>
    </p:spTree>
    <p:extLst>
      <p:ext uri="{BB962C8B-B14F-4D97-AF65-F5344CB8AC3E}">
        <p14:creationId xmlns:p14="http://schemas.microsoft.com/office/powerpoint/2010/main" val="17821268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solidFill>
                  <a:prstClr val="black"/>
                </a:solidFill>
              </a:rPr>
              <a:pPr/>
              <a:t>10/19/17</a:t>
            </a:fld>
            <a:endParaRPr lang="en-US" dirty="0">
              <a:solidFill>
                <a:prstClr val="black"/>
              </a:solidFill>
            </a:endParaRPr>
          </a:p>
        </p:txBody>
      </p:sp>
      <p:sp>
        <p:nvSpPr>
          <p:cNvPr id="5" name="Footer Placeholder 4"/>
          <p:cNvSpPr>
            <a:spLocks noGrp="1"/>
          </p:cNvSpPr>
          <p:nvPr>
            <p:ph type="ftr" sz="quarter" idx="11"/>
          </p:nvPr>
        </p:nvSpPr>
        <p:spPr>
          <a:xfrm>
            <a:off x="2692397" y="5037663"/>
            <a:ext cx="5214635" cy="279400"/>
          </a:xfr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solidFill>
                  <a:prstClr val="black"/>
                </a:solidFill>
              </a:rPr>
              <a:pPr/>
              <a:t>‹#›</a:t>
            </a:fld>
            <a:endParaRPr lang="en-US" dirty="0">
              <a:solidFill>
                <a:prstClr val="black"/>
              </a:solidFill>
            </a:endParaRPr>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377555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solidFill>
                  <a:prstClr val="black"/>
                </a:solidFill>
              </a:rPr>
              <a:pPr/>
              <a:t>10/19/17</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E97799C9-84D9-46D2-A11E-BCF8A720529D}"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392993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10/19/17</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239012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solidFill>
                  <a:prstClr val="black"/>
                </a:solidFill>
              </a:rPr>
              <a:pPr/>
              <a:t>10/19/17</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5D84065D-F351-4B03-BD91-D8A6B8D4B362}"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2796453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solidFill>
                  <a:prstClr val="black"/>
                </a:solidFill>
              </a:rPr>
              <a:pPr/>
              <a:t>10/19/17</a:t>
            </a:fld>
            <a:endParaRPr lang="en-US" dirty="0">
              <a:solidFill>
                <a:prstClr val="black"/>
              </a:solidFill>
            </a:endParaRPr>
          </a:p>
        </p:txBody>
      </p:sp>
      <p:sp>
        <p:nvSpPr>
          <p:cNvPr id="8" name="Footer Placeholder 7"/>
          <p:cNvSpPr>
            <a:spLocks noGrp="1"/>
          </p:cNvSpPr>
          <p:nvPr>
            <p:ph type="ftr" sz="quarter" idx="11"/>
          </p:nvPr>
        </p:nvSpPr>
        <p:spPr/>
        <p:txBody>
          <a:bodyPr/>
          <a:lstStyle/>
          <a:p>
            <a:endParaRPr lang="en-US" dirty="0">
              <a:solidFill>
                <a:prstClr val="black"/>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249981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solidFill>
                  <a:prstClr val="black"/>
                </a:solidFill>
              </a:rPr>
              <a:pPr/>
              <a:t>10/19/17</a:t>
            </a:fld>
            <a:endParaRPr lang="en-US" dirty="0">
              <a:solidFill>
                <a:prstClr val="black"/>
              </a:solidFill>
            </a:endParaRPr>
          </a:p>
        </p:txBody>
      </p:sp>
      <p:sp>
        <p:nvSpPr>
          <p:cNvPr id="4" name="Footer Placeholder 3"/>
          <p:cNvSpPr>
            <a:spLocks noGrp="1"/>
          </p:cNvSpPr>
          <p:nvPr>
            <p:ph type="ftr" sz="quarter" idx="11"/>
          </p:nvPr>
        </p:nvSpPr>
        <p:spPr/>
        <p:txBody>
          <a:body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63348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prstClr val="black"/>
                </a:solidFill>
              </a:rPr>
              <a:pPr/>
              <a:t>10/19/17</a:t>
            </a:fld>
            <a:endParaRPr lang="en-US" dirty="0">
              <a:solidFill>
                <a:prstClr val="black"/>
              </a:solidFill>
            </a:endParaRPr>
          </a:p>
        </p:txBody>
      </p:sp>
      <p:sp>
        <p:nvSpPr>
          <p:cNvPr id="3" name="Footer Placeholder 2"/>
          <p:cNvSpPr>
            <a:spLocks noGrp="1"/>
          </p:cNvSpPr>
          <p:nvPr>
            <p:ph type="ftr" sz="quarter" idx="11"/>
          </p:nvPr>
        </p:nvSpPr>
        <p:spPr/>
        <p:txBody>
          <a:bodyPr/>
          <a:lstStyle/>
          <a:p>
            <a:endParaRPr lang="en-US" dirty="0">
              <a:solidFill>
                <a:prstClr val="black"/>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8975639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solidFill>
              </a:rPr>
              <a:pPr/>
              <a:t>10/19/17</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44072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114D45-3170-4AB7-A5D3-2D7A74133F3D}" type="datetimeFigureOut">
              <a:rPr lang="en-US" smtClean="0"/>
              <a:t>10/19/17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3855CE-2D68-42A5-93AD-437F206EEF4D}" type="slidenum">
              <a:rPr lang="en-US" smtClean="0"/>
              <a:t>‹#›</a:t>
            </a:fld>
            <a:endParaRPr lang="en-US"/>
          </a:p>
        </p:txBody>
      </p:sp>
    </p:spTree>
    <p:extLst>
      <p:ext uri="{BB962C8B-B14F-4D97-AF65-F5344CB8AC3E}">
        <p14:creationId xmlns:p14="http://schemas.microsoft.com/office/powerpoint/2010/main" val="7584029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solidFill>
              </a:rPr>
              <a:pPr/>
              <a:t>10/19/17</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0868622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solidFill>
              </a:rPr>
              <a:pPr/>
              <a:t>10/19/17</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3272495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10/19/17</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667672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10/19/17</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defTabSz="457200"/>
            <a:r>
              <a:rPr lang="en-US" sz="8000" dirty="0">
                <a:solidFill>
                  <a:prstClr val="black"/>
                </a:solidFill>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algn="r" defTabSz="457200"/>
            <a:r>
              <a:rPr lang="en-US" sz="8000" dirty="0">
                <a:solidFill>
                  <a:prstClr val="black"/>
                </a:solidFill>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432689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10/19/17</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1488508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10/19/17</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defTabSz="457200"/>
            <a:r>
              <a:rPr lang="en-US" sz="8000" dirty="0">
                <a:solidFill>
                  <a:prstClr val="black"/>
                </a:solidFill>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algn="r" defTabSz="457200"/>
            <a:r>
              <a:rPr lang="en-US" sz="8000" dirty="0">
                <a:solidFill>
                  <a:prstClr val="black"/>
                </a:solidFill>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597340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10/19/17</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736997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10/19/17</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848681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10/19/17</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848101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75995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5114D45-3170-4AB7-A5D3-2D7A74133F3D}" type="datetimeFigureOut">
              <a:rPr lang="en-US" smtClean="0"/>
              <a:t>10/19/17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3855CE-2D68-42A5-93AD-437F206EEF4D}" type="slidenum">
              <a:rPr lang="en-US" smtClean="0"/>
              <a:t>‹#›</a:t>
            </a:fld>
            <a:endParaRPr lang="en-US"/>
          </a:p>
        </p:txBody>
      </p:sp>
    </p:spTree>
    <p:extLst>
      <p:ext uri="{BB962C8B-B14F-4D97-AF65-F5344CB8AC3E}">
        <p14:creationId xmlns:p14="http://schemas.microsoft.com/office/powerpoint/2010/main" val="10697435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162102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5502751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433738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906937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9917800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774604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983168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298264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07734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3976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5114D45-3170-4AB7-A5D3-2D7A74133F3D}" type="datetimeFigureOut">
              <a:rPr lang="en-US" smtClean="0"/>
              <a:t>10/19/17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3855CE-2D68-42A5-93AD-437F206EEF4D}" type="slidenum">
              <a:rPr lang="en-US" smtClean="0"/>
              <a:t>‹#›</a:t>
            </a:fld>
            <a:endParaRPr lang="en-US"/>
          </a:p>
        </p:txBody>
      </p:sp>
    </p:spTree>
    <p:extLst>
      <p:ext uri="{BB962C8B-B14F-4D97-AF65-F5344CB8AC3E}">
        <p14:creationId xmlns:p14="http://schemas.microsoft.com/office/powerpoint/2010/main" val="37152727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05002"/>
            <a:ext cx="10058400" cy="2593975"/>
          </a:xfrm>
        </p:spPr>
        <p:txBody>
          <a:bodyPr anchor="b"/>
          <a:lstStyle>
            <a:lvl1pPr>
              <a:defRPr sz="88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914400" y="4572000"/>
            <a:ext cx="8615680" cy="1066800"/>
          </a:xfrm>
        </p:spPr>
        <p:txBody>
          <a:bodyPr anchor="t">
            <a:normAutofit/>
          </a:bodyPr>
          <a:lstStyle>
            <a:lvl1pPr marL="0" indent="0" algn="l">
              <a:buNone/>
              <a:defRPr sz="2667">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93D42CB-30AD-426E-A3B1-1EA216FF9B08}" type="datetimeFigureOut">
              <a:rPr lang="en-US" smtClean="0">
                <a:solidFill>
                  <a:srgbClr val="DFDCB7"/>
                </a:solidFill>
              </a:rPr>
              <a:pPr/>
              <a:t>10/19/17</a:t>
            </a:fld>
            <a:endParaRPr lang="en-US">
              <a:solidFill>
                <a:srgbClr val="DFDCB7"/>
              </a:solidFill>
            </a:endParaRPr>
          </a:p>
        </p:txBody>
      </p:sp>
      <p:sp>
        <p:nvSpPr>
          <p:cNvPr id="5" name="Footer Placeholder 4"/>
          <p:cNvSpPr>
            <a:spLocks noGrp="1"/>
          </p:cNvSpPr>
          <p:nvPr>
            <p:ph type="ftr" sz="quarter" idx="11"/>
          </p:nvPr>
        </p:nvSpPr>
        <p:spPr/>
        <p:txBody>
          <a:bodyPr/>
          <a:lstStyle/>
          <a:p>
            <a:endParaRPr lang="en-US">
              <a:solidFill>
                <a:srgbClr val="DFDCB7"/>
              </a:solidFill>
            </a:endParaRPr>
          </a:p>
        </p:txBody>
      </p:sp>
      <p:sp>
        <p:nvSpPr>
          <p:cNvPr id="6" name="Slide Number Placeholder 5"/>
          <p:cNvSpPr>
            <a:spLocks noGrp="1"/>
          </p:cNvSpPr>
          <p:nvPr>
            <p:ph type="sldNum" sz="quarter" idx="12"/>
          </p:nvPr>
        </p:nvSpPr>
        <p:spPr/>
        <p:txBody>
          <a:bodyPr/>
          <a:lstStyle/>
          <a:p>
            <a:fld id="{6655C6E1-9702-48AC-888A-B31D341D789D}" type="slidenum">
              <a:rPr lang="en-US" smtClean="0"/>
              <a:pPr/>
              <a:t>‹#›</a:t>
            </a:fld>
            <a:endParaRPr lang="en-US"/>
          </a:p>
        </p:txBody>
      </p:sp>
    </p:spTree>
    <p:extLst>
      <p:ext uri="{BB962C8B-B14F-4D97-AF65-F5344CB8AC3E}">
        <p14:creationId xmlns:p14="http://schemas.microsoft.com/office/powerpoint/2010/main" val="39707335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3D42CB-30AD-426E-A3B1-1EA216FF9B08}" type="datetimeFigureOut">
              <a:rPr lang="en-US" smtClean="0">
                <a:solidFill>
                  <a:srgbClr val="DFDCB7"/>
                </a:solidFill>
              </a:rPr>
              <a:pPr/>
              <a:t>10/19/17</a:t>
            </a:fld>
            <a:endParaRPr lang="en-US">
              <a:solidFill>
                <a:srgbClr val="DFDCB7"/>
              </a:solidFill>
            </a:endParaRPr>
          </a:p>
        </p:txBody>
      </p:sp>
      <p:sp>
        <p:nvSpPr>
          <p:cNvPr id="5" name="Footer Placeholder 4"/>
          <p:cNvSpPr>
            <a:spLocks noGrp="1"/>
          </p:cNvSpPr>
          <p:nvPr>
            <p:ph type="ftr" sz="quarter" idx="11"/>
          </p:nvPr>
        </p:nvSpPr>
        <p:spPr/>
        <p:txBody>
          <a:bodyPr/>
          <a:lstStyle/>
          <a:p>
            <a:endParaRPr lang="en-US">
              <a:solidFill>
                <a:srgbClr val="DFDCB7"/>
              </a:solidFill>
            </a:endParaRPr>
          </a:p>
        </p:txBody>
      </p:sp>
      <p:sp>
        <p:nvSpPr>
          <p:cNvPr id="6" name="Slide Number Placeholder 5"/>
          <p:cNvSpPr>
            <a:spLocks noGrp="1"/>
          </p:cNvSpPr>
          <p:nvPr>
            <p:ph type="sldNum" sz="quarter" idx="12"/>
          </p:nvPr>
        </p:nvSpPr>
        <p:spPr/>
        <p:txBody>
          <a:bodyPr/>
          <a:lstStyle/>
          <a:p>
            <a:fld id="{6655C6E1-9702-48AC-888A-B31D341D789D}" type="slidenum">
              <a:rPr lang="en-US" smtClean="0"/>
              <a:pPr/>
              <a:t>‹#›</a:t>
            </a:fld>
            <a:endParaRPr lang="en-US"/>
          </a:p>
        </p:txBody>
      </p:sp>
    </p:spTree>
    <p:extLst>
      <p:ext uri="{BB962C8B-B14F-4D97-AF65-F5344CB8AC3E}">
        <p14:creationId xmlns:p14="http://schemas.microsoft.com/office/powerpoint/2010/main" val="19439823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5486400"/>
            <a:ext cx="10212916" cy="1168400"/>
          </a:xfrm>
        </p:spPr>
        <p:txBody>
          <a:bodyPr anchor="t"/>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963086" y="3852863"/>
            <a:ext cx="8180916" cy="1633539"/>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93D42CB-30AD-426E-A3B1-1EA216FF9B08}" type="datetimeFigureOut">
              <a:rPr lang="en-US" smtClean="0">
                <a:solidFill>
                  <a:srgbClr val="DFDCB7"/>
                </a:solidFill>
              </a:rPr>
              <a:pPr/>
              <a:t>10/19/17</a:t>
            </a:fld>
            <a:endParaRPr lang="en-US">
              <a:solidFill>
                <a:srgbClr val="DFDCB7"/>
              </a:solidFill>
            </a:endParaRPr>
          </a:p>
        </p:txBody>
      </p:sp>
      <p:sp>
        <p:nvSpPr>
          <p:cNvPr id="5" name="Footer Placeholder 4"/>
          <p:cNvSpPr>
            <a:spLocks noGrp="1"/>
          </p:cNvSpPr>
          <p:nvPr>
            <p:ph type="ftr" sz="quarter" idx="11"/>
          </p:nvPr>
        </p:nvSpPr>
        <p:spPr/>
        <p:txBody>
          <a:bodyPr/>
          <a:lstStyle/>
          <a:p>
            <a:endParaRPr lang="en-US">
              <a:solidFill>
                <a:srgbClr val="DFDCB7"/>
              </a:solidFill>
            </a:endParaRPr>
          </a:p>
        </p:txBody>
      </p:sp>
      <p:sp>
        <p:nvSpPr>
          <p:cNvPr id="6" name="Slide Number Placeholder 5"/>
          <p:cNvSpPr>
            <a:spLocks noGrp="1"/>
          </p:cNvSpPr>
          <p:nvPr>
            <p:ph type="sldNum" sz="quarter" idx="12"/>
          </p:nvPr>
        </p:nvSpPr>
        <p:spPr/>
        <p:txBody>
          <a:bodyPr/>
          <a:lstStyle/>
          <a:p>
            <a:fld id="{6655C6E1-9702-48AC-888A-B31D341D789D}" type="slidenum">
              <a:rPr lang="en-US" smtClean="0"/>
              <a:pPr/>
              <a:t>‹#›</a:t>
            </a:fld>
            <a:endParaRPr lang="en-US"/>
          </a:p>
        </p:txBody>
      </p:sp>
    </p:spTree>
    <p:extLst>
      <p:ext uri="{BB962C8B-B14F-4D97-AF65-F5344CB8AC3E}">
        <p14:creationId xmlns:p14="http://schemas.microsoft.com/office/powerpoint/2010/main" val="21221139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536192"/>
            <a:ext cx="4876800" cy="4590288"/>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92800" y="1536192"/>
            <a:ext cx="4876800" cy="4590288"/>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93D42CB-30AD-426E-A3B1-1EA216FF9B08}" type="datetimeFigureOut">
              <a:rPr lang="en-US" smtClean="0">
                <a:solidFill>
                  <a:srgbClr val="DFDCB7"/>
                </a:solidFill>
              </a:rPr>
              <a:pPr/>
              <a:t>10/19/17</a:t>
            </a:fld>
            <a:endParaRPr lang="en-US">
              <a:solidFill>
                <a:srgbClr val="DFDCB7"/>
              </a:solidFill>
            </a:endParaRPr>
          </a:p>
        </p:txBody>
      </p:sp>
      <p:sp>
        <p:nvSpPr>
          <p:cNvPr id="6" name="Footer Placeholder 5"/>
          <p:cNvSpPr>
            <a:spLocks noGrp="1"/>
          </p:cNvSpPr>
          <p:nvPr>
            <p:ph type="ftr" sz="quarter" idx="11"/>
          </p:nvPr>
        </p:nvSpPr>
        <p:spPr/>
        <p:txBody>
          <a:bodyPr/>
          <a:lstStyle/>
          <a:p>
            <a:endParaRPr lang="en-US">
              <a:solidFill>
                <a:srgbClr val="DFDCB7"/>
              </a:solidFill>
            </a:endParaRPr>
          </a:p>
        </p:txBody>
      </p:sp>
      <p:sp>
        <p:nvSpPr>
          <p:cNvPr id="7" name="Slide Number Placeholder 6"/>
          <p:cNvSpPr>
            <a:spLocks noGrp="1"/>
          </p:cNvSpPr>
          <p:nvPr>
            <p:ph type="sldNum" sz="quarter" idx="12"/>
          </p:nvPr>
        </p:nvSpPr>
        <p:spPr/>
        <p:txBody>
          <a:bodyPr/>
          <a:lstStyle/>
          <a:p>
            <a:fld id="{6655C6E1-9702-48AC-888A-B31D341D789D}" type="slidenum">
              <a:rPr lang="en-US" smtClean="0"/>
              <a:pPr/>
              <a:t>‹#›</a:t>
            </a:fld>
            <a:endParaRPr lang="en-US"/>
          </a:p>
        </p:txBody>
      </p:sp>
    </p:spTree>
    <p:extLst>
      <p:ext uri="{BB962C8B-B14F-4D97-AF65-F5344CB8AC3E}">
        <p14:creationId xmlns:p14="http://schemas.microsoft.com/office/powerpoint/2010/main" val="5834717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4876800" cy="639763"/>
          </a:xfrm>
        </p:spPr>
        <p:txBody>
          <a:bodyPr anchor="b">
            <a:noAutofit/>
          </a:bodyPr>
          <a:lstStyle>
            <a:lvl1pPr marL="0" indent="0" algn="ctr">
              <a:buNone/>
              <a:defRPr sz="2667" b="1">
                <a:solidFill>
                  <a:schemeClr val="tx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4876800"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892800" y="1535113"/>
            <a:ext cx="4876800" cy="639763"/>
          </a:xfrm>
        </p:spPr>
        <p:txBody>
          <a:bodyPr anchor="b">
            <a:noAutofit/>
          </a:bodyPr>
          <a:lstStyle>
            <a:lvl1pPr marL="0" indent="0" algn="ctr">
              <a:buNone/>
              <a:defRPr sz="2667" b="1">
                <a:solidFill>
                  <a:schemeClr val="tx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5892800" y="2174875"/>
            <a:ext cx="4876800"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93D42CB-30AD-426E-A3B1-1EA216FF9B08}" type="datetimeFigureOut">
              <a:rPr lang="en-US" smtClean="0">
                <a:solidFill>
                  <a:srgbClr val="DFDCB7"/>
                </a:solidFill>
              </a:rPr>
              <a:pPr/>
              <a:t>10/19/17</a:t>
            </a:fld>
            <a:endParaRPr lang="en-US">
              <a:solidFill>
                <a:srgbClr val="DFDCB7"/>
              </a:solidFill>
            </a:endParaRPr>
          </a:p>
        </p:txBody>
      </p:sp>
      <p:sp>
        <p:nvSpPr>
          <p:cNvPr id="8" name="Footer Placeholder 7"/>
          <p:cNvSpPr>
            <a:spLocks noGrp="1"/>
          </p:cNvSpPr>
          <p:nvPr>
            <p:ph type="ftr" sz="quarter" idx="11"/>
          </p:nvPr>
        </p:nvSpPr>
        <p:spPr/>
        <p:txBody>
          <a:bodyPr/>
          <a:lstStyle/>
          <a:p>
            <a:endParaRPr lang="en-US">
              <a:solidFill>
                <a:srgbClr val="DFDCB7"/>
              </a:solidFill>
            </a:endParaRPr>
          </a:p>
        </p:txBody>
      </p:sp>
      <p:sp>
        <p:nvSpPr>
          <p:cNvPr id="9" name="Slide Number Placeholder 8"/>
          <p:cNvSpPr>
            <a:spLocks noGrp="1"/>
          </p:cNvSpPr>
          <p:nvPr>
            <p:ph type="sldNum" sz="quarter" idx="12"/>
          </p:nvPr>
        </p:nvSpPr>
        <p:spPr/>
        <p:txBody>
          <a:bodyPr/>
          <a:lstStyle/>
          <a:p>
            <a:fld id="{6655C6E1-9702-48AC-888A-B31D341D789D}" type="slidenum">
              <a:rPr lang="en-US" smtClean="0"/>
              <a:pPr/>
              <a:t>‹#›</a:t>
            </a:fld>
            <a:endParaRPr lang="en-US"/>
          </a:p>
        </p:txBody>
      </p:sp>
    </p:spTree>
    <p:extLst>
      <p:ext uri="{BB962C8B-B14F-4D97-AF65-F5344CB8AC3E}">
        <p14:creationId xmlns:p14="http://schemas.microsoft.com/office/powerpoint/2010/main" val="8759285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93D42CB-30AD-426E-A3B1-1EA216FF9B08}" type="datetimeFigureOut">
              <a:rPr lang="en-US" smtClean="0">
                <a:solidFill>
                  <a:srgbClr val="DFDCB7"/>
                </a:solidFill>
              </a:rPr>
              <a:pPr/>
              <a:t>10/19/17</a:t>
            </a:fld>
            <a:endParaRPr lang="en-US">
              <a:solidFill>
                <a:srgbClr val="DFDCB7"/>
              </a:solidFill>
            </a:endParaRPr>
          </a:p>
        </p:txBody>
      </p:sp>
      <p:sp>
        <p:nvSpPr>
          <p:cNvPr id="4" name="Footer Placeholder 3"/>
          <p:cNvSpPr>
            <a:spLocks noGrp="1"/>
          </p:cNvSpPr>
          <p:nvPr>
            <p:ph type="ftr" sz="quarter" idx="11"/>
          </p:nvPr>
        </p:nvSpPr>
        <p:spPr/>
        <p:txBody>
          <a:bodyPr/>
          <a:lstStyle/>
          <a:p>
            <a:endParaRPr lang="en-US">
              <a:solidFill>
                <a:srgbClr val="DFDCB7"/>
              </a:solidFill>
            </a:endParaRPr>
          </a:p>
        </p:txBody>
      </p:sp>
      <p:sp>
        <p:nvSpPr>
          <p:cNvPr id="5" name="Slide Number Placeholder 4"/>
          <p:cNvSpPr>
            <a:spLocks noGrp="1"/>
          </p:cNvSpPr>
          <p:nvPr>
            <p:ph type="sldNum" sz="quarter" idx="12"/>
          </p:nvPr>
        </p:nvSpPr>
        <p:spPr/>
        <p:txBody>
          <a:bodyPr/>
          <a:lstStyle/>
          <a:p>
            <a:fld id="{6655C6E1-9702-48AC-888A-B31D341D789D}" type="slidenum">
              <a:rPr lang="en-US" smtClean="0"/>
              <a:pPr/>
              <a:t>‹#›</a:t>
            </a:fld>
            <a:endParaRPr lang="en-US"/>
          </a:p>
        </p:txBody>
      </p:sp>
    </p:spTree>
    <p:extLst>
      <p:ext uri="{BB962C8B-B14F-4D97-AF65-F5344CB8AC3E}">
        <p14:creationId xmlns:p14="http://schemas.microsoft.com/office/powerpoint/2010/main" val="8555092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3D42CB-30AD-426E-A3B1-1EA216FF9B08}" type="datetimeFigureOut">
              <a:rPr lang="en-US" smtClean="0">
                <a:solidFill>
                  <a:srgbClr val="DFDCB7"/>
                </a:solidFill>
              </a:rPr>
              <a:pPr/>
              <a:t>10/19/17</a:t>
            </a:fld>
            <a:endParaRPr lang="en-US">
              <a:solidFill>
                <a:srgbClr val="DFDCB7"/>
              </a:solidFill>
            </a:endParaRPr>
          </a:p>
        </p:txBody>
      </p:sp>
      <p:sp>
        <p:nvSpPr>
          <p:cNvPr id="3" name="Footer Placeholder 2"/>
          <p:cNvSpPr>
            <a:spLocks noGrp="1"/>
          </p:cNvSpPr>
          <p:nvPr>
            <p:ph type="ftr" sz="quarter" idx="11"/>
          </p:nvPr>
        </p:nvSpPr>
        <p:spPr/>
        <p:txBody>
          <a:bodyPr/>
          <a:lstStyle/>
          <a:p>
            <a:endParaRPr lang="en-US">
              <a:solidFill>
                <a:srgbClr val="DFDCB7"/>
              </a:solidFill>
            </a:endParaRPr>
          </a:p>
        </p:txBody>
      </p:sp>
      <p:sp>
        <p:nvSpPr>
          <p:cNvPr id="4" name="Slide Number Placeholder 3"/>
          <p:cNvSpPr>
            <a:spLocks noGrp="1"/>
          </p:cNvSpPr>
          <p:nvPr>
            <p:ph type="sldNum" sz="quarter" idx="12"/>
          </p:nvPr>
        </p:nvSpPr>
        <p:spPr/>
        <p:txBody>
          <a:bodyPr/>
          <a:lstStyle/>
          <a:p>
            <a:fld id="{6655C6E1-9702-48AC-888A-B31D341D789D}" type="slidenum">
              <a:rPr lang="en-US" smtClean="0"/>
              <a:pPr/>
              <a:t>‹#›</a:t>
            </a:fld>
            <a:endParaRPr lang="en-US"/>
          </a:p>
        </p:txBody>
      </p:sp>
    </p:spTree>
    <p:extLst>
      <p:ext uri="{BB962C8B-B14F-4D97-AF65-F5344CB8AC3E}">
        <p14:creationId xmlns:p14="http://schemas.microsoft.com/office/powerpoint/2010/main" val="31835064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6401" y="5495544"/>
            <a:ext cx="10363200" cy="594360"/>
          </a:xfrm>
        </p:spPr>
        <p:txBody>
          <a:bodyPr anchor="b"/>
          <a:lstStyle>
            <a:lvl1pPr algn="ctr">
              <a:defRPr sz="2933" b="1"/>
            </a:lvl1pPr>
          </a:lstStyle>
          <a:p>
            <a:r>
              <a:rPr lang="en-US" smtClean="0"/>
              <a:t>Click to edit Master title style</a:t>
            </a:r>
            <a:endParaRPr lang="en-US" dirty="0"/>
          </a:p>
        </p:txBody>
      </p:sp>
      <p:sp>
        <p:nvSpPr>
          <p:cNvPr id="4" name="Text Placeholder 3"/>
          <p:cNvSpPr>
            <a:spLocks noGrp="1"/>
          </p:cNvSpPr>
          <p:nvPr>
            <p:ph type="body" sz="half" idx="2"/>
          </p:nvPr>
        </p:nvSpPr>
        <p:spPr>
          <a:xfrm>
            <a:off x="406401" y="6096000"/>
            <a:ext cx="10363201" cy="609600"/>
          </a:xfrm>
        </p:spPr>
        <p:txBody>
          <a:bodyPr>
            <a:normAutofit/>
          </a:bodyPr>
          <a:lstStyle>
            <a:lvl1pPr marL="0" indent="0" algn="ctr">
              <a:buNone/>
              <a:defRPr sz="2133"/>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3D42CB-30AD-426E-A3B1-1EA216FF9B08}" type="datetimeFigureOut">
              <a:rPr lang="en-US" smtClean="0">
                <a:solidFill>
                  <a:srgbClr val="DFDCB7"/>
                </a:solidFill>
              </a:rPr>
              <a:pPr/>
              <a:t>10/19/17</a:t>
            </a:fld>
            <a:endParaRPr lang="en-US">
              <a:solidFill>
                <a:srgbClr val="DFDCB7"/>
              </a:solidFill>
            </a:endParaRPr>
          </a:p>
        </p:txBody>
      </p:sp>
      <p:sp>
        <p:nvSpPr>
          <p:cNvPr id="6" name="Footer Placeholder 5"/>
          <p:cNvSpPr>
            <a:spLocks noGrp="1"/>
          </p:cNvSpPr>
          <p:nvPr>
            <p:ph type="ftr" sz="quarter" idx="11"/>
          </p:nvPr>
        </p:nvSpPr>
        <p:spPr/>
        <p:txBody>
          <a:bodyPr/>
          <a:lstStyle/>
          <a:p>
            <a:endParaRPr lang="en-US">
              <a:solidFill>
                <a:srgbClr val="DFDCB7"/>
              </a:solidFill>
            </a:endParaRPr>
          </a:p>
        </p:txBody>
      </p:sp>
      <p:sp>
        <p:nvSpPr>
          <p:cNvPr id="7" name="Slide Number Placeholder 6"/>
          <p:cNvSpPr>
            <a:spLocks noGrp="1"/>
          </p:cNvSpPr>
          <p:nvPr>
            <p:ph type="sldNum" sz="quarter" idx="12"/>
          </p:nvPr>
        </p:nvSpPr>
        <p:spPr/>
        <p:txBody>
          <a:bodyPr/>
          <a:lstStyle/>
          <a:p>
            <a:fld id="{6655C6E1-9702-48AC-888A-B31D341D789D}" type="slidenum">
              <a:rPr lang="en-US" smtClean="0"/>
              <a:pPr/>
              <a:t>‹#›</a:t>
            </a:fld>
            <a:endParaRPr lang="en-US"/>
          </a:p>
        </p:txBody>
      </p:sp>
      <p:sp>
        <p:nvSpPr>
          <p:cNvPr id="9" name="Content Placeholder 8"/>
          <p:cNvSpPr>
            <a:spLocks noGrp="1"/>
          </p:cNvSpPr>
          <p:nvPr>
            <p:ph sz="quarter" idx="13"/>
          </p:nvPr>
        </p:nvSpPr>
        <p:spPr>
          <a:xfrm>
            <a:off x="406400" y="381000"/>
            <a:ext cx="103632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420885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2336" y="5495277"/>
            <a:ext cx="10363200" cy="594627"/>
          </a:xfrm>
        </p:spPr>
        <p:txBody>
          <a:bodyPr anchor="b"/>
          <a:lstStyle>
            <a:lvl1pPr algn="ctr">
              <a:defRPr sz="2933"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11277600" cy="54864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smtClean="0"/>
              <a:t>Click icon to add picture</a:t>
            </a:r>
            <a:endParaRPr lang="en-US" dirty="0"/>
          </a:p>
        </p:txBody>
      </p:sp>
      <p:sp>
        <p:nvSpPr>
          <p:cNvPr id="4" name="Text Placeholder 3"/>
          <p:cNvSpPr>
            <a:spLocks noGrp="1"/>
          </p:cNvSpPr>
          <p:nvPr>
            <p:ph type="body" sz="half" idx="2"/>
          </p:nvPr>
        </p:nvSpPr>
        <p:spPr>
          <a:xfrm>
            <a:off x="402336" y="6096000"/>
            <a:ext cx="10363200" cy="612648"/>
          </a:xfrm>
        </p:spPr>
        <p:txBody>
          <a:bodyPr>
            <a:normAutofit/>
          </a:bodyPr>
          <a:lstStyle>
            <a:lvl1pPr marL="0" indent="0" algn="ctr">
              <a:buNone/>
              <a:defRPr sz="2133"/>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F93D42CB-30AD-426E-A3B1-1EA216FF9B08}" type="datetimeFigureOut">
              <a:rPr lang="en-US" smtClean="0">
                <a:solidFill>
                  <a:srgbClr val="DFDCB7"/>
                </a:solidFill>
              </a:rPr>
              <a:pPr/>
              <a:t>10/19/17</a:t>
            </a:fld>
            <a:endParaRPr lang="en-US">
              <a:solidFill>
                <a:srgbClr val="DFDCB7"/>
              </a:solidFill>
            </a:endParaRPr>
          </a:p>
        </p:txBody>
      </p:sp>
      <p:sp>
        <p:nvSpPr>
          <p:cNvPr id="9" name="Slide Number Placeholder 8"/>
          <p:cNvSpPr>
            <a:spLocks noGrp="1"/>
          </p:cNvSpPr>
          <p:nvPr>
            <p:ph type="sldNum" sz="quarter" idx="11"/>
          </p:nvPr>
        </p:nvSpPr>
        <p:spPr/>
        <p:txBody>
          <a:bodyPr/>
          <a:lstStyle/>
          <a:p>
            <a:fld id="{6655C6E1-9702-48AC-888A-B31D341D789D}" type="slidenum">
              <a:rPr lang="en-US" smtClean="0"/>
              <a:pPr/>
              <a:t>‹#›</a:t>
            </a:fld>
            <a:endParaRPr lang="en-US"/>
          </a:p>
        </p:txBody>
      </p:sp>
      <p:sp>
        <p:nvSpPr>
          <p:cNvPr id="10" name="Footer Placeholder 9"/>
          <p:cNvSpPr>
            <a:spLocks noGrp="1"/>
          </p:cNvSpPr>
          <p:nvPr>
            <p:ph type="ftr" sz="quarter" idx="12"/>
          </p:nvPr>
        </p:nvSpPr>
        <p:spPr/>
        <p:txBody>
          <a:bodyPr/>
          <a:lstStyle/>
          <a:p>
            <a:endParaRPr lang="en-US">
              <a:solidFill>
                <a:srgbClr val="DFDCB7"/>
              </a:solidFill>
            </a:endParaRPr>
          </a:p>
        </p:txBody>
      </p:sp>
    </p:spTree>
    <p:extLst>
      <p:ext uri="{BB962C8B-B14F-4D97-AF65-F5344CB8AC3E}">
        <p14:creationId xmlns:p14="http://schemas.microsoft.com/office/powerpoint/2010/main" val="9556915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3D42CB-30AD-426E-A3B1-1EA216FF9B08}" type="datetimeFigureOut">
              <a:rPr lang="en-US" smtClean="0">
                <a:solidFill>
                  <a:srgbClr val="DFDCB7"/>
                </a:solidFill>
              </a:rPr>
              <a:pPr/>
              <a:t>10/19/17</a:t>
            </a:fld>
            <a:endParaRPr lang="en-US">
              <a:solidFill>
                <a:srgbClr val="DFDCB7"/>
              </a:solidFill>
            </a:endParaRPr>
          </a:p>
        </p:txBody>
      </p:sp>
      <p:sp>
        <p:nvSpPr>
          <p:cNvPr id="5" name="Footer Placeholder 4"/>
          <p:cNvSpPr>
            <a:spLocks noGrp="1"/>
          </p:cNvSpPr>
          <p:nvPr>
            <p:ph type="ftr" sz="quarter" idx="11"/>
          </p:nvPr>
        </p:nvSpPr>
        <p:spPr/>
        <p:txBody>
          <a:bodyPr/>
          <a:lstStyle/>
          <a:p>
            <a:endParaRPr lang="en-US">
              <a:solidFill>
                <a:srgbClr val="DFDCB7"/>
              </a:solidFill>
            </a:endParaRPr>
          </a:p>
        </p:txBody>
      </p:sp>
      <p:sp>
        <p:nvSpPr>
          <p:cNvPr id="6" name="Slide Number Placeholder 5"/>
          <p:cNvSpPr>
            <a:spLocks noGrp="1"/>
          </p:cNvSpPr>
          <p:nvPr>
            <p:ph type="sldNum" sz="quarter" idx="12"/>
          </p:nvPr>
        </p:nvSpPr>
        <p:spPr/>
        <p:txBody>
          <a:bodyPr/>
          <a:lstStyle/>
          <a:p>
            <a:fld id="{6655C6E1-9702-48AC-888A-B31D341D789D}" type="slidenum">
              <a:rPr lang="en-US" smtClean="0"/>
              <a:pPr/>
              <a:t>‹#›</a:t>
            </a:fld>
            <a:endParaRPr lang="en-US"/>
          </a:p>
        </p:txBody>
      </p:sp>
    </p:spTree>
    <p:extLst>
      <p:ext uri="{BB962C8B-B14F-4D97-AF65-F5344CB8AC3E}">
        <p14:creationId xmlns:p14="http://schemas.microsoft.com/office/powerpoint/2010/main" val="1156097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5114D45-3170-4AB7-A5D3-2D7A74133F3D}" type="datetimeFigureOut">
              <a:rPr lang="en-US" smtClean="0"/>
              <a:t>10/19/17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3855CE-2D68-42A5-93AD-437F206EEF4D}" type="slidenum">
              <a:rPr lang="en-US" smtClean="0"/>
              <a:t>‹#›</a:t>
            </a:fld>
            <a:endParaRPr lang="en-US"/>
          </a:p>
        </p:txBody>
      </p:sp>
    </p:spTree>
    <p:extLst>
      <p:ext uri="{BB962C8B-B14F-4D97-AF65-F5344CB8AC3E}">
        <p14:creationId xmlns:p14="http://schemas.microsoft.com/office/powerpoint/2010/main" val="24189023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3368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3D42CB-30AD-426E-A3B1-1EA216FF9B08}" type="datetimeFigureOut">
              <a:rPr lang="en-US" smtClean="0">
                <a:solidFill>
                  <a:srgbClr val="DFDCB7"/>
                </a:solidFill>
              </a:rPr>
              <a:pPr/>
              <a:t>10/19/17</a:t>
            </a:fld>
            <a:endParaRPr lang="en-US">
              <a:solidFill>
                <a:srgbClr val="DFDCB7"/>
              </a:solidFill>
            </a:endParaRPr>
          </a:p>
        </p:txBody>
      </p:sp>
      <p:sp>
        <p:nvSpPr>
          <p:cNvPr id="5" name="Footer Placeholder 4"/>
          <p:cNvSpPr>
            <a:spLocks noGrp="1"/>
          </p:cNvSpPr>
          <p:nvPr>
            <p:ph type="ftr" sz="quarter" idx="11"/>
          </p:nvPr>
        </p:nvSpPr>
        <p:spPr/>
        <p:txBody>
          <a:bodyPr/>
          <a:lstStyle/>
          <a:p>
            <a:endParaRPr lang="en-US">
              <a:solidFill>
                <a:srgbClr val="DFDCB7"/>
              </a:solidFill>
            </a:endParaRPr>
          </a:p>
        </p:txBody>
      </p:sp>
      <p:sp>
        <p:nvSpPr>
          <p:cNvPr id="6" name="Slide Number Placeholder 5"/>
          <p:cNvSpPr>
            <a:spLocks noGrp="1"/>
          </p:cNvSpPr>
          <p:nvPr>
            <p:ph type="sldNum" sz="quarter" idx="12"/>
          </p:nvPr>
        </p:nvSpPr>
        <p:spPr/>
        <p:txBody>
          <a:bodyPr/>
          <a:lstStyle/>
          <a:p>
            <a:fld id="{6655C6E1-9702-48AC-888A-B31D341D789D}" type="slidenum">
              <a:rPr lang="en-US" smtClean="0"/>
              <a:pPr/>
              <a:t>‹#›</a:t>
            </a:fld>
            <a:endParaRPr lang="en-US"/>
          </a:p>
        </p:txBody>
      </p:sp>
    </p:spTree>
    <p:extLst>
      <p:ext uri="{BB962C8B-B14F-4D97-AF65-F5344CB8AC3E}">
        <p14:creationId xmlns:p14="http://schemas.microsoft.com/office/powerpoint/2010/main" val="18865285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itle 1"/>
          <p:cNvSpPr>
            <a:spLocks noGrp="1"/>
          </p:cNvSpPr>
          <p:nvPr>
            <p:ph type="ctrTitle"/>
          </p:nvPr>
        </p:nvSpPr>
        <p:spPr>
          <a:xfrm>
            <a:off x="914400" y="4682359"/>
            <a:ext cx="10363200" cy="583324"/>
          </a:xfrm>
        </p:spPr>
        <p:txBody>
          <a:bodyPr>
            <a:normAutofit/>
          </a:bodyPr>
          <a:lstStyle>
            <a:lvl1pPr algn="ctr">
              <a:defRPr sz="3000">
                <a:solidFill>
                  <a:schemeClr val="tx1"/>
                </a:solidFill>
                <a:latin typeface="+mj-lt"/>
                <a:cs typeface="Arial" panose="020B0604020202020204" pitchFamily="34" charset="0"/>
              </a:defRPr>
            </a:lvl1pPr>
          </a:lstStyle>
          <a:p>
            <a:r>
              <a:rPr lang="en-US" dirty="0" smtClean="0"/>
              <a:t>Click to edit Master title style</a:t>
            </a:r>
            <a:endParaRPr lang="en-US" dirty="0"/>
          </a:p>
        </p:txBody>
      </p:sp>
      <p:sp>
        <p:nvSpPr>
          <p:cNvPr id="6" name="Subtitle 2"/>
          <p:cNvSpPr>
            <a:spLocks noGrp="1"/>
          </p:cNvSpPr>
          <p:nvPr>
            <p:ph type="subTitle" idx="1"/>
          </p:nvPr>
        </p:nvSpPr>
        <p:spPr>
          <a:xfrm>
            <a:off x="1828800" y="5360266"/>
            <a:ext cx="8534400" cy="425674"/>
          </a:xfrm>
        </p:spPr>
        <p:txBody>
          <a:bodyPr>
            <a:normAutofit/>
          </a:bodyPr>
          <a:lstStyle>
            <a:lvl1pPr marL="0" indent="0" algn="ctr">
              <a:buNone/>
              <a:defRPr sz="2500">
                <a:solidFill>
                  <a:schemeClr val="tx1">
                    <a:lumMod val="75000"/>
                    <a:lumOff val="25000"/>
                  </a:schemeClr>
                </a:solidFill>
                <a:latin typeface="+mj-lt"/>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59975" y="2125684"/>
            <a:ext cx="7140933" cy="1826049"/>
          </a:xfrm>
          <a:prstGeom prst="rect">
            <a:avLst/>
          </a:prstGeom>
        </p:spPr>
      </p:pic>
    </p:spTree>
    <p:extLst>
      <p:ext uri="{BB962C8B-B14F-4D97-AF65-F5344CB8AC3E}">
        <p14:creationId xmlns:p14="http://schemas.microsoft.com/office/powerpoint/2010/main" val="3213910239"/>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682359"/>
            <a:ext cx="10363200" cy="583324"/>
          </a:xfrm>
        </p:spPr>
        <p:txBody>
          <a:bodyPr>
            <a:normAutofit/>
          </a:bodyPr>
          <a:lstStyle>
            <a:lvl1pPr algn="ctr">
              <a:defRPr sz="3000">
                <a:solidFill>
                  <a:schemeClr val="tx1"/>
                </a:solidFill>
                <a:latin typeface="+mj-lt"/>
                <a:cs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828800" y="5360266"/>
            <a:ext cx="8534400" cy="425674"/>
          </a:xfrm>
        </p:spPr>
        <p:txBody>
          <a:bodyPr>
            <a:normAutofit/>
          </a:bodyPr>
          <a:lstStyle>
            <a:lvl1pPr marL="0" indent="0" algn="ctr">
              <a:buNone/>
              <a:defRPr sz="2500">
                <a:solidFill>
                  <a:schemeClr val="tx1">
                    <a:lumMod val="75000"/>
                    <a:lumOff val="25000"/>
                  </a:schemeClr>
                </a:solidFill>
                <a:latin typeface="+mj-lt"/>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35714" y="2122432"/>
            <a:ext cx="8684839" cy="1947202"/>
          </a:xfrm>
          <a:prstGeom prst="rect">
            <a:avLst/>
          </a:prstGeom>
        </p:spPr>
      </p:pic>
    </p:spTree>
    <p:extLst>
      <p:ext uri="{BB962C8B-B14F-4D97-AF65-F5344CB8AC3E}">
        <p14:creationId xmlns:p14="http://schemas.microsoft.com/office/powerpoint/2010/main" val="387816196"/>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608147"/>
            <a:ext cx="10363200" cy="526934"/>
          </a:xfrm>
        </p:spPr>
        <p:txBody>
          <a:bodyPr>
            <a:normAutofit/>
          </a:bodyPr>
          <a:lstStyle>
            <a:lvl1pPr algn="ctr">
              <a:defRPr sz="3000">
                <a:solidFill>
                  <a:schemeClr val="tx1"/>
                </a:solidFill>
                <a:latin typeface="+mj-lt"/>
                <a:cs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828800" y="3558960"/>
            <a:ext cx="8534400" cy="454901"/>
          </a:xfrm>
        </p:spPr>
        <p:txBody>
          <a:bodyPr>
            <a:normAutofit/>
          </a:bodyPr>
          <a:lstStyle>
            <a:lvl1pPr marL="0" indent="0" algn="ctr">
              <a:buNone/>
              <a:defRPr sz="2500">
                <a:solidFill>
                  <a:schemeClr val="tx1">
                    <a:lumMod val="75000"/>
                    <a:lumOff val="25000"/>
                  </a:schemeClr>
                </a:solidFill>
                <a:latin typeface="+mj-lt"/>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55299" y="6457951"/>
            <a:ext cx="1511300" cy="386108"/>
          </a:xfrm>
          <a:prstGeom prst="rect">
            <a:avLst/>
          </a:prstGeom>
        </p:spPr>
      </p:pic>
    </p:spTree>
    <p:extLst>
      <p:ext uri="{BB962C8B-B14F-4D97-AF65-F5344CB8AC3E}">
        <p14:creationId xmlns:p14="http://schemas.microsoft.com/office/powerpoint/2010/main" val="3030268492"/>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4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800">
                <a:solidFill>
                  <a:schemeClr val="tx1">
                    <a:lumMod val="65000"/>
                    <a:lumOff val="35000"/>
                  </a:schemeClr>
                </a:solidFill>
                <a:latin typeface="+mn-lt"/>
              </a:defRPr>
            </a:lvl1pPr>
            <a:lvl2pPr>
              <a:defRPr sz="2000">
                <a:solidFill>
                  <a:schemeClr val="bg1">
                    <a:lumMod val="50000"/>
                  </a:schemeClr>
                </a:solidFill>
                <a:latin typeface="+mn-lt"/>
              </a:defRPr>
            </a:lvl2pPr>
            <a:lvl3pPr>
              <a:defRPr sz="1800">
                <a:solidFill>
                  <a:schemeClr val="bg1">
                    <a:lumMod val="50000"/>
                  </a:schemeClr>
                </a:solidFill>
                <a:latin typeface="+mn-lt"/>
              </a:defRPr>
            </a:lvl3pPr>
            <a:lvl4pPr>
              <a:defRPr sz="1800">
                <a:solidFill>
                  <a:schemeClr val="bg1">
                    <a:lumMod val="50000"/>
                  </a:schemeClr>
                </a:solidFill>
                <a:latin typeface="+mn-lt"/>
              </a:defRPr>
            </a:lvl4pPr>
            <a:lvl5pPr>
              <a:defRPr sz="1800">
                <a:solidFill>
                  <a:schemeClr val="bg1">
                    <a:lumMod val="50000"/>
                  </a:schemeClr>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3"/>
          <p:cNvSpPr txBox="1">
            <a:spLocks/>
          </p:cNvSpPr>
          <p:nvPr userDrawn="1"/>
        </p:nvSpPr>
        <p:spPr>
          <a:xfrm>
            <a:off x="2309" y="6485561"/>
            <a:ext cx="121920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7E36793-9D60-E04C-8786-FAFFB092BC92}" type="slidenum">
              <a:rPr lang="en-US" sz="1100" smtClean="0">
                <a:solidFill>
                  <a:prstClr val="white"/>
                </a:solidFill>
              </a:rPr>
              <a:pPr algn="ctr"/>
              <a:t>‹#›</a:t>
            </a:fld>
            <a:r>
              <a:rPr lang="en-US" sz="1000" dirty="0" smtClean="0">
                <a:solidFill>
                  <a:prstClr val="white"/>
                </a:solidFill>
              </a:rPr>
              <a:t> </a:t>
            </a:r>
            <a:endParaRPr lang="en-US" sz="1000" dirty="0">
              <a:solidFill>
                <a:prstClr val="white"/>
              </a:solidFill>
            </a:endParaRPr>
          </a:p>
        </p:txBody>
      </p:sp>
      <p:sp>
        <p:nvSpPr>
          <p:cNvPr id="4" name="Rectangle 3"/>
          <p:cNvSpPr/>
          <p:nvPr userDrawn="1"/>
        </p:nvSpPr>
        <p:spPr>
          <a:xfrm>
            <a:off x="442655" y="6545012"/>
            <a:ext cx="1808507" cy="246221"/>
          </a:xfrm>
          <a:prstGeom prst="rect">
            <a:avLst/>
          </a:prstGeom>
        </p:spPr>
        <p:txBody>
          <a:bodyPr wrap="none">
            <a:spAutoFit/>
          </a:bodyPr>
          <a:lstStyle/>
          <a:p>
            <a:pPr algn="ctr" defTabSz="457200"/>
            <a:r>
              <a:rPr lang="en-US" sz="800" dirty="0" smtClean="0">
                <a:solidFill>
                  <a:prstClr val="white"/>
                </a:solidFill>
                <a:cs typeface="Courier New"/>
              </a:rPr>
              <a:t>© Red Tomato. All rights reserved</a:t>
            </a:r>
            <a:r>
              <a:rPr lang="en-US" sz="1000" dirty="0" smtClean="0">
                <a:solidFill>
                  <a:prstClr val="white"/>
                </a:solidFill>
                <a:cs typeface="Courier New"/>
              </a:rPr>
              <a:t>. </a:t>
            </a:r>
            <a:endParaRPr lang="en-US" sz="1000" dirty="0">
              <a:solidFill>
                <a:prstClr val="white"/>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55299" y="6457951"/>
            <a:ext cx="1511300" cy="386108"/>
          </a:xfrm>
          <a:prstGeom prst="rect">
            <a:avLst/>
          </a:prstGeom>
        </p:spPr>
      </p:pic>
    </p:spTree>
    <p:extLst>
      <p:ext uri="{BB962C8B-B14F-4D97-AF65-F5344CB8AC3E}">
        <p14:creationId xmlns:p14="http://schemas.microsoft.com/office/powerpoint/2010/main" val="992463504"/>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3"/>
          <p:cNvSpPr txBox="1">
            <a:spLocks/>
          </p:cNvSpPr>
          <p:nvPr userDrawn="1"/>
        </p:nvSpPr>
        <p:spPr>
          <a:xfrm>
            <a:off x="2309" y="6485561"/>
            <a:ext cx="121920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7E36793-9D60-E04C-8786-FAFFB092BC92}" type="slidenum">
              <a:rPr lang="en-US" sz="1100" smtClean="0">
                <a:solidFill>
                  <a:prstClr val="white"/>
                </a:solidFill>
              </a:rPr>
              <a:pPr algn="ctr"/>
              <a:t>‹#›</a:t>
            </a:fld>
            <a:r>
              <a:rPr lang="en-US" sz="1000" dirty="0" smtClean="0">
                <a:solidFill>
                  <a:prstClr val="white"/>
                </a:solidFill>
              </a:rPr>
              <a:t> </a:t>
            </a:r>
            <a:endParaRPr lang="en-US" sz="1000" dirty="0">
              <a:solidFill>
                <a:prstClr val="white"/>
              </a:solidFill>
            </a:endParaRPr>
          </a:p>
        </p:txBody>
      </p:sp>
      <p:sp>
        <p:nvSpPr>
          <p:cNvPr id="10" name="Rectangle 9"/>
          <p:cNvSpPr/>
          <p:nvPr userDrawn="1"/>
        </p:nvSpPr>
        <p:spPr>
          <a:xfrm>
            <a:off x="442655" y="6545012"/>
            <a:ext cx="1808507" cy="246221"/>
          </a:xfrm>
          <a:prstGeom prst="rect">
            <a:avLst/>
          </a:prstGeom>
        </p:spPr>
        <p:txBody>
          <a:bodyPr wrap="none">
            <a:spAutoFit/>
          </a:bodyPr>
          <a:lstStyle/>
          <a:p>
            <a:pPr algn="ctr" defTabSz="457200"/>
            <a:r>
              <a:rPr lang="en-US" sz="800" dirty="0" smtClean="0">
                <a:solidFill>
                  <a:prstClr val="white"/>
                </a:solidFill>
                <a:cs typeface="Courier New"/>
              </a:rPr>
              <a:t>© Red Tomato. All rights reserved</a:t>
            </a:r>
            <a:r>
              <a:rPr lang="en-US" sz="1000" dirty="0" smtClean="0">
                <a:solidFill>
                  <a:prstClr val="white"/>
                </a:solidFill>
                <a:cs typeface="Courier New"/>
              </a:rPr>
              <a:t>. </a:t>
            </a:r>
            <a:endParaRPr lang="en-US" sz="1000" dirty="0">
              <a:solidFill>
                <a:prstClr val="white"/>
              </a:solidFill>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55299" y="6457951"/>
            <a:ext cx="1511300" cy="386108"/>
          </a:xfrm>
          <a:prstGeom prst="rect">
            <a:avLst/>
          </a:prstGeom>
        </p:spPr>
      </p:pic>
    </p:spTree>
    <p:extLst>
      <p:ext uri="{BB962C8B-B14F-4D97-AF65-F5344CB8AC3E}">
        <p14:creationId xmlns:p14="http://schemas.microsoft.com/office/powerpoint/2010/main" val="32289219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Slide Number Placeholder 3"/>
          <p:cNvSpPr txBox="1">
            <a:spLocks/>
          </p:cNvSpPr>
          <p:nvPr userDrawn="1"/>
        </p:nvSpPr>
        <p:spPr>
          <a:xfrm>
            <a:off x="2309" y="6485561"/>
            <a:ext cx="121920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7E36793-9D60-E04C-8786-FAFFB092BC92}" type="slidenum">
              <a:rPr lang="en-US" sz="1100" smtClean="0">
                <a:solidFill>
                  <a:prstClr val="white"/>
                </a:solidFill>
              </a:rPr>
              <a:pPr algn="ctr"/>
              <a:t>‹#›</a:t>
            </a:fld>
            <a:r>
              <a:rPr lang="en-US" sz="1000" dirty="0" smtClean="0">
                <a:solidFill>
                  <a:prstClr val="white"/>
                </a:solidFill>
              </a:rPr>
              <a:t> </a:t>
            </a:r>
            <a:endParaRPr lang="en-US" sz="1000" dirty="0">
              <a:solidFill>
                <a:prstClr val="white"/>
              </a:solidFill>
            </a:endParaRPr>
          </a:p>
        </p:txBody>
      </p:sp>
      <p:sp>
        <p:nvSpPr>
          <p:cNvPr id="11" name="Rectangle 10"/>
          <p:cNvSpPr/>
          <p:nvPr userDrawn="1"/>
        </p:nvSpPr>
        <p:spPr>
          <a:xfrm>
            <a:off x="442655" y="6545012"/>
            <a:ext cx="1808507" cy="246221"/>
          </a:xfrm>
          <a:prstGeom prst="rect">
            <a:avLst/>
          </a:prstGeom>
        </p:spPr>
        <p:txBody>
          <a:bodyPr wrap="none">
            <a:spAutoFit/>
          </a:bodyPr>
          <a:lstStyle/>
          <a:p>
            <a:pPr algn="ctr" defTabSz="457200"/>
            <a:r>
              <a:rPr lang="en-US" sz="800" dirty="0" smtClean="0">
                <a:solidFill>
                  <a:prstClr val="white"/>
                </a:solidFill>
                <a:cs typeface="Courier New"/>
              </a:rPr>
              <a:t>© Red Tomato. All rights reserved</a:t>
            </a:r>
            <a:r>
              <a:rPr lang="en-US" sz="1000" dirty="0" smtClean="0">
                <a:solidFill>
                  <a:prstClr val="white"/>
                </a:solidFill>
                <a:cs typeface="Courier New"/>
              </a:rPr>
              <a:t>. </a:t>
            </a:r>
            <a:endParaRPr lang="en-US" sz="1000" dirty="0">
              <a:solidFill>
                <a:prstClr val="white"/>
              </a:solidFill>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55299" y="6457951"/>
            <a:ext cx="1511300" cy="386108"/>
          </a:xfrm>
          <a:prstGeom prst="rect">
            <a:avLst/>
          </a:prstGeom>
        </p:spPr>
      </p:pic>
    </p:spTree>
    <p:extLst>
      <p:ext uri="{BB962C8B-B14F-4D97-AF65-F5344CB8AC3E}">
        <p14:creationId xmlns:p14="http://schemas.microsoft.com/office/powerpoint/2010/main" val="3936258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Slide Number Placeholder 3"/>
          <p:cNvSpPr txBox="1">
            <a:spLocks/>
          </p:cNvSpPr>
          <p:nvPr userDrawn="1"/>
        </p:nvSpPr>
        <p:spPr>
          <a:xfrm>
            <a:off x="2309" y="6485561"/>
            <a:ext cx="121920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7E36793-9D60-E04C-8786-FAFFB092BC92}" type="slidenum">
              <a:rPr lang="en-US" sz="1100" smtClean="0">
                <a:solidFill>
                  <a:prstClr val="white"/>
                </a:solidFill>
              </a:rPr>
              <a:pPr algn="ctr"/>
              <a:t>‹#›</a:t>
            </a:fld>
            <a:r>
              <a:rPr lang="en-US" sz="1000" dirty="0" smtClean="0">
                <a:solidFill>
                  <a:prstClr val="white"/>
                </a:solidFill>
              </a:rPr>
              <a:t> </a:t>
            </a:r>
            <a:endParaRPr lang="en-US" sz="1000" dirty="0">
              <a:solidFill>
                <a:prstClr val="white"/>
              </a:solidFill>
            </a:endParaRPr>
          </a:p>
        </p:txBody>
      </p:sp>
      <p:sp>
        <p:nvSpPr>
          <p:cNvPr id="7" name="Rectangle 6"/>
          <p:cNvSpPr/>
          <p:nvPr userDrawn="1"/>
        </p:nvSpPr>
        <p:spPr>
          <a:xfrm>
            <a:off x="449066" y="6545011"/>
            <a:ext cx="1795683" cy="215444"/>
          </a:xfrm>
          <a:prstGeom prst="rect">
            <a:avLst/>
          </a:prstGeom>
        </p:spPr>
        <p:txBody>
          <a:bodyPr wrap="none">
            <a:spAutoFit/>
          </a:bodyPr>
          <a:lstStyle/>
          <a:p>
            <a:pPr algn="ctr" defTabSz="457200"/>
            <a:r>
              <a:rPr lang="en-US" sz="800" dirty="0" smtClean="0">
                <a:solidFill>
                  <a:prstClr val="white"/>
                </a:solidFill>
                <a:cs typeface="Courier New"/>
              </a:rPr>
              <a:t>© Red Tomato. All rights reserved. </a:t>
            </a:r>
            <a:endParaRPr lang="en-US" sz="800" dirty="0">
              <a:solidFill>
                <a:prstClr val="white"/>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55299" y="6457951"/>
            <a:ext cx="1511300" cy="386108"/>
          </a:xfrm>
          <a:prstGeom prst="rect">
            <a:avLst/>
          </a:prstGeom>
        </p:spPr>
      </p:pic>
    </p:spTree>
    <p:extLst>
      <p:ext uri="{BB962C8B-B14F-4D97-AF65-F5344CB8AC3E}">
        <p14:creationId xmlns:p14="http://schemas.microsoft.com/office/powerpoint/2010/main" val="604883924"/>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3"/>
          <p:cNvSpPr txBox="1">
            <a:spLocks/>
          </p:cNvSpPr>
          <p:nvPr userDrawn="1"/>
        </p:nvSpPr>
        <p:spPr>
          <a:xfrm>
            <a:off x="2309" y="6485561"/>
            <a:ext cx="121920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7E36793-9D60-E04C-8786-FAFFB092BC92}" type="slidenum">
              <a:rPr lang="en-US" sz="1100" smtClean="0">
                <a:solidFill>
                  <a:prstClr val="white"/>
                </a:solidFill>
              </a:rPr>
              <a:pPr algn="ctr"/>
              <a:t>‹#›</a:t>
            </a:fld>
            <a:r>
              <a:rPr lang="en-US" sz="1000" dirty="0" smtClean="0">
                <a:solidFill>
                  <a:prstClr val="white"/>
                </a:solidFill>
              </a:rPr>
              <a:t> </a:t>
            </a:r>
            <a:endParaRPr lang="en-US" sz="1000" dirty="0">
              <a:solidFill>
                <a:prstClr val="white"/>
              </a:solidFill>
            </a:endParaRPr>
          </a:p>
        </p:txBody>
      </p:sp>
      <p:sp>
        <p:nvSpPr>
          <p:cNvPr id="6" name="Rectangle 5"/>
          <p:cNvSpPr/>
          <p:nvPr userDrawn="1"/>
        </p:nvSpPr>
        <p:spPr>
          <a:xfrm>
            <a:off x="449066" y="6545011"/>
            <a:ext cx="1795683" cy="215444"/>
          </a:xfrm>
          <a:prstGeom prst="rect">
            <a:avLst/>
          </a:prstGeom>
        </p:spPr>
        <p:txBody>
          <a:bodyPr wrap="none">
            <a:spAutoFit/>
          </a:bodyPr>
          <a:lstStyle/>
          <a:p>
            <a:pPr algn="ctr" defTabSz="457200"/>
            <a:r>
              <a:rPr lang="en-US" sz="800" dirty="0" smtClean="0">
                <a:solidFill>
                  <a:prstClr val="white"/>
                </a:solidFill>
                <a:cs typeface="Courier New"/>
              </a:rPr>
              <a:t>© Red Tomato. All rights reserved. </a:t>
            </a:r>
            <a:endParaRPr lang="en-US" sz="800" dirty="0">
              <a:solidFill>
                <a:prstClr val="white"/>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55299" y="6457951"/>
            <a:ext cx="1511300" cy="386108"/>
          </a:xfrm>
          <a:prstGeom prst="rect">
            <a:avLst/>
          </a:prstGeom>
        </p:spPr>
      </p:pic>
    </p:spTree>
    <p:extLst>
      <p:ext uri="{BB962C8B-B14F-4D97-AF65-F5344CB8AC3E}">
        <p14:creationId xmlns:p14="http://schemas.microsoft.com/office/powerpoint/2010/main" val="37710201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Slide Number Placeholder 3"/>
          <p:cNvSpPr txBox="1">
            <a:spLocks/>
          </p:cNvSpPr>
          <p:nvPr userDrawn="1"/>
        </p:nvSpPr>
        <p:spPr>
          <a:xfrm>
            <a:off x="2309" y="6485561"/>
            <a:ext cx="121920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7E36793-9D60-E04C-8786-FAFFB092BC92}" type="slidenum">
              <a:rPr lang="en-US" sz="1100" smtClean="0">
                <a:solidFill>
                  <a:prstClr val="white"/>
                </a:solidFill>
              </a:rPr>
              <a:pPr algn="ctr"/>
              <a:t>‹#›</a:t>
            </a:fld>
            <a:r>
              <a:rPr lang="en-US" sz="1000" dirty="0" smtClean="0">
                <a:solidFill>
                  <a:prstClr val="white"/>
                </a:solidFill>
              </a:rPr>
              <a:t> </a:t>
            </a:r>
            <a:endParaRPr lang="en-US" sz="1000" dirty="0">
              <a:solidFill>
                <a:prstClr val="white"/>
              </a:solidFill>
            </a:endParaRPr>
          </a:p>
        </p:txBody>
      </p:sp>
      <p:sp>
        <p:nvSpPr>
          <p:cNvPr id="9" name="Rectangle 8"/>
          <p:cNvSpPr/>
          <p:nvPr userDrawn="1"/>
        </p:nvSpPr>
        <p:spPr>
          <a:xfrm>
            <a:off x="449066" y="6545011"/>
            <a:ext cx="1795683" cy="215444"/>
          </a:xfrm>
          <a:prstGeom prst="rect">
            <a:avLst/>
          </a:prstGeom>
        </p:spPr>
        <p:txBody>
          <a:bodyPr wrap="none">
            <a:spAutoFit/>
          </a:bodyPr>
          <a:lstStyle/>
          <a:p>
            <a:pPr algn="ctr" defTabSz="457200"/>
            <a:r>
              <a:rPr lang="en-US" sz="800" dirty="0" smtClean="0">
                <a:solidFill>
                  <a:prstClr val="white"/>
                </a:solidFill>
                <a:cs typeface="Courier New"/>
              </a:rPr>
              <a:t>© Red Tomato. All rights reserved. </a:t>
            </a:r>
            <a:endParaRPr lang="en-US" sz="800" dirty="0">
              <a:solidFill>
                <a:prstClr val="white"/>
              </a:solidFill>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55299" y="6457951"/>
            <a:ext cx="1511300" cy="386108"/>
          </a:xfrm>
          <a:prstGeom prst="rect">
            <a:avLst/>
          </a:prstGeom>
        </p:spPr>
      </p:pic>
    </p:spTree>
    <p:extLst>
      <p:ext uri="{BB962C8B-B14F-4D97-AF65-F5344CB8AC3E}">
        <p14:creationId xmlns:p14="http://schemas.microsoft.com/office/powerpoint/2010/main" val="1529437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5114D45-3170-4AB7-A5D3-2D7A74133F3D}" type="datetimeFigureOut">
              <a:rPr lang="en-US" smtClean="0"/>
              <a:t>10/19/17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3855CE-2D68-42A5-93AD-437F206EEF4D}" type="slidenum">
              <a:rPr lang="en-US" smtClean="0"/>
              <a:t>‹#›</a:t>
            </a:fld>
            <a:endParaRPr lang="en-US"/>
          </a:p>
        </p:txBody>
      </p:sp>
    </p:spTree>
    <p:extLst>
      <p:ext uri="{BB962C8B-B14F-4D97-AF65-F5344CB8AC3E}">
        <p14:creationId xmlns:p14="http://schemas.microsoft.com/office/powerpoint/2010/main" val="28626098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Slide Number Placeholder 3"/>
          <p:cNvSpPr txBox="1">
            <a:spLocks/>
          </p:cNvSpPr>
          <p:nvPr userDrawn="1"/>
        </p:nvSpPr>
        <p:spPr>
          <a:xfrm>
            <a:off x="2309" y="6485561"/>
            <a:ext cx="121920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7E36793-9D60-E04C-8786-FAFFB092BC92}" type="slidenum">
              <a:rPr lang="en-US" sz="1100" smtClean="0">
                <a:solidFill>
                  <a:prstClr val="white"/>
                </a:solidFill>
              </a:rPr>
              <a:pPr algn="ctr"/>
              <a:t>‹#›</a:t>
            </a:fld>
            <a:r>
              <a:rPr lang="en-US" sz="1000" dirty="0" smtClean="0">
                <a:solidFill>
                  <a:prstClr val="white"/>
                </a:solidFill>
              </a:rPr>
              <a:t> </a:t>
            </a:r>
            <a:endParaRPr lang="en-US" sz="1000" dirty="0">
              <a:solidFill>
                <a:prstClr val="white"/>
              </a:solidFill>
            </a:endParaRPr>
          </a:p>
        </p:txBody>
      </p:sp>
      <p:sp>
        <p:nvSpPr>
          <p:cNvPr id="9" name="Rectangle 8"/>
          <p:cNvSpPr/>
          <p:nvPr userDrawn="1"/>
        </p:nvSpPr>
        <p:spPr>
          <a:xfrm>
            <a:off x="442655" y="6545012"/>
            <a:ext cx="1808507" cy="246221"/>
          </a:xfrm>
          <a:prstGeom prst="rect">
            <a:avLst/>
          </a:prstGeom>
        </p:spPr>
        <p:txBody>
          <a:bodyPr wrap="none">
            <a:spAutoFit/>
          </a:bodyPr>
          <a:lstStyle/>
          <a:p>
            <a:pPr algn="ctr" defTabSz="457200"/>
            <a:r>
              <a:rPr lang="en-US" sz="800" dirty="0" smtClean="0">
                <a:solidFill>
                  <a:prstClr val="white"/>
                </a:solidFill>
                <a:cs typeface="Courier New"/>
              </a:rPr>
              <a:t>© Red Tomato. All rights reserved</a:t>
            </a:r>
            <a:r>
              <a:rPr lang="en-US" sz="1000" dirty="0" smtClean="0">
                <a:solidFill>
                  <a:prstClr val="white"/>
                </a:solidFill>
                <a:cs typeface="Courier New"/>
              </a:rPr>
              <a:t>. </a:t>
            </a:r>
            <a:endParaRPr lang="en-US" sz="1000" dirty="0">
              <a:solidFill>
                <a:prstClr val="white"/>
              </a:solidFill>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55299" y="6457951"/>
            <a:ext cx="1511300" cy="386108"/>
          </a:xfrm>
          <a:prstGeom prst="rect">
            <a:avLst/>
          </a:prstGeom>
        </p:spPr>
      </p:pic>
    </p:spTree>
    <p:extLst>
      <p:ext uri="{BB962C8B-B14F-4D97-AF65-F5344CB8AC3E}">
        <p14:creationId xmlns:p14="http://schemas.microsoft.com/office/powerpoint/2010/main" val="16119283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3"/>
          <p:cNvSpPr txBox="1">
            <a:spLocks/>
          </p:cNvSpPr>
          <p:nvPr userDrawn="1"/>
        </p:nvSpPr>
        <p:spPr>
          <a:xfrm>
            <a:off x="2309" y="6485561"/>
            <a:ext cx="121920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7E36793-9D60-E04C-8786-FAFFB092BC92}" type="slidenum">
              <a:rPr lang="en-US" sz="1100" smtClean="0">
                <a:solidFill>
                  <a:prstClr val="white"/>
                </a:solidFill>
              </a:rPr>
              <a:pPr algn="ctr"/>
              <a:t>‹#›</a:t>
            </a:fld>
            <a:r>
              <a:rPr lang="en-US" sz="1000" dirty="0" smtClean="0">
                <a:solidFill>
                  <a:prstClr val="white"/>
                </a:solidFill>
              </a:rPr>
              <a:t> </a:t>
            </a:r>
            <a:endParaRPr lang="en-US" sz="1000" dirty="0">
              <a:solidFill>
                <a:prstClr val="white"/>
              </a:solidFill>
            </a:endParaRPr>
          </a:p>
        </p:txBody>
      </p:sp>
      <p:sp>
        <p:nvSpPr>
          <p:cNvPr id="8" name="Rectangle 7"/>
          <p:cNvSpPr/>
          <p:nvPr userDrawn="1"/>
        </p:nvSpPr>
        <p:spPr>
          <a:xfrm>
            <a:off x="442655" y="6545012"/>
            <a:ext cx="1808507" cy="246221"/>
          </a:xfrm>
          <a:prstGeom prst="rect">
            <a:avLst/>
          </a:prstGeom>
        </p:spPr>
        <p:txBody>
          <a:bodyPr wrap="none">
            <a:spAutoFit/>
          </a:bodyPr>
          <a:lstStyle/>
          <a:p>
            <a:pPr algn="ctr" defTabSz="457200"/>
            <a:r>
              <a:rPr lang="en-US" sz="800" dirty="0" smtClean="0">
                <a:solidFill>
                  <a:prstClr val="white"/>
                </a:solidFill>
                <a:cs typeface="Courier New"/>
              </a:rPr>
              <a:t>© Red Tomato. All rights reserved</a:t>
            </a:r>
            <a:r>
              <a:rPr lang="en-US" sz="1000" dirty="0" smtClean="0">
                <a:solidFill>
                  <a:prstClr val="white"/>
                </a:solidFill>
                <a:cs typeface="Courier New"/>
              </a:rPr>
              <a:t>. </a:t>
            </a:r>
            <a:endParaRPr lang="en-US" sz="1000" dirty="0">
              <a:solidFill>
                <a:prstClr val="white"/>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55299" y="6457951"/>
            <a:ext cx="1511300" cy="386108"/>
          </a:xfrm>
          <a:prstGeom prst="rect">
            <a:avLst/>
          </a:prstGeom>
        </p:spPr>
      </p:pic>
    </p:spTree>
    <p:extLst>
      <p:ext uri="{BB962C8B-B14F-4D97-AF65-F5344CB8AC3E}">
        <p14:creationId xmlns:p14="http://schemas.microsoft.com/office/powerpoint/2010/main" val="41022285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3"/>
          <p:cNvSpPr txBox="1">
            <a:spLocks/>
          </p:cNvSpPr>
          <p:nvPr userDrawn="1"/>
        </p:nvSpPr>
        <p:spPr>
          <a:xfrm>
            <a:off x="2309" y="6485561"/>
            <a:ext cx="121920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7E36793-9D60-E04C-8786-FAFFB092BC92}" type="slidenum">
              <a:rPr lang="en-US" sz="1100" smtClean="0">
                <a:solidFill>
                  <a:prstClr val="white"/>
                </a:solidFill>
              </a:rPr>
              <a:pPr algn="ctr"/>
              <a:t>‹#›</a:t>
            </a:fld>
            <a:r>
              <a:rPr lang="en-US" sz="1000" dirty="0" smtClean="0">
                <a:solidFill>
                  <a:prstClr val="white"/>
                </a:solidFill>
              </a:rPr>
              <a:t> </a:t>
            </a:r>
            <a:endParaRPr lang="en-US" sz="1000" dirty="0">
              <a:solidFill>
                <a:prstClr val="white"/>
              </a:solidFill>
            </a:endParaRPr>
          </a:p>
        </p:txBody>
      </p:sp>
      <p:sp>
        <p:nvSpPr>
          <p:cNvPr id="8" name="Rectangle 7"/>
          <p:cNvSpPr/>
          <p:nvPr userDrawn="1"/>
        </p:nvSpPr>
        <p:spPr>
          <a:xfrm>
            <a:off x="449066" y="6545011"/>
            <a:ext cx="1795683" cy="215444"/>
          </a:xfrm>
          <a:prstGeom prst="rect">
            <a:avLst/>
          </a:prstGeom>
        </p:spPr>
        <p:txBody>
          <a:bodyPr wrap="none">
            <a:spAutoFit/>
          </a:bodyPr>
          <a:lstStyle/>
          <a:p>
            <a:pPr algn="ctr" defTabSz="457200"/>
            <a:r>
              <a:rPr lang="en-US" sz="800" dirty="0" smtClean="0">
                <a:solidFill>
                  <a:prstClr val="white"/>
                </a:solidFill>
                <a:cs typeface="Courier New"/>
              </a:rPr>
              <a:t>© Red Tomato. All rights reserved. </a:t>
            </a:r>
            <a:endParaRPr lang="en-US" sz="800" dirty="0">
              <a:solidFill>
                <a:prstClr val="white"/>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55299" y="6457951"/>
            <a:ext cx="1511300" cy="386108"/>
          </a:xfrm>
          <a:prstGeom prst="rect">
            <a:avLst/>
          </a:prstGeom>
        </p:spPr>
      </p:pic>
    </p:spTree>
    <p:extLst>
      <p:ext uri="{BB962C8B-B14F-4D97-AF65-F5344CB8AC3E}">
        <p14:creationId xmlns:p14="http://schemas.microsoft.com/office/powerpoint/2010/main" val="1903744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114D45-3170-4AB7-A5D3-2D7A74133F3D}" type="datetimeFigureOut">
              <a:rPr lang="en-US" smtClean="0"/>
              <a:t>10/19/17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3855CE-2D68-42A5-93AD-437F206EEF4D}" type="slidenum">
              <a:rPr lang="en-US" smtClean="0"/>
              <a:t>‹#›</a:t>
            </a:fld>
            <a:endParaRPr lang="en-US"/>
          </a:p>
        </p:txBody>
      </p:sp>
    </p:spTree>
    <p:extLst>
      <p:ext uri="{BB962C8B-B14F-4D97-AF65-F5344CB8AC3E}">
        <p14:creationId xmlns:p14="http://schemas.microsoft.com/office/powerpoint/2010/main" val="11320034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114D45-3170-4AB7-A5D3-2D7A74133F3D}" type="datetimeFigureOut">
              <a:rPr lang="en-US" smtClean="0"/>
              <a:t>10/19/17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3855CE-2D68-42A5-93AD-437F206EEF4D}" type="slidenum">
              <a:rPr lang="en-US" smtClean="0"/>
              <a:t>‹#›</a:t>
            </a:fld>
            <a:endParaRPr lang="en-US"/>
          </a:p>
        </p:txBody>
      </p:sp>
    </p:spTree>
    <p:extLst>
      <p:ext uri="{BB962C8B-B14F-4D97-AF65-F5344CB8AC3E}">
        <p14:creationId xmlns:p14="http://schemas.microsoft.com/office/powerpoint/2010/main" val="12070951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114D45-3170-4AB7-A5D3-2D7A74133F3D}" type="datetimeFigureOut">
              <a:rPr lang="en-US" smtClean="0"/>
              <a:t>10/19/17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3855CE-2D68-42A5-93AD-437F206EEF4D}" type="slidenum">
              <a:rPr lang="en-US" smtClean="0"/>
              <a:t>‹#›</a:t>
            </a:fld>
            <a:endParaRPr lang="en-US"/>
          </a:p>
        </p:txBody>
      </p:sp>
    </p:spTree>
    <p:extLst>
      <p:ext uri="{BB962C8B-B14F-4D97-AF65-F5344CB8AC3E}">
        <p14:creationId xmlns:p14="http://schemas.microsoft.com/office/powerpoint/2010/main" val="288735846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20" Type="http://schemas.openxmlformats.org/officeDocument/2006/relationships/image" Target="../media/image4.png"/><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slideLayout" Target="../slideLayouts/slideLayout25.xml"/><Relationship Id="rId15" Type="http://schemas.openxmlformats.org/officeDocument/2006/relationships/slideLayout" Target="../slideLayouts/slideLayout26.xml"/><Relationship Id="rId16" Type="http://schemas.openxmlformats.org/officeDocument/2006/relationships/slideLayout" Target="../slideLayouts/slideLayout27.xml"/><Relationship Id="rId17" Type="http://schemas.openxmlformats.org/officeDocument/2006/relationships/slideLayout" Target="../slideLayouts/slideLayout28.xml"/><Relationship Id="rId18" Type="http://schemas.openxmlformats.org/officeDocument/2006/relationships/theme" Target="../theme/theme2.xml"/><Relationship Id="rId19" Type="http://schemas.openxmlformats.org/officeDocument/2006/relationships/image" Target="../media/image3.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9.xml"/><Relationship Id="rId12" Type="http://schemas.openxmlformats.org/officeDocument/2006/relationships/theme" Target="../theme/theme3.xml"/><Relationship Id="rId13" Type="http://schemas.openxmlformats.org/officeDocument/2006/relationships/image" Target="../media/image7.jpeg"/><Relationship Id="rId14" Type="http://schemas.openxmlformats.org/officeDocument/2006/relationships/image" Target="../media/image8.jpeg"/><Relationship Id="rId1" Type="http://schemas.openxmlformats.org/officeDocument/2006/relationships/slideLayout" Target="../slideLayouts/slideLayout29.xml"/><Relationship Id="rId2" Type="http://schemas.openxmlformats.org/officeDocument/2006/relationships/slideLayout" Target="../slideLayouts/slideLayout30.xml"/><Relationship Id="rId3" Type="http://schemas.openxmlformats.org/officeDocument/2006/relationships/slideLayout" Target="../slideLayouts/slideLayout31.xml"/><Relationship Id="rId4" Type="http://schemas.openxmlformats.org/officeDocument/2006/relationships/slideLayout" Target="../slideLayouts/slideLayout32.xml"/><Relationship Id="rId5" Type="http://schemas.openxmlformats.org/officeDocument/2006/relationships/slideLayout" Target="../slideLayouts/slideLayout33.xml"/><Relationship Id="rId6" Type="http://schemas.openxmlformats.org/officeDocument/2006/relationships/slideLayout" Target="../slideLayouts/slideLayout34.xml"/><Relationship Id="rId7" Type="http://schemas.openxmlformats.org/officeDocument/2006/relationships/slideLayout" Target="../slideLayouts/slideLayout35.xml"/><Relationship Id="rId8" Type="http://schemas.openxmlformats.org/officeDocument/2006/relationships/slideLayout" Target="../slideLayouts/slideLayout36.xml"/><Relationship Id="rId9" Type="http://schemas.openxmlformats.org/officeDocument/2006/relationships/slideLayout" Target="../slideLayouts/slideLayout37.xml"/><Relationship Id="rId10"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0.xml"/><Relationship Id="rId12" Type="http://schemas.openxmlformats.org/officeDocument/2006/relationships/theme" Target="../theme/theme4.xml"/><Relationship Id="rId1" Type="http://schemas.openxmlformats.org/officeDocument/2006/relationships/slideLayout" Target="../slideLayouts/slideLayout40.xml"/><Relationship Id="rId2" Type="http://schemas.openxmlformats.org/officeDocument/2006/relationships/slideLayout" Target="../slideLayouts/slideLayout41.xml"/><Relationship Id="rId3" Type="http://schemas.openxmlformats.org/officeDocument/2006/relationships/slideLayout" Target="../slideLayouts/slideLayout42.xml"/><Relationship Id="rId4" Type="http://schemas.openxmlformats.org/officeDocument/2006/relationships/slideLayout" Target="../slideLayouts/slideLayout43.xml"/><Relationship Id="rId5" Type="http://schemas.openxmlformats.org/officeDocument/2006/relationships/slideLayout" Target="../slideLayouts/slideLayout44.xml"/><Relationship Id="rId6" Type="http://schemas.openxmlformats.org/officeDocument/2006/relationships/slideLayout" Target="../slideLayouts/slideLayout45.xml"/><Relationship Id="rId7" Type="http://schemas.openxmlformats.org/officeDocument/2006/relationships/slideLayout" Target="../slideLayouts/slideLayout46.xml"/><Relationship Id="rId8" Type="http://schemas.openxmlformats.org/officeDocument/2006/relationships/slideLayout" Target="../slideLayouts/slideLayout47.xml"/><Relationship Id="rId9" Type="http://schemas.openxmlformats.org/officeDocument/2006/relationships/slideLayout" Target="../slideLayouts/slideLayout48.xml"/><Relationship Id="rId10"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1.xml"/><Relationship Id="rId12" Type="http://schemas.openxmlformats.org/officeDocument/2006/relationships/slideLayout" Target="../slideLayouts/slideLayout62.xml"/><Relationship Id="rId13" Type="http://schemas.openxmlformats.org/officeDocument/2006/relationships/theme" Target="../theme/theme5.xml"/><Relationship Id="rId1" Type="http://schemas.openxmlformats.org/officeDocument/2006/relationships/slideLayout" Target="../slideLayouts/slideLayout51.xml"/><Relationship Id="rId2" Type="http://schemas.openxmlformats.org/officeDocument/2006/relationships/slideLayout" Target="../slideLayouts/slideLayout52.xml"/><Relationship Id="rId3" Type="http://schemas.openxmlformats.org/officeDocument/2006/relationships/slideLayout" Target="../slideLayouts/slideLayout53.xml"/><Relationship Id="rId4" Type="http://schemas.openxmlformats.org/officeDocument/2006/relationships/slideLayout" Target="../slideLayouts/slideLayout54.xml"/><Relationship Id="rId5" Type="http://schemas.openxmlformats.org/officeDocument/2006/relationships/slideLayout" Target="../slideLayouts/slideLayout55.xml"/><Relationship Id="rId6" Type="http://schemas.openxmlformats.org/officeDocument/2006/relationships/slideLayout" Target="../slideLayouts/slideLayout56.xml"/><Relationship Id="rId7" Type="http://schemas.openxmlformats.org/officeDocument/2006/relationships/slideLayout" Target="../slideLayouts/slideLayout57.xml"/><Relationship Id="rId8" Type="http://schemas.openxmlformats.org/officeDocument/2006/relationships/slideLayout" Target="../slideLayouts/slideLayout58.xml"/><Relationship Id="rId9" Type="http://schemas.openxmlformats.org/officeDocument/2006/relationships/slideLayout" Target="../slideLayouts/slideLayout59.xml"/><Relationship Id="rId10"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CC99"/>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114D45-3170-4AB7-A5D3-2D7A74133F3D}" type="datetimeFigureOut">
              <a:rPr lang="en-US" smtClean="0"/>
              <a:t>10/19/17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3855CE-2D68-42A5-93AD-437F206EEF4D}" type="slidenum">
              <a:rPr lang="en-US" smtClean="0"/>
              <a:t>‹#›</a:t>
            </a:fld>
            <a:endParaRPr lang="en-US"/>
          </a:p>
        </p:txBody>
      </p:sp>
    </p:spTree>
    <p:extLst>
      <p:ext uri="{BB962C8B-B14F-4D97-AF65-F5344CB8AC3E}">
        <p14:creationId xmlns:p14="http://schemas.microsoft.com/office/powerpoint/2010/main" val="23259943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defTabSz="457200"/>
            <a:fld id="{B61BEF0D-F0BB-DE4B-95CE-6DB70DBA9567}" type="datetimeFigureOut">
              <a:rPr lang="en-US" dirty="0">
                <a:solidFill>
                  <a:prstClr val="black"/>
                </a:solidFill>
              </a:rPr>
              <a:pPr defTabSz="457200"/>
              <a:t>10/19/17</a:t>
            </a:fld>
            <a:endParaRPr lang="en-US" dirty="0">
              <a:solidFill>
                <a:prstClr val="black"/>
              </a:solidFill>
            </a:endParaRPr>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defTabSz="457200"/>
            <a:endParaRPr lang="en-US" dirty="0">
              <a:solidFill>
                <a:prstClr val="black"/>
              </a:solidFill>
            </a:endParaRPr>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defTabSz="457200"/>
            <a:fld id="{D57F1E4F-1CFF-5643-939E-217C01CDF565}" type="slidenum">
              <a:rPr lang="en-US" dirty="0">
                <a:solidFill>
                  <a:prstClr val="black"/>
                </a:solidFill>
              </a:rPr>
              <a:pPr defTabSz="457200"/>
              <a:t>‹#›</a:t>
            </a:fld>
            <a:endParaRPr lang="en-US" dirty="0">
              <a:solidFill>
                <a:prstClr val="black"/>
              </a:solidFill>
            </a:endParaRPr>
          </a:p>
        </p:txBody>
      </p:sp>
    </p:spTree>
    <p:extLst>
      <p:ext uri="{BB962C8B-B14F-4D97-AF65-F5344CB8AC3E}">
        <p14:creationId xmlns:p14="http://schemas.microsoft.com/office/powerpoint/2010/main" val="14818451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IR-4"/>
          <p:cNvPicPr>
            <a:picLocks noChangeAspect="1" noChangeArrowheads="1"/>
          </p:cNvPicPr>
          <p:nvPr/>
        </p:nvPicPr>
        <p:blipFill>
          <a:blip r:embed="rId13">
            <a:extLst>
              <a:ext uri="{28A0092B-C50C-407E-A947-70E740481C1C}">
                <a14:useLocalDpi xmlns:a14="http://schemas.microsoft.com/office/drawing/2010/main" val="0"/>
              </a:ext>
            </a:extLst>
          </a:blip>
          <a:srcRect b="77142"/>
          <a:stretch>
            <a:fillRect/>
          </a:stretch>
        </p:blipFill>
        <p:spPr bwMode="auto">
          <a:xfrm>
            <a:off x="7924800" y="0"/>
            <a:ext cx="4267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newlogo1 copy"/>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41817" y="90488"/>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4"/>
          <p:cNvSpPr>
            <a:spLocks noChangeArrowheads="1"/>
          </p:cNvSpPr>
          <p:nvPr userDrawn="1"/>
        </p:nvSpPr>
        <p:spPr bwMode="auto">
          <a:xfrm>
            <a:off x="2540000" y="990600"/>
            <a:ext cx="9652000" cy="457200"/>
          </a:xfrm>
          <a:prstGeom prst="rect">
            <a:avLst/>
          </a:prstGeom>
          <a:solidFill>
            <a:srgbClr val="F4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Arial" panose="020B0604020202020204" pitchFamily="34" charset="0"/>
                <a:ea typeface="Angsana New"/>
                <a:cs typeface="Angsana New"/>
              </a:defRPr>
            </a:lvl1pPr>
            <a:lvl2pPr marL="742950" indent="-285750">
              <a:defRPr sz="2800">
                <a:solidFill>
                  <a:schemeClr val="tx1"/>
                </a:solidFill>
                <a:latin typeface="Arial" panose="020B0604020202020204" pitchFamily="34" charset="0"/>
                <a:ea typeface="Angsana New"/>
                <a:cs typeface="Angsana New"/>
              </a:defRPr>
            </a:lvl2pPr>
            <a:lvl3pPr marL="1143000" indent="-228600">
              <a:defRPr sz="2800">
                <a:solidFill>
                  <a:schemeClr val="tx1"/>
                </a:solidFill>
                <a:latin typeface="Arial" panose="020B0604020202020204" pitchFamily="34" charset="0"/>
                <a:ea typeface="Angsana New"/>
                <a:cs typeface="Angsana New"/>
              </a:defRPr>
            </a:lvl3pPr>
            <a:lvl4pPr marL="1600200" indent="-228600">
              <a:defRPr sz="2800">
                <a:solidFill>
                  <a:schemeClr val="tx1"/>
                </a:solidFill>
                <a:latin typeface="Arial" panose="020B0604020202020204" pitchFamily="34" charset="0"/>
                <a:ea typeface="Angsana New"/>
                <a:cs typeface="Angsana New"/>
              </a:defRPr>
            </a:lvl4pPr>
            <a:lvl5pPr marL="2057400" indent="-228600">
              <a:defRPr sz="2800">
                <a:solidFill>
                  <a:schemeClr val="tx1"/>
                </a:solidFill>
                <a:latin typeface="Arial" panose="020B0604020202020204" pitchFamily="34" charset="0"/>
                <a:ea typeface="Angsana New"/>
                <a:cs typeface="Angsana New"/>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Angsana New"/>
                <a:cs typeface="Angsana New"/>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Angsana New"/>
                <a:cs typeface="Angsana New"/>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Angsana New"/>
                <a:cs typeface="Angsana New"/>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Angsana New"/>
                <a:cs typeface="Angsana New"/>
              </a:defRPr>
            </a:lvl9pPr>
          </a:lstStyle>
          <a:p>
            <a:pPr defTabSz="457200">
              <a:defRPr/>
            </a:pPr>
            <a:endParaRPr lang="en-US" altLang="en-US" smtClean="0">
              <a:solidFill>
                <a:srgbClr val="000000"/>
              </a:solidFill>
            </a:endParaRPr>
          </a:p>
        </p:txBody>
      </p:sp>
    </p:spTree>
    <p:extLst>
      <p:ext uri="{BB962C8B-B14F-4D97-AF65-F5344CB8AC3E}">
        <p14:creationId xmlns:p14="http://schemas.microsoft.com/office/powerpoint/2010/main" val="4953581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16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0"/>
            <a:ext cx="1016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11277600" y="0"/>
            <a:ext cx="9144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FFFFF"/>
              </a:solidFill>
            </a:endParaRPr>
          </a:p>
        </p:txBody>
      </p:sp>
      <p:sp>
        <p:nvSpPr>
          <p:cNvPr id="8" name="Rectangle 7"/>
          <p:cNvSpPr/>
          <p:nvPr/>
        </p:nvSpPr>
        <p:spPr>
          <a:xfrm>
            <a:off x="11277600" y="5486400"/>
            <a:ext cx="9144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FFFFF"/>
              </a:solidFill>
            </a:endParaRPr>
          </a:p>
        </p:txBody>
      </p:sp>
      <p:sp>
        <p:nvSpPr>
          <p:cNvPr id="6" name="Slide Number Placeholder 5"/>
          <p:cNvSpPr>
            <a:spLocks noGrp="1"/>
          </p:cNvSpPr>
          <p:nvPr>
            <p:ph type="sldNum" sz="quarter" idx="4"/>
          </p:nvPr>
        </p:nvSpPr>
        <p:spPr>
          <a:xfrm>
            <a:off x="11375717" y="5648960"/>
            <a:ext cx="731520" cy="396240"/>
          </a:xfrm>
          <a:prstGeom prst="bracketPair">
            <a:avLst>
              <a:gd name="adj" fmla="val 17949"/>
            </a:avLst>
          </a:prstGeom>
          <a:ln w="19050">
            <a:solidFill>
              <a:srgbClr val="FFFFFF"/>
            </a:solidFill>
          </a:ln>
        </p:spPr>
        <p:txBody>
          <a:bodyPr vert="horz" lIns="0" tIns="0" rIns="0" bIns="0" rtlCol="0" anchor="ctr"/>
          <a:lstStyle>
            <a:lvl1pPr algn="ctr">
              <a:defRPr sz="2400">
                <a:solidFill>
                  <a:srgbClr val="FFFFFF"/>
                </a:solidFill>
              </a:defRPr>
            </a:lvl1pPr>
          </a:lstStyle>
          <a:p>
            <a:fld id="{6655C6E1-9702-48AC-888A-B31D341D789D}" type="slidenum">
              <a:rPr lang="en-US" smtClean="0"/>
              <a:pPr/>
              <a:t>‹#›</a:t>
            </a:fld>
            <a:endParaRPr lang="en-US"/>
          </a:p>
        </p:txBody>
      </p:sp>
      <p:sp>
        <p:nvSpPr>
          <p:cNvPr id="5" name="Footer Placeholder 4"/>
          <p:cNvSpPr>
            <a:spLocks noGrp="1"/>
          </p:cNvSpPr>
          <p:nvPr>
            <p:ph type="ftr" sz="quarter" idx="3"/>
          </p:nvPr>
        </p:nvSpPr>
        <p:spPr>
          <a:xfrm rot="16200000">
            <a:off x="10510429" y="3987800"/>
            <a:ext cx="2367281" cy="487680"/>
          </a:xfrm>
          <a:prstGeom prst="rect">
            <a:avLst/>
          </a:prstGeom>
        </p:spPr>
        <p:txBody>
          <a:bodyPr vert="horz" lIns="91440" tIns="45720" rIns="91440" bIns="45720" rtlCol="0" anchor="ctr"/>
          <a:lstStyle>
            <a:lvl1pPr algn="r">
              <a:defRPr sz="1600">
                <a:solidFill>
                  <a:schemeClr val="bg2"/>
                </a:solidFill>
              </a:defRPr>
            </a:lvl1pPr>
          </a:lstStyle>
          <a:p>
            <a:endParaRPr lang="en-US">
              <a:solidFill>
                <a:srgbClr val="DFDCB7"/>
              </a:solidFill>
            </a:endParaRPr>
          </a:p>
        </p:txBody>
      </p:sp>
      <p:sp>
        <p:nvSpPr>
          <p:cNvPr id="4" name="Date Placeholder 3"/>
          <p:cNvSpPr>
            <a:spLocks noGrp="1"/>
          </p:cNvSpPr>
          <p:nvPr>
            <p:ph type="dt" sz="half" idx="2"/>
          </p:nvPr>
        </p:nvSpPr>
        <p:spPr>
          <a:xfrm rot="16200000">
            <a:off x="10474870" y="1584960"/>
            <a:ext cx="2438399" cy="487680"/>
          </a:xfrm>
          <a:prstGeom prst="rect">
            <a:avLst/>
          </a:prstGeom>
        </p:spPr>
        <p:txBody>
          <a:bodyPr vert="horz" lIns="91440" tIns="45720" rIns="91440" bIns="45720" rtlCol="0" anchor="ctr"/>
          <a:lstStyle>
            <a:lvl1pPr algn="l">
              <a:defRPr sz="1600">
                <a:solidFill>
                  <a:schemeClr val="bg2"/>
                </a:solidFill>
              </a:defRPr>
            </a:lvl1pPr>
          </a:lstStyle>
          <a:p>
            <a:fld id="{F93D42CB-30AD-426E-A3B1-1EA216FF9B08}" type="datetimeFigureOut">
              <a:rPr lang="en-US" smtClean="0">
                <a:solidFill>
                  <a:srgbClr val="DFDCB7"/>
                </a:solidFill>
              </a:rPr>
              <a:pPr/>
              <a:t>10/19/17</a:t>
            </a:fld>
            <a:endParaRPr lang="en-US">
              <a:solidFill>
                <a:srgbClr val="DFDCB7"/>
              </a:solidFill>
            </a:endParaRPr>
          </a:p>
        </p:txBody>
      </p:sp>
    </p:spTree>
    <p:extLst>
      <p:ext uri="{BB962C8B-B14F-4D97-AF65-F5344CB8AC3E}">
        <p14:creationId xmlns:p14="http://schemas.microsoft.com/office/powerpoint/2010/main" val="490884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1219170" rtl="0" eaLnBrk="1" latinLnBrk="0" hangingPunct="1">
        <a:spcBef>
          <a:spcPct val="0"/>
        </a:spcBef>
        <a:buNone/>
        <a:defRPr sz="6133" kern="1200" cap="none" spc="-133" baseline="0">
          <a:ln>
            <a:noFill/>
          </a:ln>
          <a:solidFill>
            <a:schemeClr val="tx2"/>
          </a:solidFill>
          <a:effectLst/>
          <a:latin typeface="+mj-lt"/>
          <a:ea typeface="+mj-ea"/>
          <a:cs typeface="+mj-cs"/>
        </a:defRPr>
      </a:lvl1pPr>
    </p:titleStyle>
    <p:bodyStyle>
      <a:lvl1pPr marL="457189" indent="-304792" algn="l" defTabSz="1219170" rtl="0" eaLnBrk="1" latinLnBrk="0" hangingPunct="1">
        <a:spcBef>
          <a:spcPct val="20000"/>
        </a:spcBef>
        <a:buClr>
          <a:schemeClr val="accent1"/>
        </a:buClr>
        <a:buFont typeface="Arial" pitchFamily="34" charset="0"/>
        <a:buChar char="•"/>
        <a:defRPr sz="2933" kern="1200">
          <a:solidFill>
            <a:schemeClr val="tx1"/>
          </a:solidFill>
          <a:latin typeface="+mn-lt"/>
          <a:ea typeface="+mn-ea"/>
          <a:cs typeface="+mn-cs"/>
        </a:defRPr>
      </a:lvl1pPr>
      <a:lvl2pPr marL="853419" indent="-304792" algn="l" defTabSz="1219170" rtl="0" eaLnBrk="1" latinLnBrk="0" hangingPunct="1">
        <a:spcBef>
          <a:spcPct val="20000"/>
        </a:spcBef>
        <a:buClr>
          <a:schemeClr val="accent2"/>
        </a:buClr>
        <a:buFont typeface="Arial" pitchFamily="34" charset="0"/>
        <a:buChar char="•"/>
        <a:defRPr sz="2667" kern="1200">
          <a:solidFill>
            <a:schemeClr val="tx1"/>
          </a:solidFill>
          <a:latin typeface="+mn-lt"/>
          <a:ea typeface="+mn-ea"/>
          <a:cs typeface="+mn-cs"/>
        </a:defRPr>
      </a:lvl2pPr>
      <a:lvl3pPr marL="1341086" indent="-304792" algn="l" defTabSz="1219170" rtl="0" eaLnBrk="1" latinLnBrk="0" hangingPunct="1">
        <a:spcBef>
          <a:spcPct val="20000"/>
        </a:spcBef>
        <a:buClr>
          <a:schemeClr val="accent3"/>
        </a:buClr>
        <a:buFont typeface="Arial" pitchFamily="34" charset="0"/>
        <a:buChar char="•"/>
        <a:defRPr sz="2400" kern="1200">
          <a:solidFill>
            <a:schemeClr val="tx1"/>
          </a:solidFill>
          <a:latin typeface="+mn-lt"/>
          <a:ea typeface="+mn-ea"/>
          <a:cs typeface="+mn-cs"/>
        </a:defRPr>
      </a:lvl3pPr>
      <a:lvl4pPr marL="1706837" indent="-304792" algn="l" defTabSz="1219170" rtl="0" eaLnBrk="1" latinLnBrk="0" hangingPunct="1">
        <a:spcBef>
          <a:spcPct val="20000"/>
        </a:spcBef>
        <a:buClr>
          <a:schemeClr val="accent4"/>
        </a:buClr>
        <a:buFont typeface="Arial" pitchFamily="34" charset="0"/>
        <a:buChar char="•"/>
        <a:defRPr sz="2133" kern="1200">
          <a:solidFill>
            <a:schemeClr val="tx1"/>
          </a:solidFill>
          <a:latin typeface="+mn-lt"/>
          <a:ea typeface="+mn-ea"/>
          <a:cs typeface="+mn-cs"/>
        </a:defRPr>
      </a:lvl4pPr>
      <a:lvl5pPr marL="2072588" indent="-304792" algn="l" defTabSz="1219170" rtl="0" eaLnBrk="1" latinLnBrk="0" hangingPunct="1">
        <a:spcBef>
          <a:spcPct val="20000"/>
        </a:spcBef>
        <a:buClr>
          <a:schemeClr val="accent5"/>
        </a:buClr>
        <a:buFont typeface="Arial" pitchFamily="34" charset="0"/>
        <a:buChar char="•"/>
        <a:defRPr sz="1867" kern="1200" baseline="0">
          <a:solidFill>
            <a:schemeClr val="tx1"/>
          </a:solidFill>
          <a:latin typeface="+mn-lt"/>
          <a:ea typeface="+mn-ea"/>
          <a:cs typeface="+mn-cs"/>
        </a:defRPr>
      </a:lvl5pPr>
      <a:lvl6pPr marL="2316422" indent="-243834" algn="l" defTabSz="1219170" rtl="0" eaLnBrk="1" latinLnBrk="0" hangingPunct="1">
        <a:spcBef>
          <a:spcPct val="20000"/>
        </a:spcBef>
        <a:buClr>
          <a:schemeClr val="accent1"/>
        </a:buClr>
        <a:buFont typeface="Arial" pitchFamily="34" charset="0"/>
        <a:buChar char="•"/>
        <a:defRPr sz="1867" kern="1200" baseline="0">
          <a:solidFill>
            <a:schemeClr val="tx1"/>
          </a:solidFill>
          <a:latin typeface="+mn-lt"/>
          <a:ea typeface="+mn-ea"/>
          <a:cs typeface="+mn-cs"/>
        </a:defRPr>
      </a:lvl6pPr>
      <a:lvl7pPr marL="2560256" indent="-243834" algn="l" defTabSz="1219170" rtl="0" eaLnBrk="1" latinLnBrk="0" hangingPunct="1">
        <a:spcBef>
          <a:spcPct val="20000"/>
        </a:spcBef>
        <a:buClr>
          <a:schemeClr val="accent2"/>
        </a:buClr>
        <a:buFont typeface="Arial" pitchFamily="34" charset="0"/>
        <a:buChar char="•"/>
        <a:defRPr sz="1867" kern="1200">
          <a:solidFill>
            <a:schemeClr val="tx1"/>
          </a:solidFill>
          <a:latin typeface="+mn-lt"/>
          <a:ea typeface="+mn-ea"/>
          <a:cs typeface="+mn-cs"/>
        </a:defRPr>
      </a:lvl7pPr>
      <a:lvl8pPr marL="2804090" indent="-243834" algn="l" defTabSz="1219170" rtl="0" eaLnBrk="1" latinLnBrk="0" hangingPunct="1">
        <a:spcBef>
          <a:spcPct val="20000"/>
        </a:spcBef>
        <a:buClr>
          <a:schemeClr val="accent3"/>
        </a:buClr>
        <a:buFont typeface="Arial" pitchFamily="34" charset="0"/>
        <a:buChar char="•"/>
        <a:defRPr sz="1867" kern="1200">
          <a:solidFill>
            <a:schemeClr val="tx1"/>
          </a:solidFill>
          <a:latin typeface="+mn-lt"/>
          <a:ea typeface="+mn-ea"/>
          <a:cs typeface="+mn-cs"/>
        </a:defRPr>
      </a:lvl8pPr>
      <a:lvl9pPr marL="3047924" indent="-243834" algn="l" defTabSz="1219170" rtl="0" eaLnBrk="1" latinLnBrk="0" hangingPunct="1">
        <a:spcBef>
          <a:spcPct val="20000"/>
        </a:spcBef>
        <a:buClr>
          <a:schemeClr val="accent4"/>
        </a:buClr>
        <a:buFont typeface="Arial" pitchFamily="34" charset="0"/>
        <a:buChar char="•"/>
        <a:defRPr sz="18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7816" y="6448426"/>
            <a:ext cx="12192000" cy="409575"/>
          </a:xfrm>
          <a:prstGeom prst="rect">
            <a:avLst/>
          </a:prstGeom>
          <a:solidFill>
            <a:srgbClr val="CC2D3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6309018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timing>
    <p:tnLst>
      <p:par>
        <p:cTn id="1" dur="indefinite" restart="never" nodeType="tmRoot"/>
      </p:par>
    </p:tnLst>
  </p:timing>
  <p:hf hdr="0" ftr="0" dt="0"/>
  <p:txStyles>
    <p:titleStyle>
      <a:lvl1pPr algn="l" defTabSz="457200" rtl="0" eaLnBrk="1" latinLnBrk="0" hangingPunct="1">
        <a:spcBef>
          <a:spcPct val="0"/>
        </a:spcBef>
        <a:buNone/>
        <a:defRPr sz="3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0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lumMod val="50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lumMod val="50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lumMod val="50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1" Type="http://schemas.openxmlformats.org/officeDocument/2006/relationships/slideLayout" Target="../slideLayouts/slideLayout30.xml"/><Relationship Id="rId2" Type="http://schemas.openxmlformats.org/officeDocument/2006/relationships/image" Target="../media/image2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2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2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27.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5" Type="http://schemas.openxmlformats.org/officeDocument/2006/relationships/image" Target="../media/image30.jpeg"/><Relationship Id="rId6" Type="http://schemas.openxmlformats.org/officeDocument/2006/relationships/image" Target="../media/image31.jpeg"/><Relationship Id="rId7" Type="http://schemas.openxmlformats.org/officeDocument/2006/relationships/image" Target="../media/image32.jpeg"/><Relationship Id="rId8" Type="http://schemas.openxmlformats.org/officeDocument/2006/relationships/image" Target="../media/image33.jpeg"/><Relationship Id="rId9" Type="http://schemas.openxmlformats.org/officeDocument/2006/relationships/image" Target="../media/image34.png"/><Relationship Id="rId10" Type="http://schemas.openxmlformats.org/officeDocument/2006/relationships/image" Target="../media/image35.png"/><Relationship Id="rId11" Type="http://schemas.openxmlformats.org/officeDocument/2006/relationships/image" Target="../media/image36.jpeg"/><Relationship Id="rId1" Type="http://schemas.openxmlformats.org/officeDocument/2006/relationships/slideLayout" Target="../slideLayouts/slideLayout41.xml"/><Relationship Id="rId2" Type="http://schemas.openxmlformats.org/officeDocument/2006/relationships/image" Target="../media/image27.tiff"/></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image" Target="../media/image27.tiff"/><Relationship Id="rId1" Type="http://schemas.openxmlformats.org/officeDocument/2006/relationships/slideLayout" Target="../slideLayouts/slideLayout41.xml"/><Relationship Id="rId2" Type="http://schemas.openxmlformats.org/officeDocument/2006/relationships/diagramData" Target="../diagrams/data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27.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37.png"/><Relationship Id="rId3" Type="http://schemas.openxmlformats.org/officeDocument/2006/relationships/image" Target="../media/image27.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38.jpg"/><Relationship Id="rId3" Type="http://schemas.openxmlformats.org/officeDocument/2006/relationships/image" Target="../media/image27.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27.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39.png"/><Relationship Id="rId3" Type="http://schemas.openxmlformats.org/officeDocument/2006/relationships/image" Target="../media/image27.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27.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27.tif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package" Target="../embeddings/Microsoft_Word_Document2.docx"/><Relationship Id="rId5" Type="http://schemas.openxmlformats.org/officeDocument/2006/relationships/image" Target="../media/image40.emf"/><Relationship Id="rId6" Type="http://schemas.openxmlformats.org/officeDocument/2006/relationships/image" Target="../media/image41.png"/><Relationship Id="rId7" Type="http://schemas.openxmlformats.org/officeDocument/2006/relationships/image" Target="../media/image42.emf"/><Relationship Id="rId8" Type="http://schemas.openxmlformats.org/officeDocument/2006/relationships/image" Target="../media/image43.png"/><Relationship Id="rId9" Type="http://schemas.openxmlformats.org/officeDocument/2006/relationships/image" Target="../media/image44.jpeg"/><Relationship Id="rId10" Type="http://schemas.openxmlformats.org/officeDocument/2006/relationships/image" Target="../media/image45.jpeg"/><Relationship Id="rId1" Type="http://schemas.openxmlformats.org/officeDocument/2006/relationships/vmlDrawing" Target="../drawings/vmlDrawing1.vml"/><Relationship Id="rId2"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chart" Target="../charts/char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46.png"/><Relationship Id="rId3" Type="http://schemas.openxmlformats.org/officeDocument/2006/relationships/image" Target="../media/image4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4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49.png"/><Relationship Id="rId3" Type="http://schemas.openxmlformats.org/officeDocument/2006/relationships/image" Target="../media/image5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51.png"/><Relationship Id="rId3" Type="http://schemas.openxmlformats.org/officeDocument/2006/relationships/image" Target="../media/image5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1" Type="http://schemas.openxmlformats.org/officeDocument/2006/relationships/slideLayout" Target="../slideLayouts/slideLayout54.xml"/><Relationship Id="rId2" Type="http://schemas.openxmlformats.org/officeDocument/2006/relationships/image" Target="../media/image5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57.png"/></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png"/><Relationship Id="rId5" Type="http://schemas.openxmlformats.org/officeDocument/2006/relationships/image" Target="../media/image60.png"/><Relationship Id="rId6" Type="http://schemas.openxmlformats.org/officeDocument/2006/relationships/hyperlink" Target="NULL" TargetMode="External"/><Relationship Id="rId1" Type="http://schemas.openxmlformats.org/officeDocument/2006/relationships/slideLayout" Target="../slideLayouts/slideLayout54.xml"/><Relationship Id="rId2" Type="http://schemas.openxmlformats.org/officeDocument/2006/relationships/notesSlide" Target="../notesSlides/notesSlide4.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1" Type="http://schemas.openxmlformats.org/officeDocument/2006/relationships/slideLayout" Target="../slideLayouts/slideLayout54.xml"/><Relationship Id="rId2"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jpeg"/><Relationship Id="rId5" Type="http://schemas.openxmlformats.org/officeDocument/2006/relationships/image" Target="../media/image15.png"/><Relationship Id="rId6" Type="http://schemas.openxmlformats.org/officeDocument/2006/relationships/image" Target="../media/image16.png"/><Relationship Id="rId1" Type="http://schemas.openxmlformats.org/officeDocument/2006/relationships/slideLayout" Target="../slideLayouts/slideLayout1.xml"/><Relationship Id="rId2" Type="http://schemas.openxmlformats.org/officeDocument/2006/relationships/chart" Target="../charts/chart2.xml"/></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1" Type="http://schemas.openxmlformats.org/officeDocument/2006/relationships/slideLayout" Target="../slideLayouts/slideLayout54.xml"/><Relationship Id="rId2" Type="http://schemas.openxmlformats.org/officeDocument/2006/relationships/image" Target="../media/image6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6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6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7.jpeg"/><Relationship Id="rId3" Type="http://schemas.openxmlformats.org/officeDocument/2006/relationships/image" Target="../media/image1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4588" y="922421"/>
            <a:ext cx="11815011" cy="2123658"/>
          </a:xfrm>
          <a:prstGeom prst="rect">
            <a:avLst/>
          </a:prstGeom>
          <a:noFill/>
        </p:spPr>
        <p:txBody>
          <a:bodyPr wrap="square" rtlCol="0">
            <a:spAutoFit/>
          </a:bodyPr>
          <a:lstStyle/>
          <a:p>
            <a:pPr algn="ctr"/>
            <a:r>
              <a:rPr lang="en-US" sz="6600" dirty="0">
                <a:effectLst>
                  <a:outerShdw blurRad="38100" dist="38100" dir="2700000" algn="tl">
                    <a:srgbClr val="000000">
                      <a:alpha val="43137"/>
                    </a:srgbClr>
                  </a:outerShdw>
                </a:effectLst>
                <a:latin typeface="Arial Rounded MT Bold" panose="020F0704030504030204" pitchFamily="34" charset="0"/>
              </a:rPr>
              <a:t>What </a:t>
            </a:r>
            <a:r>
              <a:rPr lang="en-US" sz="6600" dirty="0" smtClean="0">
                <a:effectLst>
                  <a:outerShdw blurRad="38100" dist="38100" dir="2700000" algn="tl">
                    <a:srgbClr val="000000">
                      <a:alpha val="43137"/>
                    </a:srgbClr>
                  </a:outerShdw>
                </a:effectLst>
                <a:latin typeface="Arial Rounded MT Bold" panose="020F0704030504030204" pitchFamily="34" charset="0"/>
              </a:rPr>
              <a:t>Does </a:t>
            </a:r>
            <a:r>
              <a:rPr lang="en-US" sz="6600" dirty="0">
                <a:effectLst>
                  <a:outerShdw blurRad="38100" dist="38100" dir="2700000" algn="tl">
                    <a:srgbClr val="000000">
                      <a:alpha val="43137"/>
                    </a:srgbClr>
                  </a:outerShdw>
                </a:effectLst>
                <a:latin typeface="Arial Rounded MT Bold" panose="020F0704030504030204" pitchFamily="34" charset="0"/>
              </a:rPr>
              <a:t>IPM </a:t>
            </a:r>
            <a:r>
              <a:rPr lang="en-US" sz="6600" dirty="0" smtClean="0">
                <a:effectLst>
                  <a:outerShdw blurRad="38100" dist="38100" dir="2700000" algn="tl">
                    <a:srgbClr val="000000">
                      <a:alpha val="43137"/>
                    </a:srgbClr>
                  </a:outerShdw>
                </a:effectLst>
                <a:latin typeface="Arial Rounded MT Bold" panose="020F0704030504030204" pitchFamily="34" charset="0"/>
              </a:rPr>
              <a:t>Have </a:t>
            </a:r>
            <a:r>
              <a:rPr lang="en-US" sz="6600" dirty="0">
                <a:effectLst>
                  <a:outerShdw blurRad="38100" dist="38100" dir="2700000" algn="tl">
                    <a:srgbClr val="000000">
                      <a:alpha val="43137"/>
                    </a:srgbClr>
                  </a:outerShdw>
                </a:effectLst>
                <a:latin typeface="Arial Rounded MT Bold" panose="020F0704030504030204" pitchFamily="34" charset="0"/>
              </a:rPr>
              <a:t>to do </a:t>
            </a:r>
            <a:r>
              <a:rPr lang="en-US" sz="6600" dirty="0" smtClean="0">
                <a:effectLst>
                  <a:outerShdw blurRad="38100" dist="38100" dir="2700000" algn="tl">
                    <a:srgbClr val="000000">
                      <a:alpha val="43137"/>
                    </a:srgbClr>
                  </a:outerShdw>
                </a:effectLst>
                <a:latin typeface="Arial Rounded MT Bold" panose="020F0704030504030204" pitchFamily="34" charset="0"/>
              </a:rPr>
              <a:t>With Sustainability?</a:t>
            </a:r>
            <a:endParaRPr lang="en-US" sz="6600" dirty="0">
              <a:effectLst>
                <a:outerShdw blurRad="38100" dist="38100" dir="2700000" algn="tl">
                  <a:srgbClr val="000000">
                    <a:alpha val="43137"/>
                  </a:srgbClr>
                </a:outerShdw>
              </a:effectLst>
              <a:latin typeface="Arial Rounded MT Bold" panose="020F0704030504030204" pitchFamily="34" charset="0"/>
            </a:endParaRPr>
          </a:p>
        </p:txBody>
      </p:sp>
      <p:sp>
        <p:nvSpPr>
          <p:cNvPr id="3" name="TextBox 2"/>
          <p:cNvSpPr txBox="1"/>
          <p:nvPr/>
        </p:nvSpPr>
        <p:spPr>
          <a:xfrm>
            <a:off x="224588" y="4499811"/>
            <a:ext cx="11518233" cy="830997"/>
          </a:xfrm>
          <a:prstGeom prst="rect">
            <a:avLst/>
          </a:prstGeom>
          <a:noFill/>
        </p:spPr>
        <p:txBody>
          <a:bodyPr wrap="square" rtlCol="0">
            <a:spAutoFit/>
          </a:bodyPr>
          <a:lstStyle/>
          <a:p>
            <a:pPr algn="ctr"/>
            <a:r>
              <a:rPr lang="en-US" sz="2400" b="1" dirty="0" smtClean="0">
                <a:solidFill>
                  <a:schemeClr val="accent1">
                    <a:lumMod val="50000"/>
                  </a:schemeClr>
                </a:solidFill>
                <a:latin typeface="Arial Rounded MT Bold" panose="020F0704030504030204" pitchFamily="34" charset="0"/>
              </a:rPr>
              <a:t>David Epstein</a:t>
            </a:r>
          </a:p>
          <a:p>
            <a:pPr algn="ctr"/>
            <a:r>
              <a:rPr lang="en-US" sz="2400" b="1" dirty="0" smtClean="0">
                <a:solidFill>
                  <a:schemeClr val="accent1">
                    <a:lumMod val="50000"/>
                  </a:schemeClr>
                </a:solidFill>
                <a:latin typeface="Arial Rounded MT Bold" panose="020F0704030504030204" pitchFamily="34" charset="0"/>
              </a:rPr>
              <a:t>USDA Office of Pest Management Policy</a:t>
            </a:r>
            <a:endParaRPr lang="en-US" sz="2400" b="1" dirty="0">
              <a:solidFill>
                <a:schemeClr val="accent1">
                  <a:lumMod val="50000"/>
                </a:schemeClr>
              </a:solidFill>
              <a:latin typeface="Arial Rounded MT Bold" panose="020F0704030504030204" pitchFamily="34" charset="0"/>
            </a:endParaRPr>
          </a:p>
        </p:txBody>
      </p:sp>
    </p:spTree>
    <p:extLst>
      <p:ext uri="{BB962C8B-B14F-4D97-AF65-F5344CB8AC3E}">
        <p14:creationId xmlns:p14="http://schemas.microsoft.com/office/powerpoint/2010/main" val="31733311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1265905" y="486833"/>
            <a:ext cx="9601196" cy="1303867"/>
          </a:xfrm>
        </p:spPr>
        <p:txBody>
          <a:bodyPr/>
          <a:lstStyle/>
          <a:p>
            <a:r>
              <a:rPr lang="en-US" altLang="en-US" dirty="0" smtClean="0"/>
              <a:t>Poplar Clearwing Moth Pheromone </a:t>
            </a:r>
          </a:p>
        </p:txBody>
      </p:sp>
      <p:sp>
        <p:nvSpPr>
          <p:cNvPr id="12291" name="Content Placeholder 2"/>
          <p:cNvSpPr>
            <a:spLocks noGrp="1"/>
          </p:cNvSpPr>
          <p:nvPr>
            <p:ph sz="quarter" idx="1"/>
          </p:nvPr>
        </p:nvSpPr>
        <p:spPr>
          <a:xfrm>
            <a:off x="9677400" y="1447800"/>
            <a:ext cx="533400" cy="685800"/>
          </a:xfrm>
        </p:spPr>
        <p:txBody>
          <a:bodyPr/>
          <a:lstStyle/>
          <a:p>
            <a:endParaRPr lang="en-US" altLang="en-US" smtClean="0"/>
          </a:p>
        </p:txBody>
      </p:sp>
      <p:pic>
        <p:nvPicPr>
          <p:cNvPr id="12292" name="Picture 2" descr="westernpoplarclearwingcloseupadultlowr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1" y="1524000"/>
            <a:ext cx="5241925" cy="474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TextBox 4"/>
          <p:cNvSpPr txBox="1">
            <a:spLocks noChangeArrowheads="1"/>
          </p:cNvSpPr>
          <p:nvPr/>
        </p:nvSpPr>
        <p:spPr bwMode="auto">
          <a:xfrm>
            <a:off x="7467600" y="1524000"/>
            <a:ext cx="24384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200" eaLnBrk="1" hangingPunct="1"/>
            <a:r>
              <a:rPr lang="en-US" altLang="en-US" sz="2800">
                <a:solidFill>
                  <a:prstClr val="black"/>
                </a:solidFill>
              </a:rPr>
              <a:t>Use of pheromone in N.E. Oregon estimated to have decreased  use of Chloropyrifos by 44,000 pounds</a:t>
            </a:r>
          </a:p>
        </p:txBody>
      </p:sp>
    </p:spTree>
    <p:extLst>
      <p:ext uri="{BB962C8B-B14F-4D97-AF65-F5344CB8AC3E}">
        <p14:creationId xmlns:p14="http://schemas.microsoft.com/office/powerpoint/2010/main" val="16441602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bwMode="auto">
          <a:xfrm>
            <a:off x="1295400" y="9144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a:solidFill>
                  <a:schemeClr val="bg1"/>
                </a:solidFill>
              </a:rPr>
              <a:t>Pollinator Safety</a:t>
            </a:r>
          </a:p>
        </p:txBody>
      </p:sp>
      <p:sp>
        <p:nvSpPr>
          <p:cNvPr id="3" name="Content Placeholder 2"/>
          <p:cNvSpPr>
            <a:spLocks noGrp="1"/>
          </p:cNvSpPr>
          <p:nvPr>
            <p:ph idx="1"/>
          </p:nvPr>
        </p:nvSpPr>
        <p:spPr>
          <a:xfrm>
            <a:off x="2057400" y="1600200"/>
            <a:ext cx="8153400" cy="5029200"/>
          </a:xfrm>
        </p:spPr>
        <p:txBody>
          <a:bodyPr/>
          <a:lstStyle/>
          <a:p>
            <a:pPr>
              <a:defRPr/>
            </a:pPr>
            <a:r>
              <a:rPr lang="en-US" sz="2400" dirty="0">
                <a:solidFill>
                  <a:srgbClr val="FF0000"/>
                </a:solidFill>
              </a:rPr>
              <a:t>In hive </a:t>
            </a:r>
            <a:r>
              <a:rPr lang="en-US" sz="2400" dirty="0"/>
              <a:t>-</a:t>
            </a:r>
            <a:r>
              <a:rPr lang="en-US" sz="2400" dirty="0" err="1"/>
              <a:t>Varroa</a:t>
            </a:r>
            <a:r>
              <a:rPr lang="en-US" sz="2400" dirty="0"/>
              <a:t> mite-</a:t>
            </a:r>
          </a:p>
          <a:p>
            <a:pPr marL="0" indent="0">
              <a:buNone/>
              <a:defRPr/>
            </a:pPr>
            <a:r>
              <a:rPr lang="en-US" sz="2400" dirty="0"/>
              <a:t> Natural products like </a:t>
            </a:r>
            <a:r>
              <a:rPr lang="en-US" sz="2400" dirty="0" err="1"/>
              <a:t>thymol</a:t>
            </a:r>
            <a:r>
              <a:rPr lang="en-US" sz="2400" dirty="0"/>
              <a:t>, </a:t>
            </a:r>
          </a:p>
          <a:p>
            <a:pPr marL="0" indent="0">
              <a:buNone/>
              <a:defRPr/>
            </a:pPr>
            <a:r>
              <a:rPr lang="en-US" sz="2400" dirty="0"/>
              <a:t>hop extracts. Some </a:t>
            </a:r>
          </a:p>
          <a:p>
            <a:pPr marL="0" indent="0">
              <a:buNone/>
              <a:defRPr/>
            </a:pPr>
            <a:r>
              <a:rPr lang="en-US" sz="2400" dirty="0"/>
              <a:t>conventional products may </a:t>
            </a:r>
          </a:p>
          <a:p>
            <a:pPr marL="0" indent="0">
              <a:buNone/>
              <a:defRPr/>
            </a:pPr>
            <a:r>
              <a:rPr lang="en-US" sz="2400" dirty="0"/>
              <a:t>increase sensitivity to in-</a:t>
            </a:r>
          </a:p>
          <a:p>
            <a:pPr marL="0" indent="0">
              <a:buNone/>
              <a:defRPr/>
            </a:pPr>
            <a:r>
              <a:rPr lang="en-US" sz="2400" dirty="0"/>
              <a:t> crop pesticides.                         </a:t>
            </a:r>
            <a:r>
              <a:rPr lang="en-US" sz="2400" dirty="0">
                <a:solidFill>
                  <a:srgbClr val="FF0000"/>
                </a:solidFill>
              </a:rPr>
              <a:t>In field or greenhouse</a:t>
            </a:r>
            <a:r>
              <a:rPr lang="en-US" sz="2400" dirty="0"/>
              <a:t>-                 </a:t>
            </a:r>
          </a:p>
          <a:p>
            <a:pPr marL="0" indent="0">
              <a:buNone/>
              <a:defRPr/>
            </a:pPr>
            <a:r>
              <a:rPr lang="en-US" sz="2400" dirty="0"/>
              <a:t>                                                   during </a:t>
            </a:r>
          </a:p>
          <a:p>
            <a:pPr marL="0" indent="0">
              <a:buNone/>
              <a:defRPr/>
            </a:pPr>
            <a:r>
              <a:rPr lang="en-US" sz="2400" dirty="0"/>
              <a:t>                                                   pollination</a:t>
            </a:r>
          </a:p>
        </p:txBody>
      </p:sp>
      <p:pic>
        <p:nvPicPr>
          <p:cNvPr id="80900" name="Picture 7" descr="varroa_feeding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4343400"/>
            <a:ext cx="3200400" cy="209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Picture 2" descr="Image result for photo bee pollinating cr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1125" y="1692275"/>
            <a:ext cx="3733800"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p:cNvSpPr/>
          <p:nvPr/>
        </p:nvSpPr>
        <p:spPr>
          <a:xfrm>
            <a:off x="3665538" y="4572000"/>
            <a:ext cx="990600" cy="4524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800">
              <a:solidFill>
                <a:srgbClr val="FFFFFF"/>
              </a:solidFill>
            </a:endParaRPr>
          </a:p>
        </p:txBody>
      </p:sp>
      <p:pic>
        <p:nvPicPr>
          <p:cNvPr id="80903" name="Picture 4" descr="Bumblebee pollinating toma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6575" y="4343400"/>
            <a:ext cx="2038350" cy="195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98749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Std. Growth Curve</a:t>
            </a:r>
            <a:endParaRPr lang="en-US" dirty="0"/>
          </a:p>
        </p:txBody>
      </p:sp>
      <p:pic>
        <p:nvPicPr>
          <p:cNvPr id="7" name="Picture 2" descr="http://ib.bioninja.com.au/_Media/population_growth_curve_med.jpeg"/>
          <p:cNvPicPr>
            <a:picLocks noGrp="1" noChangeAspect="1" noChangeArrowheads="1"/>
          </p:cNvPicPr>
          <p:nvPr>
            <p:ph idx="1"/>
          </p:nvPr>
        </p:nvPicPr>
        <p:blipFill>
          <a:blip r:embed="rId2" cstate="print"/>
          <a:srcRect/>
          <a:stretch>
            <a:fillRect/>
          </a:stretch>
        </p:blipFill>
        <p:spPr bwMode="auto">
          <a:xfrm>
            <a:off x="520908" y="546742"/>
            <a:ext cx="11006528" cy="5648714"/>
          </a:xfrm>
          <a:prstGeom prst="rect">
            <a:avLst/>
          </a:prstGeom>
          <a:noFill/>
        </p:spPr>
      </p:pic>
      <p:sp>
        <p:nvSpPr>
          <p:cNvPr id="8" name="Oval 7"/>
          <p:cNvSpPr/>
          <p:nvPr/>
        </p:nvSpPr>
        <p:spPr>
          <a:xfrm>
            <a:off x="1123716" y="5138273"/>
            <a:ext cx="3505200" cy="838200"/>
          </a:xfrm>
          <a:prstGeom prst="ellipse">
            <a:avLst/>
          </a:prstGeom>
          <a:solidFill>
            <a:schemeClr val="accent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9" name="Oval 8"/>
          <p:cNvSpPr/>
          <p:nvPr/>
        </p:nvSpPr>
        <p:spPr>
          <a:xfrm rot="17576611">
            <a:off x="3828815" y="3170447"/>
            <a:ext cx="3505200" cy="838200"/>
          </a:xfrm>
          <a:prstGeom prst="ellipse">
            <a:avLst/>
          </a:prstGeom>
          <a:solidFill>
            <a:schemeClr val="accent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2" name="TextBox 11"/>
          <p:cNvSpPr txBox="1"/>
          <p:nvPr/>
        </p:nvSpPr>
        <p:spPr>
          <a:xfrm>
            <a:off x="2076216" y="5176373"/>
            <a:ext cx="1600200" cy="381000"/>
          </a:xfrm>
          <a:prstGeom prst="rect">
            <a:avLst/>
          </a:prstGeom>
          <a:noFill/>
        </p:spPr>
        <p:txBody>
          <a:bodyPr wrap="square" rtlCol="0">
            <a:spAutoFit/>
          </a:bodyPr>
          <a:lstStyle/>
          <a:p>
            <a:pPr defTabSz="457200"/>
            <a:r>
              <a:rPr lang="en-US" dirty="0">
                <a:solidFill>
                  <a:prstClr val="black"/>
                </a:solidFill>
              </a:rPr>
              <a:t>Lag Phase</a:t>
            </a:r>
          </a:p>
        </p:txBody>
      </p:sp>
      <p:sp>
        <p:nvSpPr>
          <p:cNvPr id="2" name="TextBox 1"/>
          <p:cNvSpPr txBox="1"/>
          <p:nvPr/>
        </p:nvSpPr>
        <p:spPr>
          <a:xfrm>
            <a:off x="1812175" y="814647"/>
            <a:ext cx="8246225" cy="584775"/>
          </a:xfrm>
          <a:prstGeom prst="rect">
            <a:avLst/>
          </a:prstGeom>
          <a:noFill/>
        </p:spPr>
        <p:txBody>
          <a:bodyPr wrap="square" rtlCol="0">
            <a:spAutoFit/>
          </a:bodyPr>
          <a:lstStyle/>
          <a:p>
            <a:pPr defTabSz="457200"/>
            <a:r>
              <a:rPr lang="en-US" sz="3200" b="1" i="1" dirty="0" smtClean="0">
                <a:solidFill>
                  <a:prstClr val="black"/>
                </a:solidFill>
              </a:rPr>
              <a:t>Cornerstones IPM- Scouting and Thresholds</a:t>
            </a:r>
            <a:endParaRPr lang="en-US" sz="3200" b="1" i="1" dirty="0">
              <a:solidFill>
                <a:prstClr val="black"/>
              </a:solidFill>
            </a:endParaRPr>
          </a:p>
        </p:txBody>
      </p:sp>
    </p:spTree>
    <p:extLst>
      <p:ext uri="{BB962C8B-B14F-4D97-AF65-F5344CB8AC3E}">
        <p14:creationId xmlns:p14="http://schemas.microsoft.com/office/powerpoint/2010/main" val="2720499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Std. Growth Curve</a:t>
            </a:r>
            <a:endParaRPr lang="en-US" dirty="0"/>
          </a:p>
        </p:txBody>
      </p:sp>
      <p:pic>
        <p:nvPicPr>
          <p:cNvPr id="7" name="Picture 2" descr="http://ib.bioninja.com.au/_Media/population_growth_curve_med.jpeg"/>
          <p:cNvPicPr>
            <a:picLocks noGrp="1" noChangeAspect="1" noChangeArrowheads="1"/>
          </p:cNvPicPr>
          <p:nvPr>
            <p:ph idx="1"/>
          </p:nvPr>
        </p:nvPicPr>
        <p:blipFill>
          <a:blip r:embed="rId2" cstate="print"/>
          <a:srcRect/>
          <a:stretch>
            <a:fillRect/>
          </a:stretch>
        </p:blipFill>
        <p:spPr bwMode="auto">
          <a:xfrm>
            <a:off x="520908" y="546742"/>
            <a:ext cx="11006528" cy="5648714"/>
          </a:xfrm>
          <a:prstGeom prst="rect">
            <a:avLst/>
          </a:prstGeom>
          <a:noFill/>
        </p:spPr>
      </p:pic>
      <p:sp>
        <p:nvSpPr>
          <p:cNvPr id="8" name="Oval 7"/>
          <p:cNvSpPr/>
          <p:nvPr/>
        </p:nvSpPr>
        <p:spPr>
          <a:xfrm>
            <a:off x="1123716" y="5138273"/>
            <a:ext cx="3505200" cy="838200"/>
          </a:xfrm>
          <a:prstGeom prst="ellipse">
            <a:avLst/>
          </a:prstGeom>
          <a:solidFill>
            <a:schemeClr val="accent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9" name="Oval 8"/>
          <p:cNvSpPr/>
          <p:nvPr/>
        </p:nvSpPr>
        <p:spPr>
          <a:xfrm rot="17576611">
            <a:off x="3828815" y="3170447"/>
            <a:ext cx="3505200" cy="838200"/>
          </a:xfrm>
          <a:prstGeom prst="ellipse">
            <a:avLst/>
          </a:prstGeom>
          <a:solidFill>
            <a:schemeClr val="accent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2" name="TextBox 11"/>
          <p:cNvSpPr txBox="1"/>
          <p:nvPr/>
        </p:nvSpPr>
        <p:spPr>
          <a:xfrm>
            <a:off x="2076216" y="5176373"/>
            <a:ext cx="1600200" cy="381000"/>
          </a:xfrm>
          <a:prstGeom prst="rect">
            <a:avLst/>
          </a:prstGeom>
          <a:noFill/>
        </p:spPr>
        <p:txBody>
          <a:bodyPr wrap="square" rtlCol="0">
            <a:spAutoFit/>
          </a:bodyPr>
          <a:lstStyle/>
          <a:p>
            <a:pPr defTabSz="457200"/>
            <a:r>
              <a:rPr lang="en-US" dirty="0">
                <a:solidFill>
                  <a:prstClr val="black"/>
                </a:solidFill>
              </a:rPr>
              <a:t>Lag Phase</a:t>
            </a:r>
          </a:p>
        </p:txBody>
      </p:sp>
      <p:sp>
        <p:nvSpPr>
          <p:cNvPr id="2" name="TextBox 1"/>
          <p:cNvSpPr txBox="1"/>
          <p:nvPr/>
        </p:nvSpPr>
        <p:spPr>
          <a:xfrm>
            <a:off x="321402" y="458912"/>
            <a:ext cx="11671092" cy="523220"/>
          </a:xfrm>
          <a:prstGeom prst="rect">
            <a:avLst/>
          </a:prstGeom>
          <a:solidFill>
            <a:schemeClr val="bg1"/>
          </a:solidFill>
        </p:spPr>
        <p:txBody>
          <a:bodyPr wrap="square" rtlCol="0">
            <a:spAutoFit/>
          </a:bodyPr>
          <a:lstStyle/>
          <a:p>
            <a:pPr defTabSz="457200"/>
            <a:r>
              <a:rPr lang="en-US" sz="2800" b="1" dirty="0" err="1" smtClean="0">
                <a:solidFill>
                  <a:prstClr val="black"/>
                </a:solidFill>
              </a:rPr>
              <a:t>IPM+Biopesticides</a:t>
            </a:r>
            <a:r>
              <a:rPr lang="en-US" sz="2800" b="1" dirty="0" smtClean="0">
                <a:solidFill>
                  <a:prstClr val="black"/>
                </a:solidFill>
              </a:rPr>
              <a:t>- Need better understanding pest population dynamics</a:t>
            </a:r>
            <a:endParaRPr lang="en-US" sz="2800" b="1" dirty="0">
              <a:solidFill>
                <a:prstClr val="black"/>
              </a:solidFill>
            </a:endParaRPr>
          </a:p>
        </p:txBody>
      </p:sp>
      <p:sp>
        <p:nvSpPr>
          <p:cNvPr id="3" name="TextBox 2"/>
          <p:cNvSpPr txBox="1"/>
          <p:nvPr/>
        </p:nvSpPr>
        <p:spPr>
          <a:xfrm>
            <a:off x="3128969" y="2588654"/>
            <a:ext cx="2567087" cy="369332"/>
          </a:xfrm>
          <a:prstGeom prst="rect">
            <a:avLst/>
          </a:prstGeom>
          <a:solidFill>
            <a:srgbClr val="FF0000"/>
          </a:solidFill>
        </p:spPr>
        <p:txBody>
          <a:bodyPr wrap="square" rtlCol="0">
            <a:spAutoFit/>
          </a:bodyPr>
          <a:lstStyle/>
          <a:p>
            <a:pPr defTabSz="457200"/>
            <a:r>
              <a:rPr lang="en-US" dirty="0" smtClean="0">
                <a:solidFill>
                  <a:prstClr val="white"/>
                </a:solidFill>
              </a:rPr>
              <a:t>Threshold Conventional</a:t>
            </a:r>
            <a:endParaRPr lang="en-US" dirty="0">
              <a:solidFill>
                <a:prstClr val="white"/>
              </a:solidFill>
            </a:endParaRPr>
          </a:p>
        </p:txBody>
      </p:sp>
      <p:sp>
        <p:nvSpPr>
          <p:cNvPr id="4" name="Down Arrow 3"/>
          <p:cNvSpPr/>
          <p:nvPr/>
        </p:nvSpPr>
        <p:spPr>
          <a:xfrm rot="20474005">
            <a:off x="4022605" y="3057730"/>
            <a:ext cx="407324" cy="202473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1213175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Std. Growth Curve</a:t>
            </a:r>
            <a:endParaRPr lang="en-US" dirty="0"/>
          </a:p>
        </p:txBody>
      </p:sp>
      <p:pic>
        <p:nvPicPr>
          <p:cNvPr id="7" name="Picture 2" descr="http://ib.bioninja.com.au/_Media/population_growth_curve_med.jpeg"/>
          <p:cNvPicPr>
            <a:picLocks noGrp="1" noChangeAspect="1" noChangeArrowheads="1"/>
          </p:cNvPicPr>
          <p:nvPr>
            <p:ph idx="1"/>
          </p:nvPr>
        </p:nvPicPr>
        <p:blipFill>
          <a:blip r:embed="rId2" cstate="print"/>
          <a:srcRect/>
          <a:stretch>
            <a:fillRect/>
          </a:stretch>
        </p:blipFill>
        <p:spPr bwMode="auto">
          <a:xfrm>
            <a:off x="520908" y="546742"/>
            <a:ext cx="11006528" cy="5648714"/>
          </a:xfrm>
          <a:prstGeom prst="rect">
            <a:avLst/>
          </a:prstGeom>
          <a:noFill/>
        </p:spPr>
      </p:pic>
      <p:sp>
        <p:nvSpPr>
          <p:cNvPr id="8" name="Oval 7"/>
          <p:cNvSpPr/>
          <p:nvPr/>
        </p:nvSpPr>
        <p:spPr>
          <a:xfrm>
            <a:off x="1123716" y="5138273"/>
            <a:ext cx="3505200" cy="838200"/>
          </a:xfrm>
          <a:prstGeom prst="ellipse">
            <a:avLst/>
          </a:prstGeom>
          <a:solidFill>
            <a:schemeClr val="accent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9" name="Oval 8"/>
          <p:cNvSpPr/>
          <p:nvPr/>
        </p:nvSpPr>
        <p:spPr>
          <a:xfrm rot="17576611">
            <a:off x="3828815" y="3170447"/>
            <a:ext cx="3505200" cy="838200"/>
          </a:xfrm>
          <a:prstGeom prst="ellipse">
            <a:avLst/>
          </a:prstGeom>
          <a:solidFill>
            <a:schemeClr val="accent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2" name="TextBox 11"/>
          <p:cNvSpPr txBox="1"/>
          <p:nvPr/>
        </p:nvSpPr>
        <p:spPr>
          <a:xfrm>
            <a:off x="2076216" y="5176373"/>
            <a:ext cx="1600200" cy="381000"/>
          </a:xfrm>
          <a:prstGeom prst="rect">
            <a:avLst/>
          </a:prstGeom>
          <a:noFill/>
        </p:spPr>
        <p:txBody>
          <a:bodyPr wrap="square" rtlCol="0">
            <a:spAutoFit/>
          </a:bodyPr>
          <a:lstStyle/>
          <a:p>
            <a:pPr defTabSz="457200"/>
            <a:r>
              <a:rPr lang="en-US" dirty="0">
                <a:solidFill>
                  <a:prstClr val="black"/>
                </a:solidFill>
              </a:rPr>
              <a:t>Lag Phase</a:t>
            </a:r>
          </a:p>
        </p:txBody>
      </p:sp>
      <p:sp>
        <p:nvSpPr>
          <p:cNvPr id="2" name="TextBox 1"/>
          <p:cNvSpPr txBox="1"/>
          <p:nvPr/>
        </p:nvSpPr>
        <p:spPr>
          <a:xfrm>
            <a:off x="321402" y="458912"/>
            <a:ext cx="11671092" cy="523220"/>
          </a:xfrm>
          <a:prstGeom prst="rect">
            <a:avLst/>
          </a:prstGeom>
          <a:solidFill>
            <a:schemeClr val="bg1"/>
          </a:solidFill>
        </p:spPr>
        <p:txBody>
          <a:bodyPr wrap="square" rtlCol="0">
            <a:spAutoFit/>
          </a:bodyPr>
          <a:lstStyle/>
          <a:p>
            <a:pPr defTabSz="457200"/>
            <a:r>
              <a:rPr lang="en-US" sz="2800" b="1" dirty="0" err="1" smtClean="0">
                <a:solidFill>
                  <a:prstClr val="black"/>
                </a:solidFill>
              </a:rPr>
              <a:t>IPM+Biopesticides</a:t>
            </a:r>
            <a:r>
              <a:rPr lang="en-US" sz="2800" b="1" dirty="0" smtClean="0">
                <a:solidFill>
                  <a:prstClr val="black"/>
                </a:solidFill>
              </a:rPr>
              <a:t>- Need better understanding pest Population Dynamics</a:t>
            </a:r>
            <a:endParaRPr lang="en-US" sz="2800" b="1" dirty="0">
              <a:solidFill>
                <a:prstClr val="black"/>
              </a:solidFill>
            </a:endParaRPr>
          </a:p>
        </p:txBody>
      </p:sp>
      <p:sp>
        <p:nvSpPr>
          <p:cNvPr id="3" name="TextBox 2"/>
          <p:cNvSpPr txBox="1"/>
          <p:nvPr/>
        </p:nvSpPr>
        <p:spPr>
          <a:xfrm>
            <a:off x="3128969" y="2588654"/>
            <a:ext cx="2567087" cy="369332"/>
          </a:xfrm>
          <a:prstGeom prst="rect">
            <a:avLst/>
          </a:prstGeom>
          <a:solidFill>
            <a:srgbClr val="FF0000"/>
          </a:solidFill>
        </p:spPr>
        <p:txBody>
          <a:bodyPr wrap="square" rtlCol="0">
            <a:spAutoFit/>
          </a:bodyPr>
          <a:lstStyle/>
          <a:p>
            <a:pPr defTabSz="457200"/>
            <a:r>
              <a:rPr lang="en-US" dirty="0" smtClean="0">
                <a:solidFill>
                  <a:prstClr val="white"/>
                </a:solidFill>
              </a:rPr>
              <a:t>Threshold Conventional</a:t>
            </a:r>
            <a:endParaRPr lang="en-US" dirty="0">
              <a:solidFill>
                <a:prstClr val="white"/>
              </a:solidFill>
            </a:endParaRPr>
          </a:p>
        </p:txBody>
      </p:sp>
      <p:sp>
        <p:nvSpPr>
          <p:cNvPr id="4" name="Down Arrow 3"/>
          <p:cNvSpPr/>
          <p:nvPr/>
        </p:nvSpPr>
        <p:spPr>
          <a:xfrm rot="20841888">
            <a:off x="4100663" y="2992280"/>
            <a:ext cx="407324" cy="219156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0" name="TextBox 9"/>
          <p:cNvSpPr txBox="1"/>
          <p:nvPr/>
        </p:nvSpPr>
        <p:spPr>
          <a:xfrm>
            <a:off x="1295402" y="3641770"/>
            <a:ext cx="2567087" cy="369332"/>
          </a:xfrm>
          <a:prstGeom prst="rect">
            <a:avLst/>
          </a:prstGeom>
          <a:solidFill>
            <a:srgbClr val="0070C0"/>
          </a:solidFill>
        </p:spPr>
        <p:txBody>
          <a:bodyPr wrap="square" rtlCol="0">
            <a:spAutoFit/>
          </a:bodyPr>
          <a:lstStyle/>
          <a:p>
            <a:pPr defTabSz="457200"/>
            <a:r>
              <a:rPr lang="en-US" dirty="0" smtClean="0">
                <a:solidFill>
                  <a:prstClr val="white"/>
                </a:solidFill>
              </a:rPr>
              <a:t>Threshold Biopesticide</a:t>
            </a:r>
            <a:endParaRPr lang="en-US" dirty="0">
              <a:solidFill>
                <a:prstClr val="white"/>
              </a:solidFill>
            </a:endParaRPr>
          </a:p>
        </p:txBody>
      </p:sp>
      <p:sp>
        <p:nvSpPr>
          <p:cNvPr id="11" name="Down Arrow 10"/>
          <p:cNvSpPr/>
          <p:nvPr/>
        </p:nvSpPr>
        <p:spPr>
          <a:xfrm rot="20474005">
            <a:off x="3256675" y="4028304"/>
            <a:ext cx="372383" cy="1507433"/>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4100833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1981200" y="685800"/>
            <a:ext cx="8229600" cy="1143000"/>
          </a:xfrm>
          <a:solidFill>
            <a:schemeClr val="accent2"/>
          </a:solidFill>
        </p:spPr>
        <p:txBody>
          <a:bodyPr/>
          <a:lstStyle/>
          <a:p>
            <a:pPr eaLnBrk="1" hangingPunct="1"/>
            <a:r>
              <a:rPr lang="en-US" altLang="en-US" smtClean="0"/>
              <a:t>Biopesticide Label Database</a:t>
            </a:r>
          </a:p>
        </p:txBody>
      </p:sp>
      <p:pic>
        <p:nvPicPr>
          <p:cNvPr id="83971" name="Picture 7" descr="http://cache3.asset-cache.net/xc/EB0883-007.jpg?v=1&amp;c=NewsMaker&amp;k=2&amp;d=E71A629F3945C5E843AEE9A728D63F7D5269E0C8DCF017A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5636"/>
            <a:ext cx="11561763"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2" name="Rectangle 3"/>
          <p:cNvSpPr>
            <a:spLocks noGrp="1" noChangeArrowheads="1"/>
          </p:cNvSpPr>
          <p:nvPr>
            <p:ph type="body" idx="1"/>
          </p:nvPr>
        </p:nvSpPr>
        <p:spPr>
          <a:xfrm>
            <a:off x="746760" y="1403466"/>
            <a:ext cx="5638800" cy="5334000"/>
          </a:xfrm>
          <a:solidFill>
            <a:schemeClr val="bg1">
              <a:alpha val="76077"/>
            </a:schemeClr>
          </a:solidFill>
        </p:spPr>
        <p:txBody>
          <a:bodyPr/>
          <a:lstStyle/>
          <a:p>
            <a:r>
              <a:rPr lang="en-US" altLang="en-US" sz="3600" dirty="0"/>
              <a:t>Biopesticide Label Database</a:t>
            </a:r>
          </a:p>
          <a:p>
            <a:endParaRPr lang="en-US" altLang="en-US" sz="900" dirty="0"/>
          </a:p>
          <a:p>
            <a:pPr>
              <a:buFontTx/>
              <a:buNone/>
            </a:pPr>
            <a:r>
              <a:rPr lang="en-US" altLang="en-US" u="sng" dirty="0" smtClean="0">
                <a:latin typeface="Aharoni" pitchFamily="2" charset="0"/>
                <a:cs typeface="Aharoni" pitchFamily="2" charset="0"/>
              </a:rPr>
              <a:t>INPUT</a:t>
            </a:r>
            <a:r>
              <a:rPr lang="en-US" altLang="en-US" dirty="0" smtClean="0">
                <a:latin typeface="Aharoni" pitchFamily="2" charset="0"/>
                <a:cs typeface="Aharoni" pitchFamily="2" charset="0"/>
              </a:rPr>
              <a:t> &gt;</a:t>
            </a:r>
          </a:p>
          <a:p>
            <a:r>
              <a:rPr lang="en-US" altLang="en-US" dirty="0" smtClean="0">
                <a:latin typeface="Arial Narrow" panose="020B0606020202030204" pitchFamily="34" charset="0"/>
              </a:rPr>
              <a:t>Crop </a:t>
            </a:r>
          </a:p>
          <a:p>
            <a:r>
              <a:rPr lang="en-US" altLang="en-US" dirty="0" smtClean="0">
                <a:latin typeface="Arial Narrow" panose="020B0606020202030204" pitchFamily="34" charset="0"/>
              </a:rPr>
              <a:t>Pest</a:t>
            </a:r>
          </a:p>
          <a:p>
            <a:r>
              <a:rPr lang="en-US" altLang="en-US" dirty="0" smtClean="0">
                <a:latin typeface="Arial Narrow" panose="020B0606020202030204" pitchFamily="34" charset="0"/>
              </a:rPr>
              <a:t>State</a:t>
            </a:r>
          </a:p>
          <a:p>
            <a:r>
              <a:rPr lang="en-US" altLang="en-US" dirty="0" smtClean="0">
                <a:latin typeface="Arial Narrow" panose="020B0606020202030204" pitchFamily="34" charset="0"/>
              </a:rPr>
              <a:t>Option- Limit output to Organic products</a:t>
            </a:r>
          </a:p>
          <a:p>
            <a:pPr eaLnBrk="1" hangingPunct="1">
              <a:lnSpc>
                <a:spcPct val="90000"/>
              </a:lnSpc>
            </a:pPr>
            <a:endParaRPr lang="en-US" altLang="en-US" dirty="0" smtClean="0"/>
          </a:p>
        </p:txBody>
      </p:sp>
      <p:sp>
        <p:nvSpPr>
          <p:cNvPr id="6" name="TextBox 5"/>
          <p:cNvSpPr txBox="1"/>
          <p:nvPr/>
        </p:nvSpPr>
        <p:spPr>
          <a:xfrm>
            <a:off x="2392680" y="734080"/>
            <a:ext cx="7406640" cy="523220"/>
          </a:xfrm>
          <a:prstGeom prst="rect">
            <a:avLst/>
          </a:prstGeom>
          <a:solidFill>
            <a:schemeClr val="bg1"/>
          </a:solidFill>
        </p:spPr>
        <p:txBody>
          <a:bodyPr wrap="square" rtlCol="0">
            <a:spAutoFit/>
          </a:bodyPr>
          <a:lstStyle/>
          <a:p>
            <a:pPr defTabSz="457200"/>
            <a:r>
              <a:rPr lang="en-US" sz="2800" b="1" dirty="0" err="1" smtClean="0">
                <a:solidFill>
                  <a:prstClr val="black"/>
                </a:solidFill>
              </a:rPr>
              <a:t>Biopesticides</a:t>
            </a:r>
            <a:r>
              <a:rPr lang="en-US" sz="2800" b="1" dirty="0" smtClean="0">
                <a:solidFill>
                  <a:prstClr val="black"/>
                </a:solidFill>
              </a:rPr>
              <a:t> and IPM - What are the tools?</a:t>
            </a:r>
            <a:endParaRPr lang="en-US" sz="2800" b="1" dirty="0">
              <a:solidFill>
                <a:prstClr val="black"/>
              </a:solidFill>
            </a:endParaRPr>
          </a:p>
        </p:txBody>
      </p:sp>
    </p:spTree>
    <p:extLst>
      <p:ext uri="{BB962C8B-B14F-4D97-AF65-F5344CB8AC3E}">
        <p14:creationId xmlns:p14="http://schemas.microsoft.com/office/powerpoint/2010/main" val="12579144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1981200" y="685800"/>
            <a:ext cx="8229600" cy="1143000"/>
          </a:xfrm>
          <a:solidFill>
            <a:schemeClr val="accent2"/>
          </a:solidFill>
        </p:spPr>
        <p:txBody>
          <a:bodyPr/>
          <a:lstStyle/>
          <a:p>
            <a:pPr eaLnBrk="1" hangingPunct="1"/>
            <a:r>
              <a:rPr lang="en-US" altLang="en-US" smtClean="0"/>
              <a:t>Biopesticide Label Database</a:t>
            </a:r>
          </a:p>
        </p:txBody>
      </p:sp>
      <p:pic>
        <p:nvPicPr>
          <p:cNvPr id="83971" name="Picture 7" descr="http://cache3.asset-cache.net/xc/EB0883-007.jpg?v=1&amp;c=NewsMaker&amp;k=2&amp;d=E71A629F3945C5E843AEE9A728D63F7D5269E0C8DCF017A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6472"/>
            <a:ext cx="12261273"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2" name="Rectangle 3"/>
          <p:cNvSpPr>
            <a:spLocks noGrp="1" noChangeArrowheads="1"/>
          </p:cNvSpPr>
          <p:nvPr>
            <p:ph type="body" idx="1"/>
          </p:nvPr>
        </p:nvSpPr>
        <p:spPr>
          <a:xfrm>
            <a:off x="1295400" y="921328"/>
            <a:ext cx="5638800" cy="5334000"/>
          </a:xfrm>
          <a:solidFill>
            <a:schemeClr val="bg1">
              <a:alpha val="76077"/>
            </a:schemeClr>
          </a:solidFill>
        </p:spPr>
        <p:txBody>
          <a:bodyPr/>
          <a:lstStyle/>
          <a:p>
            <a:r>
              <a:rPr lang="en-US" altLang="en-US" sz="3600"/>
              <a:t>Biopesticide Label Database</a:t>
            </a:r>
          </a:p>
          <a:p>
            <a:endParaRPr lang="en-US" altLang="en-US" sz="900"/>
          </a:p>
          <a:p>
            <a:pPr>
              <a:buFontTx/>
              <a:buNone/>
            </a:pPr>
            <a:r>
              <a:rPr lang="en-US" altLang="en-US" u="sng" smtClean="0">
                <a:latin typeface="Aharoni" pitchFamily="2" charset="0"/>
                <a:cs typeface="Aharoni" pitchFamily="2" charset="0"/>
              </a:rPr>
              <a:t>INPUT</a:t>
            </a:r>
            <a:r>
              <a:rPr lang="en-US" altLang="en-US" smtClean="0">
                <a:latin typeface="Aharoni" pitchFamily="2" charset="0"/>
                <a:cs typeface="Aharoni" pitchFamily="2" charset="0"/>
              </a:rPr>
              <a:t> &gt;</a:t>
            </a:r>
          </a:p>
          <a:p>
            <a:r>
              <a:rPr lang="en-US" altLang="en-US" smtClean="0">
                <a:latin typeface="Arial Narrow" panose="020B0606020202030204" pitchFamily="34" charset="0"/>
              </a:rPr>
              <a:t>Crop </a:t>
            </a:r>
          </a:p>
          <a:p>
            <a:r>
              <a:rPr lang="en-US" altLang="en-US" smtClean="0">
                <a:latin typeface="Arial Narrow" panose="020B0606020202030204" pitchFamily="34" charset="0"/>
              </a:rPr>
              <a:t>Pest</a:t>
            </a:r>
          </a:p>
          <a:p>
            <a:r>
              <a:rPr lang="en-US" altLang="en-US" smtClean="0">
                <a:latin typeface="Arial Narrow" panose="020B0606020202030204" pitchFamily="34" charset="0"/>
              </a:rPr>
              <a:t>State</a:t>
            </a:r>
          </a:p>
          <a:p>
            <a:r>
              <a:rPr lang="en-US" altLang="en-US" smtClean="0">
                <a:latin typeface="Arial Narrow" panose="020B0606020202030204" pitchFamily="34" charset="0"/>
              </a:rPr>
              <a:t>Option- Limit output to Organic products</a:t>
            </a:r>
          </a:p>
          <a:p>
            <a:pPr eaLnBrk="1" hangingPunct="1">
              <a:lnSpc>
                <a:spcPct val="90000"/>
              </a:lnSpc>
            </a:pPr>
            <a:endParaRPr lang="en-US" altLang="en-US" smtClean="0"/>
          </a:p>
        </p:txBody>
      </p:sp>
      <p:sp>
        <p:nvSpPr>
          <p:cNvPr id="6" name="TextBox 5"/>
          <p:cNvSpPr txBox="1"/>
          <p:nvPr/>
        </p:nvSpPr>
        <p:spPr>
          <a:xfrm>
            <a:off x="2252751" y="280344"/>
            <a:ext cx="7406640" cy="523220"/>
          </a:xfrm>
          <a:prstGeom prst="rect">
            <a:avLst/>
          </a:prstGeom>
          <a:solidFill>
            <a:schemeClr val="bg1"/>
          </a:solidFill>
        </p:spPr>
        <p:txBody>
          <a:bodyPr wrap="square" rtlCol="0">
            <a:spAutoFit/>
          </a:bodyPr>
          <a:lstStyle/>
          <a:p>
            <a:pPr defTabSz="457200"/>
            <a:r>
              <a:rPr lang="en-US" sz="2800" b="1" dirty="0" err="1" smtClean="0">
                <a:solidFill>
                  <a:prstClr val="black"/>
                </a:solidFill>
              </a:rPr>
              <a:t>Biopesticides</a:t>
            </a:r>
            <a:r>
              <a:rPr lang="en-US" sz="2800" b="1" dirty="0" smtClean="0">
                <a:solidFill>
                  <a:prstClr val="black"/>
                </a:solidFill>
              </a:rPr>
              <a:t> and IPM - What are the tools?</a:t>
            </a:r>
            <a:endParaRPr lang="en-US" sz="2800" b="1" dirty="0">
              <a:solidFill>
                <a:prstClr val="black"/>
              </a:solidFill>
            </a:endParaRPr>
          </a:p>
        </p:txBody>
      </p:sp>
    </p:spTree>
    <p:extLst>
      <p:ext uri="{BB962C8B-B14F-4D97-AF65-F5344CB8AC3E}">
        <p14:creationId xmlns:p14="http://schemas.microsoft.com/office/powerpoint/2010/main" val="31317666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4"/>
          <p:cNvSpPr txBox="1">
            <a:spLocks noChangeArrowheads="1"/>
          </p:cNvSpPr>
          <p:nvPr/>
        </p:nvSpPr>
        <p:spPr bwMode="auto">
          <a:xfrm>
            <a:off x="2743200" y="1905000"/>
            <a:ext cx="6553200" cy="422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457200">
              <a:lnSpc>
                <a:spcPct val="50000"/>
              </a:lnSpc>
              <a:spcBef>
                <a:spcPct val="50000"/>
              </a:spcBef>
            </a:pPr>
            <a:r>
              <a:rPr lang="en-US" altLang="en-US" sz="11500" b="1">
                <a:solidFill>
                  <a:srgbClr val="3C9770"/>
                </a:solidFill>
              </a:rPr>
              <a:t>Thank </a:t>
            </a:r>
          </a:p>
          <a:p>
            <a:pPr algn="ctr" defTabSz="457200">
              <a:lnSpc>
                <a:spcPct val="50000"/>
              </a:lnSpc>
              <a:spcBef>
                <a:spcPct val="50000"/>
              </a:spcBef>
            </a:pPr>
            <a:r>
              <a:rPr lang="en-US" altLang="en-US" sz="11500" b="1">
                <a:solidFill>
                  <a:srgbClr val="3C9770"/>
                </a:solidFill>
              </a:rPr>
              <a:t>You!</a:t>
            </a:r>
          </a:p>
          <a:p>
            <a:pPr algn="ctr" defTabSz="457200">
              <a:lnSpc>
                <a:spcPct val="50000"/>
              </a:lnSpc>
              <a:spcBef>
                <a:spcPct val="50000"/>
              </a:spcBef>
            </a:pPr>
            <a:endParaRPr lang="en-US" altLang="en-US" sz="3200" b="1">
              <a:solidFill>
                <a:srgbClr val="3C9770"/>
              </a:solidFill>
            </a:endParaRPr>
          </a:p>
          <a:p>
            <a:pPr algn="ctr" defTabSz="457200">
              <a:lnSpc>
                <a:spcPct val="50000"/>
              </a:lnSpc>
              <a:spcBef>
                <a:spcPct val="50000"/>
              </a:spcBef>
            </a:pPr>
            <a:r>
              <a:rPr lang="en-US" altLang="en-US" sz="3200" b="1">
                <a:solidFill>
                  <a:srgbClr val="3C9770"/>
                </a:solidFill>
              </a:rPr>
              <a:t>Michael Braverman </a:t>
            </a:r>
          </a:p>
          <a:p>
            <a:pPr algn="ctr" defTabSz="457200">
              <a:lnSpc>
                <a:spcPct val="50000"/>
              </a:lnSpc>
              <a:spcBef>
                <a:spcPct val="50000"/>
              </a:spcBef>
            </a:pPr>
            <a:r>
              <a:rPr lang="en-US" altLang="en-US" sz="3200" b="1">
                <a:solidFill>
                  <a:srgbClr val="3C9770"/>
                </a:solidFill>
              </a:rPr>
              <a:t>braverman@aesop.rutgers.edu</a:t>
            </a:r>
          </a:p>
        </p:txBody>
      </p:sp>
    </p:spTree>
    <p:extLst>
      <p:ext uri="{BB962C8B-B14F-4D97-AF65-F5344CB8AC3E}">
        <p14:creationId xmlns:p14="http://schemas.microsoft.com/office/powerpoint/2010/main" val="24466522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04800" y="2209800"/>
            <a:ext cx="11176000" cy="1066800"/>
          </a:xfrm>
        </p:spPr>
        <p:txBody>
          <a:bodyPr>
            <a:noAutofit/>
          </a:bodyPr>
          <a:lstStyle/>
          <a:p>
            <a:pPr algn="ctr"/>
            <a:endParaRPr lang="en-US" b="1" dirty="0">
              <a:solidFill>
                <a:schemeClr val="accent5">
                  <a:lumMod val="50000"/>
                </a:schemeClr>
              </a:solidFill>
              <a:latin typeface="Gill Sans"/>
              <a:cs typeface="Gill Sans"/>
            </a:endParaRPr>
          </a:p>
          <a:p>
            <a:pPr algn="ctr"/>
            <a:endParaRPr lang="en-US" sz="2133" dirty="0">
              <a:solidFill>
                <a:schemeClr val="accent5">
                  <a:lumMod val="50000"/>
                </a:schemeClr>
              </a:solidFill>
              <a:latin typeface="Gill Sans"/>
              <a:cs typeface="Gill Sans"/>
            </a:endParaRPr>
          </a:p>
          <a:p>
            <a:pPr algn="ctr"/>
            <a:r>
              <a:rPr lang="en-US" sz="2133" dirty="0">
                <a:solidFill>
                  <a:schemeClr val="accent5">
                    <a:lumMod val="50000"/>
                  </a:schemeClr>
                </a:solidFill>
                <a:latin typeface="Gill Sans"/>
                <a:cs typeface="Gill Sans"/>
              </a:rPr>
              <a:t>Lori Berger</a:t>
            </a:r>
          </a:p>
          <a:p>
            <a:pPr algn="ctr"/>
            <a:r>
              <a:rPr lang="en-US" sz="2133" dirty="0">
                <a:solidFill>
                  <a:schemeClr val="accent5">
                    <a:lumMod val="50000"/>
                  </a:schemeClr>
                </a:solidFill>
                <a:latin typeface="Gill Sans"/>
                <a:cs typeface="Gill Sans"/>
              </a:rPr>
              <a:t>UC Statewide IPM Program</a:t>
            </a:r>
          </a:p>
          <a:p>
            <a:pPr algn="ctr"/>
            <a:r>
              <a:rPr lang="en-US" sz="2133" dirty="0">
                <a:solidFill>
                  <a:schemeClr val="accent5">
                    <a:lumMod val="50000"/>
                  </a:schemeClr>
                </a:solidFill>
                <a:latin typeface="Gill Sans"/>
                <a:cs typeface="Gill Sans"/>
              </a:rPr>
              <a:t>October 11, 2017</a:t>
            </a:r>
          </a:p>
          <a:p>
            <a:pPr algn="ctr"/>
            <a:r>
              <a:rPr lang="en-US" sz="2133" dirty="0">
                <a:solidFill>
                  <a:schemeClr val="accent5">
                    <a:lumMod val="50000"/>
                  </a:schemeClr>
                </a:solidFill>
                <a:latin typeface="Gill Sans"/>
                <a:cs typeface="Gill Sans"/>
              </a:rPr>
              <a:t>Orlando, Florida</a:t>
            </a:r>
          </a:p>
        </p:txBody>
      </p:sp>
      <p:sp>
        <p:nvSpPr>
          <p:cNvPr id="6" name="Subtitle 2"/>
          <p:cNvSpPr txBox="1">
            <a:spLocks/>
          </p:cNvSpPr>
          <p:nvPr/>
        </p:nvSpPr>
        <p:spPr>
          <a:xfrm>
            <a:off x="48216" y="990600"/>
            <a:ext cx="11176000" cy="1066800"/>
          </a:xfrm>
          <a:prstGeom prst="rect">
            <a:avLst/>
          </a:prstGeom>
        </p:spPr>
        <p:txBody>
          <a:bodyPr vert="horz" lIns="121920" tIns="60960" rIns="121920" bIns="60960" rtlCol="0" anchor="t">
            <a:noAutofit/>
          </a:bodyPr>
          <a:lstStyle>
            <a:lvl1pPr marL="0" indent="0" algn="l" defTabSz="914400" rtl="0" eaLnBrk="1" latinLnBrk="0" hangingPunct="1">
              <a:spcBef>
                <a:spcPct val="20000"/>
              </a:spcBef>
              <a:buClr>
                <a:schemeClr val="accent1"/>
              </a:buClr>
              <a:buFont typeface="Arial" pitchFamily="34" charset="0"/>
              <a:buNone/>
              <a:defRPr sz="2000" kern="1200">
                <a:solidFill>
                  <a:schemeClr val="tx1">
                    <a:tint val="75000"/>
                  </a:schemeClr>
                </a:solidFill>
                <a:latin typeface="+mn-lt"/>
                <a:ea typeface="+mn-ea"/>
                <a:cs typeface="+mn-cs"/>
              </a:defRPr>
            </a:lvl1pPr>
            <a:lvl2pPr marL="457200" indent="0" algn="ctr" defTabSz="914400" rtl="0" eaLnBrk="1" latinLnBrk="0" hangingPunct="1">
              <a:spcBef>
                <a:spcPct val="20000"/>
              </a:spcBef>
              <a:buClr>
                <a:schemeClr val="accent2"/>
              </a:buClr>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3"/>
              </a:buClr>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4"/>
              </a:buClr>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5"/>
              </a:buClr>
              <a:buFont typeface="Arial" pitchFamily="34" charset="0"/>
              <a:buNone/>
              <a:defRPr sz="14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2"/>
              </a:buClr>
              <a:buFont typeface="Arial" pitchFamily="34" charset="0"/>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3"/>
              </a:buClr>
              <a:buFont typeface="Arial" pitchFamily="34" charset="0"/>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4"/>
              </a:buClr>
              <a:buFont typeface="Arial" pitchFamily="34" charset="0"/>
              <a:buNone/>
              <a:defRPr sz="1400" kern="1200">
                <a:solidFill>
                  <a:schemeClr val="tx1">
                    <a:tint val="75000"/>
                  </a:schemeClr>
                </a:solidFill>
                <a:latin typeface="+mn-lt"/>
                <a:ea typeface="+mn-ea"/>
                <a:cs typeface="+mn-cs"/>
              </a:defRPr>
            </a:lvl9pPr>
          </a:lstStyle>
          <a:p>
            <a:pPr algn="ctr">
              <a:buClr>
                <a:srgbClr val="A9A57C"/>
              </a:buClr>
            </a:pPr>
            <a:endParaRPr lang="en-US" sz="2667" b="1" dirty="0">
              <a:solidFill>
                <a:srgbClr val="C89F5D">
                  <a:lumMod val="50000"/>
                </a:srgbClr>
              </a:solidFill>
              <a:latin typeface="Gill Sans"/>
              <a:cs typeface="Gill Sans"/>
            </a:endParaRPr>
          </a:p>
          <a:p>
            <a:pPr algn="ctr">
              <a:buClr>
                <a:srgbClr val="A9A57C"/>
              </a:buClr>
            </a:pPr>
            <a:r>
              <a:rPr lang="en-US" sz="4800" b="1" dirty="0">
                <a:solidFill>
                  <a:srgbClr val="C89F5D">
                    <a:lumMod val="50000"/>
                  </a:srgbClr>
                </a:solidFill>
                <a:latin typeface="Gill Sans"/>
                <a:cs typeface="Gill Sans"/>
              </a:rPr>
              <a:t>Engaging IPM in Sustainability</a:t>
            </a:r>
          </a:p>
        </p:txBody>
      </p:sp>
      <p:pic>
        <p:nvPicPr>
          <p:cNvPr id="7" name="Content Placeholder 3" descr="C:\Users\LBerger\Documents\PPI_logo files\Pests_Pesticides_IPM_brand.tif"/>
          <p:cNvPicPr>
            <a:picLocks/>
          </p:cNvPicPr>
          <p:nvPr/>
        </p:nvPicPr>
        <p:blipFill>
          <a:blip r:embed="rId2" cstate="print">
            <a:extLst>
              <a:ext uri="{28A0092B-C50C-407E-A947-70E740481C1C}">
                <a14:useLocalDpi xmlns:a14="http://schemas.microsoft.com/office/drawing/2010/main"/>
              </a:ext>
            </a:extLst>
          </a:blip>
          <a:srcRect/>
          <a:stretch>
            <a:fillRect/>
          </a:stretch>
        </p:blipFill>
        <p:spPr bwMode="auto">
          <a:xfrm>
            <a:off x="4064000" y="4953000"/>
            <a:ext cx="3860800" cy="1320800"/>
          </a:xfrm>
          <a:prstGeom prst="rect">
            <a:avLst/>
          </a:prstGeom>
          <a:noFill/>
          <a:ln>
            <a:noFill/>
          </a:ln>
        </p:spPr>
      </p:pic>
    </p:spTree>
    <p:extLst>
      <p:ext uri="{BB962C8B-B14F-4D97-AF65-F5344CB8AC3E}">
        <p14:creationId xmlns:p14="http://schemas.microsoft.com/office/powerpoint/2010/main" val="32325252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41089" y="2006600"/>
            <a:ext cx="11176000" cy="1371600"/>
          </a:xfrm>
          <a:prstGeom prst="rect">
            <a:avLst/>
          </a:prstGeom>
        </p:spPr>
        <p:txBody>
          <a:bodyPr vert="horz" lIns="121920" tIns="60960" rIns="121920" bIns="60960" rtlCol="0" anchor="t">
            <a:noAutofit/>
          </a:bodyPr>
          <a:lstStyle>
            <a:lvl1pPr marL="0" indent="0" algn="l" defTabSz="914400" rtl="0" eaLnBrk="1" latinLnBrk="0" hangingPunct="1">
              <a:spcBef>
                <a:spcPct val="20000"/>
              </a:spcBef>
              <a:buClr>
                <a:schemeClr val="accent1"/>
              </a:buClr>
              <a:buFont typeface="Arial" pitchFamily="34" charset="0"/>
              <a:buNone/>
              <a:defRPr sz="2000" kern="1200">
                <a:solidFill>
                  <a:schemeClr val="tx1">
                    <a:tint val="75000"/>
                  </a:schemeClr>
                </a:solidFill>
                <a:latin typeface="+mn-lt"/>
                <a:ea typeface="+mn-ea"/>
                <a:cs typeface="+mn-cs"/>
              </a:defRPr>
            </a:lvl1pPr>
            <a:lvl2pPr marL="457200" indent="0" algn="ctr" defTabSz="914400" rtl="0" eaLnBrk="1" latinLnBrk="0" hangingPunct="1">
              <a:spcBef>
                <a:spcPct val="20000"/>
              </a:spcBef>
              <a:buClr>
                <a:schemeClr val="accent2"/>
              </a:buClr>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3"/>
              </a:buClr>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4"/>
              </a:buClr>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5"/>
              </a:buClr>
              <a:buFont typeface="Arial" pitchFamily="34" charset="0"/>
              <a:buNone/>
              <a:defRPr sz="14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2"/>
              </a:buClr>
              <a:buFont typeface="Arial" pitchFamily="34" charset="0"/>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3"/>
              </a:buClr>
              <a:buFont typeface="Arial" pitchFamily="34" charset="0"/>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4"/>
              </a:buClr>
              <a:buFont typeface="Arial" pitchFamily="34" charset="0"/>
              <a:buNone/>
              <a:defRPr sz="1400" kern="1200">
                <a:solidFill>
                  <a:schemeClr val="tx1">
                    <a:tint val="75000"/>
                  </a:schemeClr>
                </a:solidFill>
                <a:latin typeface="+mn-lt"/>
                <a:ea typeface="+mn-ea"/>
                <a:cs typeface="+mn-cs"/>
              </a:defRPr>
            </a:lvl9pPr>
          </a:lstStyle>
          <a:p>
            <a:pPr algn="ctr">
              <a:buClr>
                <a:srgbClr val="A9A57C"/>
              </a:buClr>
            </a:pPr>
            <a:endParaRPr lang="en-US" sz="2667" b="1" dirty="0">
              <a:solidFill>
                <a:srgbClr val="C89F5D">
                  <a:lumMod val="50000"/>
                </a:srgbClr>
              </a:solidFill>
              <a:latin typeface="Gill Sans"/>
              <a:cs typeface="Gill Sans"/>
            </a:endParaRPr>
          </a:p>
          <a:p>
            <a:pPr algn="ctr">
              <a:buClr>
                <a:srgbClr val="A9A57C"/>
              </a:buClr>
            </a:pPr>
            <a:r>
              <a:rPr lang="en-US" sz="5333" b="1" dirty="0">
                <a:solidFill>
                  <a:srgbClr val="FF0000"/>
                </a:solidFill>
                <a:latin typeface="Gill Sans"/>
                <a:cs typeface="Gill Sans"/>
              </a:rPr>
              <a:t>IPM is stuck.</a:t>
            </a:r>
          </a:p>
        </p:txBody>
      </p:sp>
    </p:spTree>
    <p:extLst>
      <p:ext uri="{BB962C8B-B14F-4D97-AF65-F5344CB8AC3E}">
        <p14:creationId xmlns:p14="http://schemas.microsoft.com/office/powerpoint/2010/main" val="15264108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06951" y="106343"/>
            <a:ext cx="11389150" cy="707886"/>
          </a:xfrm>
          <a:prstGeom prst="rect">
            <a:avLst/>
          </a:prstGeom>
          <a:noFill/>
        </p:spPr>
        <p:txBody>
          <a:bodyPr wrap="square" rtlCol="0">
            <a:spAutoFit/>
          </a:bodyPr>
          <a:lstStyle/>
          <a:p>
            <a:r>
              <a:rPr lang="en-US" sz="4000" dirty="0" smtClean="0">
                <a:effectLst>
                  <a:outerShdw blurRad="38100" dist="38100" dir="2700000" algn="tl">
                    <a:srgbClr val="000000">
                      <a:alpha val="43137"/>
                    </a:srgbClr>
                  </a:outerShdw>
                </a:effectLst>
                <a:latin typeface="Arial Rounded MT Bold" panose="020F0704030504030204" pitchFamily="34" charset="0"/>
              </a:rPr>
              <a:t>IPM is a Decision-Making Framework</a:t>
            </a:r>
            <a:endParaRPr lang="en-US" sz="4000" dirty="0">
              <a:effectLst>
                <a:outerShdw blurRad="38100" dist="38100" dir="2700000" algn="tl">
                  <a:srgbClr val="000000">
                    <a:alpha val="43137"/>
                  </a:srgbClr>
                </a:outerShdw>
              </a:effectLst>
              <a:latin typeface="Arial Rounded MT Bold" panose="020F0704030504030204" pitchFamily="34" charset="0"/>
            </a:endParaRPr>
          </a:p>
        </p:txBody>
      </p:sp>
      <p:sp>
        <p:nvSpPr>
          <p:cNvPr id="5" name="TextBox 4"/>
          <p:cNvSpPr txBox="1"/>
          <p:nvPr/>
        </p:nvSpPr>
        <p:spPr>
          <a:xfrm>
            <a:off x="160259" y="4440023"/>
            <a:ext cx="11877769" cy="2108269"/>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US" sz="2200" b="1" dirty="0" smtClean="0">
                <a:solidFill>
                  <a:schemeClr val="accent1">
                    <a:lumMod val="50000"/>
                  </a:schemeClr>
                </a:solidFill>
                <a:latin typeface="Arial Rounded MT Bold" panose="020F0704030504030204" pitchFamily="34" charset="0"/>
              </a:rPr>
              <a:t>Applicable across </a:t>
            </a:r>
            <a:r>
              <a:rPr lang="en-US" sz="2200" b="1" u="sng" dirty="0" smtClean="0">
                <a:latin typeface="Arial Rounded MT Bold" panose="020F0704030504030204" pitchFamily="34" charset="0"/>
              </a:rPr>
              <a:t>ALL</a:t>
            </a:r>
            <a:r>
              <a:rPr lang="en-US" sz="2200" b="1" dirty="0" smtClean="0">
                <a:latin typeface="Arial Rounded MT Bold" panose="020F0704030504030204" pitchFamily="34" charset="0"/>
              </a:rPr>
              <a:t> </a:t>
            </a:r>
            <a:r>
              <a:rPr lang="en-US" sz="2200" b="1" dirty="0" smtClean="0">
                <a:solidFill>
                  <a:schemeClr val="accent1">
                    <a:lumMod val="50000"/>
                  </a:schemeClr>
                </a:solidFill>
                <a:latin typeface="Arial Rounded MT Bold" panose="020F0704030504030204" pitchFamily="34" charset="0"/>
              </a:rPr>
              <a:t>farming systems</a:t>
            </a:r>
          </a:p>
          <a:p>
            <a:pPr marL="285750" indent="-285750">
              <a:lnSpc>
                <a:spcPct val="150000"/>
              </a:lnSpc>
              <a:buFont typeface="Arial" panose="020B0604020202020204" pitchFamily="34" charset="0"/>
              <a:buChar char="•"/>
            </a:pPr>
            <a:r>
              <a:rPr lang="en-US" sz="2200" b="1" dirty="0" smtClean="0">
                <a:latin typeface="Arial Rounded MT Bold" panose="020F0704030504030204" pitchFamily="34" charset="0"/>
              </a:rPr>
              <a:t>A </a:t>
            </a:r>
            <a:r>
              <a:rPr lang="en-US" sz="2200" b="1" dirty="0">
                <a:latin typeface="Arial Rounded MT Bold" panose="020F0704030504030204" pitchFamily="34" charset="0"/>
              </a:rPr>
              <a:t>philosophy of pest control founded on the principles of </a:t>
            </a:r>
            <a:r>
              <a:rPr lang="en-US" sz="2200" b="1" dirty="0" smtClean="0">
                <a:latin typeface="Arial Rounded MT Bold" panose="020F0704030504030204" pitchFamily="34" charset="0"/>
              </a:rPr>
              <a:t>ecology</a:t>
            </a:r>
          </a:p>
          <a:p>
            <a:pPr marL="285750" indent="-285750">
              <a:spcAft>
                <a:spcPts val="1200"/>
              </a:spcAft>
              <a:buFont typeface="Arial" panose="020B0604020202020204" pitchFamily="34" charset="0"/>
              <a:buChar char="•"/>
            </a:pPr>
            <a:r>
              <a:rPr lang="en-US" sz="2200" b="1" dirty="0" smtClean="0">
                <a:solidFill>
                  <a:schemeClr val="accent1">
                    <a:lumMod val="50000"/>
                  </a:schemeClr>
                </a:solidFill>
                <a:latin typeface="Arial Rounded MT Bold" panose="020F0704030504030204" pitchFamily="34" charset="0"/>
              </a:rPr>
              <a:t>Promotes use of varied tactics: </a:t>
            </a:r>
            <a:r>
              <a:rPr lang="en-US" sz="2200" b="1" dirty="0">
                <a:solidFill>
                  <a:schemeClr val="accent1">
                    <a:lumMod val="50000"/>
                  </a:schemeClr>
                </a:solidFill>
                <a:latin typeface="Arial Rounded MT Bold" panose="020F0704030504030204" pitchFamily="34" charset="0"/>
              </a:rPr>
              <a:t>knowledge of the crop, pests and associated natural enemies to avoid crop </a:t>
            </a:r>
            <a:r>
              <a:rPr lang="en-US" sz="2200" b="1" dirty="0" smtClean="0">
                <a:solidFill>
                  <a:schemeClr val="accent1">
                    <a:lumMod val="50000"/>
                  </a:schemeClr>
                </a:solidFill>
                <a:latin typeface="Arial Rounded MT Bold" panose="020F0704030504030204" pitchFamily="34" charset="0"/>
              </a:rPr>
              <a:t>loss, minimize </a:t>
            </a:r>
            <a:r>
              <a:rPr lang="en-US" sz="2200" b="1" dirty="0">
                <a:solidFill>
                  <a:schemeClr val="accent1">
                    <a:lumMod val="50000"/>
                  </a:schemeClr>
                </a:solidFill>
                <a:latin typeface="Arial Rounded MT Bold" panose="020F0704030504030204" pitchFamily="34" charset="0"/>
              </a:rPr>
              <a:t>harmful effects on the </a:t>
            </a:r>
            <a:r>
              <a:rPr lang="en-US" sz="2200" b="1" dirty="0" smtClean="0">
                <a:solidFill>
                  <a:schemeClr val="accent1">
                    <a:lumMod val="50000"/>
                  </a:schemeClr>
                </a:solidFill>
                <a:latin typeface="Arial Rounded MT Bold" panose="020F0704030504030204" pitchFamily="34" charset="0"/>
              </a:rPr>
              <a:t>environment</a:t>
            </a:r>
          </a:p>
          <a:p>
            <a:pPr marL="285750" indent="-285750">
              <a:buFont typeface="Arial" panose="020B0604020202020204" pitchFamily="34" charset="0"/>
              <a:buChar char="•"/>
            </a:pPr>
            <a:r>
              <a:rPr lang="en-US" sz="2200" b="1" dirty="0" smtClean="0">
                <a:latin typeface="Arial Rounded MT Bold" panose="020F0704030504030204" pitchFamily="34" charset="0"/>
              </a:rPr>
              <a:t>Takes </a:t>
            </a:r>
            <a:r>
              <a:rPr lang="en-US" sz="2200" b="1" dirty="0">
                <a:latin typeface="Arial Rounded MT Bold" panose="020F0704030504030204" pitchFamily="34" charset="0"/>
              </a:rPr>
              <a:t>into account financial, physical and human aspects of </a:t>
            </a:r>
            <a:r>
              <a:rPr lang="en-US" sz="2200" b="1" dirty="0" smtClean="0">
                <a:latin typeface="Arial Rounded MT Bold" panose="020F0704030504030204" pitchFamily="34" charset="0"/>
              </a:rPr>
              <a:t>farm operations</a:t>
            </a:r>
          </a:p>
        </p:txBody>
      </p:sp>
      <p:sp>
        <p:nvSpPr>
          <p:cNvPr id="157" name="Rectangle 156"/>
          <p:cNvSpPr/>
          <p:nvPr/>
        </p:nvSpPr>
        <p:spPr>
          <a:xfrm>
            <a:off x="1959976" y="3342982"/>
            <a:ext cx="8072072" cy="96626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6" name="Group 155"/>
          <p:cNvGrpSpPr/>
          <p:nvPr/>
        </p:nvGrpSpPr>
        <p:grpSpPr>
          <a:xfrm>
            <a:off x="1875933" y="792006"/>
            <a:ext cx="8295587" cy="3509372"/>
            <a:chOff x="1875933" y="792006"/>
            <a:chExt cx="8295587" cy="3509372"/>
          </a:xfrm>
        </p:grpSpPr>
        <p:sp>
          <p:nvSpPr>
            <p:cNvPr id="76" name="Rectangle 75"/>
            <p:cNvSpPr/>
            <p:nvPr/>
          </p:nvSpPr>
          <p:spPr>
            <a:xfrm>
              <a:off x="4805279" y="3145818"/>
              <a:ext cx="486510" cy="177282"/>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6717045" y="3153252"/>
              <a:ext cx="405352" cy="179109"/>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6835004" y="2929998"/>
              <a:ext cx="269181" cy="193866"/>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4813670" y="2929998"/>
              <a:ext cx="269181" cy="193866"/>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4797423" y="2742034"/>
              <a:ext cx="486510" cy="177282"/>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a:off x="6709189" y="2749468"/>
              <a:ext cx="405352" cy="179109"/>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p:cNvSpPr/>
            <p:nvPr/>
          </p:nvSpPr>
          <p:spPr>
            <a:xfrm>
              <a:off x="6827148" y="2526214"/>
              <a:ext cx="269181" cy="193866"/>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p:cNvSpPr/>
            <p:nvPr/>
          </p:nvSpPr>
          <p:spPr>
            <a:xfrm>
              <a:off x="4805814" y="2526214"/>
              <a:ext cx="269181" cy="193866"/>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p:cNvSpPr/>
            <p:nvPr/>
          </p:nvSpPr>
          <p:spPr>
            <a:xfrm>
              <a:off x="4798991" y="2328825"/>
              <a:ext cx="486510" cy="177282"/>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6710757" y="2336259"/>
              <a:ext cx="405352" cy="179109"/>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6808596" y="2027327"/>
              <a:ext cx="289302" cy="279544"/>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4778525" y="2027327"/>
              <a:ext cx="289302" cy="279544"/>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4770831" y="1830771"/>
              <a:ext cx="516238" cy="206787"/>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6687556" y="1838206"/>
              <a:ext cx="430121" cy="208918"/>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6813836" y="1614951"/>
              <a:ext cx="285629" cy="226131"/>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p:cNvSpPr/>
            <p:nvPr/>
          </p:nvSpPr>
          <p:spPr>
            <a:xfrm>
              <a:off x="4792502" y="1614951"/>
              <a:ext cx="285629" cy="226131"/>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p:cNvSpPr/>
            <p:nvPr/>
          </p:nvSpPr>
          <p:spPr>
            <a:xfrm>
              <a:off x="8950238" y="3129931"/>
              <a:ext cx="549594" cy="196389"/>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p:cNvSpPr/>
            <p:nvPr/>
          </p:nvSpPr>
          <p:spPr>
            <a:xfrm>
              <a:off x="9149456" y="2912717"/>
              <a:ext cx="335483" cy="207779"/>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p:cNvSpPr/>
            <p:nvPr/>
          </p:nvSpPr>
          <p:spPr>
            <a:xfrm>
              <a:off x="8961233" y="2707297"/>
              <a:ext cx="549594" cy="196389"/>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p:cNvSpPr/>
            <p:nvPr/>
          </p:nvSpPr>
          <p:spPr>
            <a:xfrm>
              <a:off x="9160452" y="2490083"/>
              <a:ext cx="308774" cy="183659"/>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p:cNvSpPr/>
            <p:nvPr/>
          </p:nvSpPr>
          <p:spPr>
            <a:xfrm>
              <a:off x="8953375" y="2275235"/>
              <a:ext cx="549594" cy="196389"/>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p:cNvSpPr/>
            <p:nvPr/>
          </p:nvSpPr>
          <p:spPr>
            <a:xfrm>
              <a:off x="9152594" y="2058021"/>
              <a:ext cx="324488" cy="205421"/>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p:cNvSpPr/>
            <p:nvPr/>
          </p:nvSpPr>
          <p:spPr>
            <a:xfrm>
              <a:off x="8945519" y="1843173"/>
              <a:ext cx="549594" cy="196389"/>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p:cNvSpPr/>
            <p:nvPr/>
          </p:nvSpPr>
          <p:spPr>
            <a:xfrm>
              <a:off x="9144737" y="1623199"/>
              <a:ext cx="350375" cy="199149"/>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009481" y="3814324"/>
              <a:ext cx="2648931" cy="485483"/>
            </a:xfrm>
            <a:prstGeom prst="rect">
              <a:avLst/>
            </a:prstGeom>
            <a:solidFill>
              <a:schemeClr val="tx2">
                <a:lumMod val="5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1875933" y="792006"/>
              <a:ext cx="8295587" cy="898938"/>
              <a:chOff x="1923068" y="3997128"/>
              <a:chExt cx="8295587" cy="1469967"/>
            </a:xfrm>
          </p:grpSpPr>
          <p:sp>
            <p:nvSpPr>
              <p:cNvPr id="6" name="Isosceles Triangle 5"/>
              <p:cNvSpPr/>
              <p:nvPr/>
            </p:nvSpPr>
            <p:spPr>
              <a:xfrm>
                <a:off x="1923068" y="3997128"/>
                <a:ext cx="8295587" cy="1319752"/>
              </a:xfrm>
              <a:prstGeom prst="triangle">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7" name="TextBox 6"/>
              <p:cNvSpPr txBox="1"/>
              <p:nvPr/>
            </p:nvSpPr>
            <p:spPr>
              <a:xfrm>
                <a:off x="5203596" y="4208885"/>
                <a:ext cx="1574277" cy="1258210"/>
              </a:xfrm>
              <a:prstGeom prst="rect">
                <a:avLst/>
              </a:prstGeom>
              <a:noFill/>
            </p:spPr>
            <p:txBody>
              <a:bodyPr wrap="square" rtlCol="0">
                <a:spAutoFit/>
              </a:bodyPr>
              <a:lstStyle/>
              <a:p>
                <a:pPr algn="ctr"/>
                <a:r>
                  <a:rPr lang="en-US" sz="4400" dirty="0" smtClean="0"/>
                  <a:t>IPM</a:t>
                </a:r>
                <a:endParaRPr lang="en-US" sz="4400" dirty="0"/>
              </a:p>
            </p:txBody>
          </p:sp>
        </p:grpSp>
        <p:sp>
          <p:nvSpPr>
            <p:cNvPr id="22" name="Rectangle 21"/>
            <p:cNvSpPr/>
            <p:nvPr/>
          </p:nvSpPr>
          <p:spPr>
            <a:xfrm>
              <a:off x="4669410" y="3815895"/>
              <a:ext cx="2686029" cy="485483"/>
            </a:xfrm>
            <a:prstGeom prst="rect">
              <a:avLst/>
            </a:prstGeom>
            <a:solidFill>
              <a:schemeClr val="tx2">
                <a:lumMod val="5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7344441" y="3814324"/>
              <a:ext cx="2678783" cy="485483"/>
            </a:xfrm>
            <a:prstGeom prst="rect">
              <a:avLst/>
            </a:prstGeom>
            <a:solidFill>
              <a:schemeClr val="tx2">
                <a:lumMod val="5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p:cNvGrpSpPr/>
            <p:nvPr/>
          </p:nvGrpSpPr>
          <p:grpSpPr>
            <a:xfrm>
              <a:off x="1998481" y="1593279"/>
              <a:ext cx="8024743" cy="2649041"/>
              <a:chOff x="1979627" y="4119666"/>
              <a:chExt cx="8024743" cy="2649041"/>
            </a:xfrm>
          </p:grpSpPr>
          <p:sp>
            <p:nvSpPr>
              <p:cNvPr id="20" name="Rectangle 19"/>
              <p:cNvSpPr/>
              <p:nvPr/>
            </p:nvSpPr>
            <p:spPr>
              <a:xfrm>
                <a:off x="1979627" y="5868183"/>
                <a:ext cx="2648931" cy="485483"/>
              </a:xfrm>
              <a:prstGeom prst="rect">
                <a:avLst/>
              </a:prstGeom>
              <a:solidFill>
                <a:schemeClr val="tx2">
                  <a:lumMod val="5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056626" y="5948312"/>
                <a:ext cx="2496532" cy="338554"/>
              </a:xfrm>
              <a:prstGeom prst="rect">
                <a:avLst/>
              </a:prstGeom>
              <a:solidFill>
                <a:schemeClr val="bg1"/>
              </a:solidFill>
            </p:spPr>
            <p:txBody>
              <a:bodyPr wrap="square" rtlCol="0">
                <a:spAutoFit/>
              </a:bodyPr>
              <a:lstStyle/>
              <a:p>
                <a:pPr algn="ctr"/>
                <a:r>
                  <a:rPr lang="en-US" sz="1600" b="1" dirty="0" smtClean="0">
                    <a:latin typeface="Arial Rounded MT Bold" panose="020F0704030504030204" pitchFamily="34" charset="0"/>
                  </a:rPr>
                  <a:t>Predictive Models</a:t>
                </a:r>
              </a:p>
            </p:txBody>
          </p:sp>
          <p:sp>
            <p:nvSpPr>
              <p:cNvPr id="15" name="TextBox 14"/>
              <p:cNvSpPr txBox="1"/>
              <p:nvPr/>
            </p:nvSpPr>
            <p:spPr>
              <a:xfrm>
                <a:off x="2075480" y="6428582"/>
                <a:ext cx="2469797" cy="338554"/>
              </a:xfrm>
              <a:prstGeom prst="rect">
                <a:avLst/>
              </a:prstGeom>
              <a:solidFill>
                <a:schemeClr val="bg1"/>
              </a:solidFill>
            </p:spPr>
            <p:txBody>
              <a:bodyPr wrap="square" rtlCol="0">
                <a:spAutoFit/>
              </a:bodyPr>
              <a:lstStyle/>
              <a:p>
                <a:pPr algn="ctr"/>
                <a:r>
                  <a:rPr lang="en-US" sz="1600" b="1" dirty="0" smtClean="0">
                    <a:latin typeface="Arial Rounded MT Bold" panose="020F0704030504030204" pitchFamily="34" charset="0"/>
                  </a:rPr>
                  <a:t>ID &amp; Monitoring</a:t>
                </a:r>
                <a:endParaRPr lang="en-US" sz="1600" b="1" dirty="0">
                  <a:latin typeface="Arial Rounded MT Bold" panose="020F0704030504030204" pitchFamily="34" charset="0"/>
                </a:endParaRPr>
              </a:p>
            </p:txBody>
          </p:sp>
          <p:sp>
            <p:nvSpPr>
              <p:cNvPr id="23" name="Rectangle 22"/>
              <p:cNvSpPr/>
              <p:nvPr/>
            </p:nvSpPr>
            <p:spPr>
              <a:xfrm>
                <a:off x="4639558" y="5869754"/>
                <a:ext cx="2686029" cy="485483"/>
              </a:xfrm>
              <a:prstGeom prst="rect">
                <a:avLst/>
              </a:prstGeom>
              <a:solidFill>
                <a:schemeClr val="tx2">
                  <a:lumMod val="5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4669415" y="5959310"/>
                <a:ext cx="2498103" cy="338554"/>
              </a:xfrm>
              <a:prstGeom prst="rect">
                <a:avLst/>
              </a:prstGeom>
              <a:solidFill>
                <a:schemeClr val="bg1"/>
              </a:solidFill>
            </p:spPr>
            <p:txBody>
              <a:bodyPr wrap="square" rtlCol="0">
                <a:spAutoFit/>
              </a:bodyPr>
              <a:lstStyle/>
              <a:p>
                <a:pPr algn="ctr"/>
                <a:r>
                  <a:rPr lang="en-US" sz="1600" b="1" dirty="0" smtClean="0">
                    <a:latin typeface="Arial Rounded MT Bold" panose="020F0704030504030204" pitchFamily="34" charset="0"/>
                  </a:rPr>
                  <a:t>Economic Injury Level</a:t>
                </a:r>
              </a:p>
            </p:txBody>
          </p:sp>
          <p:sp>
            <p:nvSpPr>
              <p:cNvPr id="25" name="TextBox 24"/>
              <p:cNvSpPr txBox="1"/>
              <p:nvPr/>
            </p:nvSpPr>
            <p:spPr>
              <a:xfrm>
                <a:off x="4688249" y="6430153"/>
                <a:ext cx="2498103" cy="338554"/>
              </a:xfrm>
              <a:prstGeom prst="rect">
                <a:avLst/>
              </a:prstGeom>
              <a:solidFill>
                <a:schemeClr val="bg1"/>
              </a:solidFill>
            </p:spPr>
            <p:txBody>
              <a:bodyPr wrap="square" rtlCol="0">
                <a:spAutoFit/>
              </a:bodyPr>
              <a:lstStyle/>
              <a:p>
                <a:pPr algn="ctr"/>
                <a:r>
                  <a:rPr lang="en-US" sz="1600" b="1" dirty="0" smtClean="0">
                    <a:latin typeface="Arial Rounded MT Bold" panose="020F0704030504030204" pitchFamily="34" charset="0"/>
                  </a:rPr>
                  <a:t>Biology &amp; Ecology</a:t>
                </a:r>
                <a:endParaRPr lang="en-US" sz="1600" b="1" dirty="0">
                  <a:latin typeface="Arial Rounded MT Bold" panose="020F0704030504030204" pitchFamily="34" charset="0"/>
                </a:endParaRPr>
              </a:p>
            </p:txBody>
          </p:sp>
          <p:sp>
            <p:nvSpPr>
              <p:cNvPr id="27" name="Rectangle 26"/>
              <p:cNvSpPr/>
              <p:nvPr/>
            </p:nvSpPr>
            <p:spPr>
              <a:xfrm>
                <a:off x="7314589" y="5868183"/>
                <a:ext cx="2678783" cy="485483"/>
              </a:xfrm>
              <a:prstGeom prst="rect">
                <a:avLst/>
              </a:prstGeom>
              <a:solidFill>
                <a:schemeClr val="tx2">
                  <a:lumMod val="5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7412004" y="5948312"/>
                <a:ext cx="2498103" cy="338554"/>
              </a:xfrm>
              <a:prstGeom prst="rect">
                <a:avLst/>
              </a:prstGeom>
              <a:solidFill>
                <a:schemeClr val="bg1"/>
              </a:solidFill>
            </p:spPr>
            <p:txBody>
              <a:bodyPr wrap="square" rtlCol="0">
                <a:spAutoFit/>
              </a:bodyPr>
              <a:lstStyle/>
              <a:p>
                <a:pPr algn="ctr"/>
                <a:r>
                  <a:rPr lang="en-US" sz="1600" b="1" dirty="0" smtClean="0">
                    <a:latin typeface="Arial Rounded MT Bold" panose="020F0704030504030204" pitchFamily="34" charset="0"/>
                  </a:rPr>
                  <a:t>Other Farm Practices</a:t>
                </a:r>
              </a:p>
            </p:txBody>
          </p:sp>
          <p:sp>
            <p:nvSpPr>
              <p:cNvPr id="29" name="TextBox 28"/>
              <p:cNvSpPr txBox="1"/>
              <p:nvPr/>
            </p:nvSpPr>
            <p:spPr>
              <a:xfrm>
                <a:off x="7430838" y="6428582"/>
                <a:ext cx="2557805" cy="338554"/>
              </a:xfrm>
              <a:prstGeom prst="rect">
                <a:avLst/>
              </a:prstGeom>
              <a:solidFill>
                <a:schemeClr val="bg1"/>
              </a:solidFill>
            </p:spPr>
            <p:txBody>
              <a:bodyPr wrap="square" rtlCol="0">
                <a:spAutoFit/>
              </a:bodyPr>
              <a:lstStyle/>
              <a:p>
                <a:pPr algn="ctr"/>
                <a:r>
                  <a:rPr lang="en-US" sz="1600" b="1" dirty="0" smtClean="0">
                    <a:latin typeface="Arial Rounded MT Bold" panose="020F0704030504030204" pitchFamily="34" charset="0"/>
                  </a:rPr>
                  <a:t>Socioeconomic Factors</a:t>
                </a:r>
                <a:endParaRPr lang="en-US" sz="1600" b="1" dirty="0">
                  <a:latin typeface="Arial Rounded MT Bold" panose="020F0704030504030204" pitchFamily="34" charset="0"/>
                </a:endParaRPr>
              </a:p>
            </p:txBody>
          </p:sp>
          <p:sp>
            <p:nvSpPr>
              <p:cNvPr id="9" name="TextBox 8"/>
              <p:cNvSpPr txBox="1"/>
              <p:nvPr/>
            </p:nvSpPr>
            <p:spPr>
              <a:xfrm>
                <a:off x="1979629" y="4128930"/>
                <a:ext cx="553998" cy="1762820"/>
              </a:xfrm>
              <a:prstGeom prst="rect">
                <a:avLst/>
              </a:prstGeom>
              <a:solidFill>
                <a:schemeClr val="bg2">
                  <a:lumMod val="75000"/>
                </a:schemeClr>
              </a:solidFill>
              <a:ln w="38100">
                <a:solidFill>
                  <a:schemeClr val="tx1"/>
                </a:solidFill>
              </a:ln>
            </p:spPr>
            <p:txBody>
              <a:bodyPr vert="vert270" wrap="square" rtlCol="0">
                <a:spAutoFit/>
              </a:bodyPr>
              <a:lstStyle/>
              <a:p>
                <a:pPr algn="ctr"/>
                <a:r>
                  <a:rPr lang="en-US" sz="2400" b="1" dirty="0" err="1" smtClean="0">
                    <a:latin typeface="Arial Rounded MT Bold" panose="020F0704030504030204" pitchFamily="34" charset="0"/>
                  </a:rPr>
                  <a:t>Autocidal</a:t>
                </a:r>
                <a:endParaRPr lang="en-US" sz="2400" b="1" dirty="0">
                  <a:latin typeface="Arial Rounded MT Bold" panose="020F0704030504030204" pitchFamily="34" charset="0"/>
                </a:endParaRPr>
              </a:p>
            </p:txBody>
          </p:sp>
          <p:sp>
            <p:nvSpPr>
              <p:cNvPr id="10" name="TextBox 9"/>
              <p:cNvSpPr txBox="1"/>
              <p:nvPr/>
            </p:nvSpPr>
            <p:spPr>
              <a:xfrm>
                <a:off x="4211731" y="4119666"/>
                <a:ext cx="553998" cy="1772084"/>
              </a:xfrm>
              <a:prstGeom prst="rect">
                <a:avLst/>
              </a:prstGeom>
              <a:solidFill>
                <a:schemeClr val="bg2">
                  <a:lumMod val="75000"/>
                </a:schemeClr>
              </a:solidFill>
              <a:ln w="38100">
                <a:solidFill>
                  <a:schemeClr val="tx1"/>
                </a:solidFill>
              </a:ln>
            </p:spPr>
            <p:txBody>
              <a:bodyPr vert="vert270" wrap="square" rtlCol="0">
                <a:spAutoFit/>
              </a:bodyPr>
              <a:lstStyle/>
              <a:p>
                <a:pPr algn="ctr"/>
                <a:r>
                  <a:rPr lang="en-US" sz="2400" b="1" dirty="0" smtClean="0">
                    <a:latin typeface="Arial Rounded MT Bold" panose="020F0704030504030204" pitchFamily="34" charset="0"/>
                  </a:rPr>
                  <a:t>Biological</a:t>
                </a:r>
                <a:endParaRPr lang="en-US" sz="2400" b="1" dirty="0">
                  <a:latin typeface="Arial Rounded MT Bold" panose="020F0704030504030204" pitchFamily="34" charset="0"/>
                </a:endParaRPr>
              </a:p>
            </p:txBody>
          </p:sp>
          <p:sp>
            <p:nvSpPr>
              <p:cNvPr id="12" name="TextBox 11"/>
              <p:cNvSpPr txBox="1"/>
              <p:nvPr/>
            </p:nvSpPr>
            <p:spPr>
              <a:xfrm>
                <a:off x="9450372" y="4128929"/>
                <a:ext cx="553998" cy="1729819"/>
              </a:xfrm>
              <a:prstGeom prst="rect">
                <a:avLst/>
              </a:prstGeom>
              <a:solidFill>
                <a:schemeClr val="bg2">
                  <a:lumMod val="75000"/>
                </a:schemeClr>
              </a:solidFill>
              <a:ln w="38100">
                <a:solidFill>
                  <a:schemeClr val="tx1"/>
                </a:solidFill>
              </a:ln>
            </p:spPr>
            <p:txBody>
              <a:bodyPr vert="vert270" wrap="square" rtlCol="0">
                <a:spAutoFit/>
              </a:bodyPr>
              <a:lstStyle/>
              <a:p>
                <a:pPr algn="ctr"/>
                <a:r>
                  <a:rPr lang="en-US" sz="2400" dirty="0" smtClean="0">
                    <a:latin typeface="Arial Rounded MT Bold" panose="020F0704030504030204" pitchFamily="34" charset="0"/>
                  </a:rPr>
                  <a:t>Chemical</a:t>
                </a:r>
                <a:endParaRPr lang="en-US" sz="2400" dirty="0">
                  <a:latin typeface="Arial Rounded MT Bold" panose="020F0704030504030204" pitchFamily="34" charset="0"/>
                </a:endParaRPr>
              </a:p>
            </p:txBody>
          </p:sp>
          <p:sp>
            <p:nvSpPr>
              <p:cNvPr id="11" name="TextBox 10"/>
              <p:cNvSpPr txBox="1"/>
              <p:nvPr/>
            </p:nvSpPr>
            <p:spPr>
              <a:xfrm>
                <a:off x="7101526" y="4119667"/>
                <a:ext cx="553998" cy="1729819"/>
              </a:xfrm>
              <a:prstGeom prst="rect">
                <a:avLst/>
              </a:prstGeom>
              <a:solidFill>
                <a:schemeClr val="bg2">
                  <a:lumMod val="75000"/>
                </a:schemeClr>
              </a:solidFill>
              <a:ln w="38100">
                <a:solidFill>
                  <a:schemeClr val="tx1"/>
                </a:solidFill>
              </a:ln>
            </p:spPr>
            <p:txBody>
              <a:bodyPr vert="vert270" wrap="square" rtlCol="0">
                <a:spAutoFit/>
              </a:bodyPr>
              <a:lstStyle/>
              <a:p>
                <a:pPr algn="ctr"/>
                <a:r>
                  <a:rPr lang="en-US" sz="2400" b="1" dirty="0" smtClean="0">
                    <a:latin typeface="Arial Rounded MT Bold" panose="020F0704030504030204" pitchFamily="34" charset="0"/>
                  </a:rPr>
                  <a:t>Cultural</a:t>
                </a:r>
                <a:endParaRPr lang="en-US" sz="2400" b="1" dirty="0">
                  <a:latin typeface="Arial Rounded MT Bold" panose="020F0704030504030204" pitchFamily="34" charset="0"/>
                </a:endParaRPr>
              </a:p>
            </p:txBody>
          </p:sp>
        </p:grpSp>
        <p:sp>
          <p:nvSpPr>
            <p:cNvPr id="31" name="Rectangle 30"/>
            <p:cNvSpPr/>
            <p:nvPr/>
          </p:nvSpPr>
          <p:spPr>
            <a:xfrm>
              <a:off x="2552481" y="3153252"/>
              <a:ext cx="405352" cy="179109"/>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2958793" y="3147211"/>
              <a:ext cx="405352" cy="179109"/>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3391533" y="3147211"/>
              <a:ext cx="405352" cy="179109"/>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3811059" y="3147211"/>
              <a:ext cx="405352" cy="179109"/>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2763361" y="2929998"/>
              <a:ext cx="405352" cy="179109"/>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p:nvSpPr>
          <p:spPr>
            <a:xfrm>
              <a:off x="2557228" y="2929998"/>
              <a:ext cx="206133" cy="204392"/>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4010278" y="2929997"/>
              <a:ext cx="206133" cy="179109"/>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3199574" y="2929998"/>
              <a:ext cx="405352" cy="179109"/>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p:cNvSpPr/>
            <p:nvPr/>
          </p:nvSpPr>
          <p:spPr>
            <a:xfrm>
              <a:off x="3606580" y="2929998"/>
              <a:ext cx="405352" cy="179109"/>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p:cNvSpPr/>
            <p:nvPr/>
          </p:nvSpPr>
          <p:spPr>
            <a:xfrm>
              <a:off x="2563476" y="2730618"/>
              <a:ext cx="405352" cy="179109"/>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2969788" y="2724577"/>
              <a:ext cx="405352" cy="179109"/>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3402528" y="2724577"/>
              <a:ext cx="405352" cy="179109"/>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3822054" y="2724577"/>
              <a:ext cx="405352" cy="179109"/>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2774356" y="2507364"/>
              <a:ext cx="405352" cy="179109"/>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p:cNvSpPr/>
            <p:nvPr/>
          </p:nvSpPr>
          <p:spPr>
            <a:xfrm>
              <a:off x="2568223" y="2507364"/>
              <a:ext cx="206133" cy="204392"/>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4021273" y="2507363"/>
              <a:ext cx="206133" cy="179109"/>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3210569" y="2507364"/>
              <a:ext cx="405352" cy="179109"/>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p:cNvSpPr/>
            <p:nvPr/>
          </p:nvSpPr>
          <p:spPr>
            <a:xfrm>
              <a:off x="3617575" y="2507364"/>
              <a:ext cx="405352" cy="179109"/>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p:cNvSpPr/>
            <p:nvPr/>
          </p:nvSpPr>
          <p:spPr>
            <a:xfrm>
              <a:off x="2555618" y="2298556"/>
              <a:ext cx="405352" cy="179109"/>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2961930" y="2292515"/>
              <a:ext cx="405352" cy="179109"/>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3394670" y="2292515"/>
              <a:ext cx="405352" cy="179109"/>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3814196" y="2292515"/>
              <a:ext cx="405352" cy="179109"/>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2766498" y="2051415"/>
              <a:ext cx="405352" cy="211017"/>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2560365" y="2075302"/>
              <a:ext cx="206133" cy="204392"/>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4013415" y="2075301"/>
              <a:ext cx="206133" cy="179109"/>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3202711" y="2075302"/>
              <a:ext cx="405352" cy="179109"/>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p:cNvSpPr/>
            <p:nvPr/>
          </p:nvSpPr>
          <p:spPr>
            <a:xfrm>
              <a:off x="3609717" y="2075302"/>
              <a:ext cx="405352" cy="179109"/>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p:cNvSpPr/>
            <p:nvPr/>
          </p:nvSpPr>
          <p:spPr>
            <a:xfrm>
              <a:off x="2547762" y="1866494"/>
              <a:ext cx="405352" cy="179109"/>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2954074" y="1860453"/>
              <a:ext cx="405352" cy="179109"/>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3386814" y="1860453"/>
              <a:ext cx="405352" cy="179109"/>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3806340" y="1860453"/>
              <a:ext cx="405352" cy="179109"/>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2758642" y="1593280"/>
              <a:ext cx="398436" cy="241890"/>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p:cNvSpPr/>
            <p:nvPr/>
          </p:nvSpPr>
          <p:spPr>
            <a:xfrm>
              <a:off x="2552509" y="1586227"/>
              <a:ext cx="187249" cy="261405"/>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4005559" y="1593279"/>
              <a:ext cx="187249" cy="229070"/>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3194855" y="1593280"/>
              <a:ext cx="368218" cy="229070"/>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65"/>
            <p:cNvSpPr/>
            <p:nvPr/>
          </p:nvSpPr>
          <p:spPr>
            <a:xfrm>
              <a:off x="3601861" y="1593280"/>
              <a:ext cx="368218" cy="229070"/>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p:cNvSpPr/>
            <p:nvPr/>
          </p:nvSpPr>
          <p:spPr>
            <a:xfrm>
              <a:off x="5119268" y="2938245"/>
              <a:ext cx="405352" cy="179109"/>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5312485" y="3158364"/>
              <a:ext cx="523564" cy="164735"/>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5864949" y="3153250"/>
              <a:ext cx="405352" cy="179109"/>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6290997" y="3153251"/>
              <a:ext cx="405352" cy="179109"/>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5554226" y="2948458"/>
              <a:ext cx="405352" cy="179109"/>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5989184" y="2941752"/>
              <a:ext cx="405352" cy="179109"/>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6419699" y="2945145"/>
              <a:ext cx="405352" cy="179109"/>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a:off x="5111412" y="2534461"/>
              <a:ext cx="405352" cy="179109"/>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p:nvPr/>
          </p:nvSpPr>
          <p:spPr>
            <a:xfrm>
              <a:off x="5304629" y="2754580"/>
              <a:ext cx="523564" cy="164735"/>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p:cNvSpPr/>
            <p:nvPr/>
          </p:nvSpPr>
          <p:spPr>
            <a:xfrm>
              <a:off x="5857093" y="2749466"/>
              <a:ext cx="405352" cy="179109"/>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6283141" y="2749467"/>
              <a:ext cx="405352" cy="179109"/>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p:cNvSpPr/>
            <p:nvPr/>
          </p:nvSpPr>
          <p:spPr>
            <a:xfrm>
              <a:off x="5546370" y="2544674"/>
              <a:ext cx="405352" cy="179109"/>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p:cNvSpPr/>
            <p:nvPr/>
          </p:nvSpPr>
          <p:spPr>
            <a:xfrm>
              <a:off x="5981328" y="2537968"/>
              <a:ext cx="405352" cy="179109"/>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p:cNvSpPr/>
            <p:nvPr/>
          </p:nvSpPr>
          <p:spPr>
            <a:xfrm>
              <a:off x="6411843" y="2541361"/>
              <a:ext cx="405352" cy="179109"/>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p:cNvSpPr/>
            <p:nvPr/>
          </p:nvSpPr>
          <p:spPr>
            <a:xfrm>
              <a:off x="5073944" y="2042096"/>
              <a:ext cx="435651" cy="258265"/>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p:cNvSpPr/>
            <p:nvPr/>
          </p:nvSpPr>
          <p:spPr>
            <a:xfrm>
              <a:off x="5306197" y="2341371"/>
              <a:ext cx="523564" cy="164735"/>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5858661" y="2336257"/>
              <a:ext cx="405352" cy="179109"/>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6284709" y="2336258"/>
              <a:ext cx="405352" cy="179109"/>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p:cNvSpPr/>
            <p:nvPr/>
          </p:nvSpPr>
          <p:spPr>
            <a:xfrm>
              <a:off x="5508902" y="2052309"/>
              <a:ext cx="435651" cy="258265"/>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5943860" y="2045603"/>
              <a:ext cx="435651" cy="258265"/>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6374375" y="2048996"/>
              <a:ext cx="435651" cy="258265"/>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p:cNvSpPr/>
            <p:nvPr/>
          </p:nvSpPr>
          <p:spPr>
            <a:xfrm>
              <a:off x="5089779" y="1623199"/>
              <a:ext cx="430121" cy="208918"/>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5275773" y="1843318"/>
              <a:ext cx="555556" cy="192152"/>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5835460" y="1838204"/>
              <a:ext cx="430121" cy="208918"/>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p:cNvSpPr/>
            <p:nvPr/>
          </p:nvSpPr>
          <p:spPr>
            <a:xfrm>
              <a:off x="6261508" y="1838205"/>
              <a:ext cx="430121" cy="208918"/>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p:cNvSpPr/>
            <p:nvPr/>
          </p:nvSpPr>
          <p:spPr>
            <a:xfrm>
              <a:off x="5524737" y="1633412"/>
              <a:ext cx="430121" cy="208918"/>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5959695" y="1626706"/>
              <a:ext cx="430121" cy="208918"/>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p:cNvSpPr/>
            <p:nvPr/>
          </p:nvSpPr>
          <p:spPr>
            <a:xfrm>
              <a:off x="6390210" y="1630099"/>
              <a:ext cx="430121" cy="208918"/>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p:cNvSpPr/>
            <p:nvPr/>
          </p:nvSpPr>
          <p:spPr>
            <a:xfrm>
              <a:off x="7691660" y="3135972"/>
              <a:ext cx="549594" cy="196389"/>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p:cNvSpPr/>
            <p:nvPr/>
          </p:nvSpPr>
          <p:spPr>
            <a:xfrm>
              <a:off x="8097972" y="3129931"/>
              <a:ext cx="549594" cy="196389"/>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p:cNvSpPr/>
            <p:nvPr/>
          </p:nvSpPr>
          <p:spPr>
            <a:xfrm>
              <a:off x="8530712" y="3129931"/>
              <a:ext cx="549594" cy="196389"/>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7902540" y="2912718"/>
              <a:ext cx="549594" cy="196389"/>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Rectangle 124"/>
            <p:cNvSpPr/>
            <p:nvPr/>
          </p:nvSpPr>
          <p:spPr>
            <a:xfrm>
              <a:off x="7696407" y="2912717"/>
              <a:ext cx="279484" cy="224111"/>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p:cNvSpPr/>
            <p:nvPr/>
          </p:nvSpPr>
          <p:spPr>
            <a:xfrm>
              <a:off x="8338753" y="2912718"/>
              <a:ext cx="549594" cy="196389"/>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Rectangle 127"/>
            <p:cNvSpPr/>
            <p:nvPr/>
          </p:nvSpPr>
          <p:spPr>
            <a:xfrm>
              <a:off x="8745759" y="2912718"/>
              <a:ext cx="549594" cy="196389"/>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Rectangle 128"/>
            <p:cNvSpPr/>
            <p:nvPr/>
          </p:nvSpPr>
          <p:spPr>
            <a:xfrm>
              <a:off x="7702655" y="2713338"/>
              <a:ext cx="549594" cy="196389"/>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8108967" y="2707297"/>
              <a:ext cx="549594" cy="196389"/>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p:cNvSpPr/>
            <p:nvPr/>
          </p:nvSpPr>
          <p:spPr>
            <a:xfrm>
              <a:off x="8541707" y="2707297"/>
              <a:ext cx="549594" cy="196389"/>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p:cNvSpPr/>
            <p:nvPr/>
          </p:nvSpPr>
          <p:spPr>
            <a:xfrm>
              <a:off x="7913535" y="2490084"/>
              <a:ext cx="549594" cy="196389"/>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Rectangle 133"/>
            <p:cNvSpPr/>
            <p:nvPr/>
          </p:nvSpPr>
          <p:spPr>
            <a:xfrm>
              <a:off x="7707402" y="2490083"/>
              <a:ext cx="279484" cy="224111"/>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p:cNvSpPr/>
            <p:nvPr/>
          </p:nvSpPr>
          <p:spPr>
            <a:xfrm>
              <a:off x="8349748" y="2490084"/>
              <a:ext cx="549594" cy="196389"/>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Rectangle 136"/>
            <p:cNvSpPr/>
            <p:nvPr/>
          </p:nvSpPr>
          <p:spPr>
            <a:xfrm>
              <a:off x="8756754" y="2490084"/>
              <a:ext cx="549594" cy="196389"/>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Rectangle 137"/>
            <p:cNvSpPr/>
            <p:nvPr/>
          </p:nvSpPr>
          <p:spPr>
            <a:xfrm>
              <a:off x="7694797" y="2281276"/>
              <a:ext cx="549594" cy="196389"/>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p:cNvSpPr/>
            <p:nvPr/>
          </p:nvSpPr>
          <p:spPr>
            <a:xfrm>
              <a:off x="8101109" y="2275235"/>
              <a:ext cx="549594" cy="196389"/>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p:cNvSpPr/>
            <p:nvPr/>
          </p:nvSpPr>
          <p:spPr>
            <a:xfrm>
              <a:off x="8533849" y="2275235"/>
              <a:ext cx="549594" cy="196389"/>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p:cNvSpPr/>
            <p:nvPr/>
          </p:nvSpPr>
          <p:spPr>
            <a:xfrm>
              <a:off x="7905677" y="2058022"/>
              <a:ext cx="549594" cy="196389"/>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Rectangle 142"/>
            <p:cNvSpPr/>
            <p:nvPr/>
          </p:nvSpPr>
          <p:spPr>
            <a:xfrm>
              <a:off x="7699544" y="2058021"/>
              <a:ext cx="279484" cy="224111"/>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p:cNvSpPr/>
            <p:nvPr/>
          </p:nvSpPr>
          <p:spPr>
            <a:xfrm>
              <a:off x="8341890" y="2058022"/>
              <a:ext cx="549594" cy="196389"/>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Rectangle 145"/>
            <p:cNvSpPr/>
            <p:nvPr/>
          </p:nvSpPr>
          <p:spPr>
            <a:xfrm>
              <a:off x="8748896" y="2058022"/>
              <a:ext cx="549594" cy="196389"/>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 name="Rectangle 146"/>
            <p:cNvSpPr/>
            <p:nvPr/>
          </p:nvSpPr>
          <p:spPr>
            <a:xfrm>
              <a:off x="7686941" y="1849214"/>
              <a:ext cx="549594" cy="196389"/>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p:cNvSpPr/>
            <p:nvPr/>
          </p:nvSpPr>
          <p:spPr>
            <a:xfrm>
              <a:off x="8093253" y="1843173"/>
              <a:ext cx="549594" cy="196389"/>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p:cNvSpPr/>
            <p:nvPr/>
          </p:nvSpPr>
          <p:spPr>
            <a:xfrm>
              <a:off x="8525993" y="1843173"/>
              <a:ext cx="549594" cy="196389"/>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p:cNvSpPr/>
            <p:nvPr/>
          </p:nvSpPr>
          <p:spPr>
            <a:xfrm>
              <a:off x="7897821" y="1625960"/>
              <a:ext cx="549594" cy="196389"/>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2" name="Rectangle 151"/>
            <p:cNvSpPr/>
            <p:nvPr/>
          </p:nvSpPr>
          <p:spPr>
            <a:xfrm>
              <a:off x="7691688" y="1625959"/>
              <a:ext cx="279484" cy="224111"/>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p:cNvSpPr/>
            <p:nvPr/>
          </p:nvSpPr>
          <p:spPr>
            <a:xfrm>
              <a:off x="8334034" y="1625960"/>
              <a:ext cx="549594" cy="196389"/>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5" name="Rectangle 154"/>
            <p:cNvSpPr/>
            <p:nvPr/>
          </p:nvSpPr>
          <p:spPr>
            <a:xfrm>
              <a:off x="8741040" y="1625960"/>
              <a:ext cx="549594" cy="196389"/>
            </a:xfrm>
            <a:prstGeom prst="rect">
              <a:avLst/>
            </a:prstGeom>
            <a:solidFill>
              <a:srgbClr val="C00000"/>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8" name="TextBox 157"/>
          <p:cNvSpPr txBox="1"/>
          <p:nvPr/>
        </p:nvSpPr>
        <p:spPr>
          <a:xfrm>
            <a:off x="9808646" y="976672"/>
            <a:ext cx="2362775" cy="523220"/>
          </a:xfrm>
          <a:prstGeom prst="rect">
            <a:avLst/>
          </a:prstGeom>
          <a:noFill/>
        </p:spPr>
        <p:txBody>
          <a:bodyPr wrap="square" rtlCol="0">
            <a:spAutoFit/>
          </a:bodyPr>
          <a:lstStyle/>
          <a:p>
            <a:r>
              <a:rPr lang="en-US" sz="1400" b="1" dirty="0" smtClean="0"/>
              <a:t>Orchard Pest Management, Beers </a:t>
            </a:r>
            <a:r>
              <a:rPr lang="en-US" sz="1400" b="1" i="1" dirty="0" smtClean="0"/>
              <a:t>et. al.</a:t>
            </a:r>
            <a:endParaRPr lang="en-US" sz="1400" b="1" i="1" dirty="0"/>
          </a:p>
        </p:txBody>
      </p:sp>
    </p:spTree>
    <p:extLst>
      <p:ext uri="{BB962C8B-B14F-4D97-AF65-F5344CB8AC3E}">
        <p14:creationId xmlns:p14="http://schemas.microsoft.com/office/powerpoint/2010/main" val="32363935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Users\LBerger\Documents\PPI_logo files\Pests_Pesticides_IPM_brand.tif"/>
          <p:cNvPicPr>
            <a:picLocks noGrp="1"/>
          </p:cNvPicPr>
          <p:nvPr>
            <p:ph idx="1"/>
          </p:nvPr>
        </p:nvPicPr>
        <p:blipFill>
          <a:blip r:embed="rId2" cstate="print">
            <a:extLst>
              <a:ext uri="{28A0092B-C50C-407E-A947-70E740481C1C}">
                <a14:useLocalDpi xmlns:a14="http://schemas.microsoft.com/office/drawing/2010/main"/>
              </a:ext>
            </a:extLst>
          </a:blip>
          <a:srcRect/>
          <a:stretch>
            <a:fillRect/>
          </a:stretch>
        </p:blipFill>
        <p:spPr bwMode="auto">
          <a:xfrm>
            <a:off x="4064000" y="5689600"/>
            <a:ext cx="3454400" cy="1168400"/>
          </a:xfrm>
          <a:prstGeom prst="rect">
            <a:avLst/>
          </a:prstGeom>
          <a:noFill/>
          <a:ln>
            <a:noFill/>
          </a:ln>
        </p:spPr>
      </p:pic>
      <p:pic>
        <p:nvPicPr>
          <p:cNvPr id="4100" name="Picture 4" descr="Image result for school play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25600" y="2743200"/>
            <a:ext cx="2641600" cy="1318400"/>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pic>
        <p:nvPicPr>
          <p:cNvPr id="4102" name="Picture 6" descr="Image result for almond orchard in bloom"/>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112000" y="2743200"/>
            <a:ext cx="2641600" cy="1295400"/>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sp>
        <p:nvSpPr>
          <p:cNvPr id="6" name="AutoShape 8" descr="Image result for golf course"/>
          <p:cNvSpPr>
            <a:spLocks noChangeAspect="1" noChangeArrowheads="1"/>
          </p:cNvSpPr>
          <p:nvPr/>
        </p:nvSpPr>
        <p:spPr bwMode="auto">
          <a:xfrm>
            <a:off x="207433" y="-144462"/>
            <a:ext cx="4064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solidFill>
                <a:srgbClr val="2F2B20"/>
              </a:solidFill>
            </a:endParaRPr>
          </a:p>
        </p:txBody>
      </p:sp>
      <p:sp>
        <p:nvSpPr>
          <p:cNvPr id="7" name="AutoShape 10" descr="Image result for golf course"/>
          <p:cNvSpPr>
            <a:spLocks noChangeAspect="1" noChangeArrowheads="1"/>
          </p:cNvSpPr>
          <p:nvPr/>
        </p:nvSpPr>
        <p:spPr bwMode="auto">
          <a:xfrm>
            <a:off x="410633" y="7938"/>
            <a:ext cx="4064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solidFill>
                <a:srgbClr val="2F2B20"/>
              </a:solidFill>
            </a:endParaRPr>
          </a:p>
        </p:txBody>
      </p:sp>
      <p:sp>
        <p:nvSpPr>
          <p:cNvPr id="8" name="AutoShape 12" descr="Image result for golf course"/>
          <p:cNvSpPr>
            <a:spLocks noChangeAspect="1" noChangeArrowheads="1"/>
          </p:cNvSpPr>
          <p:nvPr/>
        </p:nvSpPr>
        <p:spPr bwMode="auto">
          <a:xfrm>
            <a:off x="613833" y="160338"/>
            <a:ext cx="4064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solidFill>
                <a:srgbClr val="2F2B20"/>
              </a:solidFill>
            </a:endParaRPr>
          </a:p>
        </p:txBody>
      </p:sp>
      <p:sp>
        <p:nvSpPr>
          <p:cNvPr id="9" name="AutoShape 14" descr="Image result for golf course"/>
          <p:cNvSpPr>
            <a:spLocks noChangeAspect="1" noChangeArrowheads="1"/>
          </p:cNvSpPr>
          <p:nvPr/>
        </p:nvSpPr>
        <p:spPr bwMode="auto">
          <a:xfrm>
            <a:off x="817033" y="312738"/>
            <a:ext cx="4064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solidFill>
                <a:srgbClr val="2F2B20"/>
              </a:solidFill>
            </a:endParaRPr>
          </a:p>
        </p:txBody>
      </p:sp>
      <p:pic>
        <p:nvPicPr>
          <p:cNvPr id="4112" name="Picture 16" descr="Image result for golf course"/>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25600" y="4038600"/>
            <a:ext cx="2641600" cy="1447800"/>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sp>
        <p:nvSpPr>
          <p:cNvPr id="10" name="AutoShape 18" descr="Image result for hospital"/>
          <p:cNvSpPr>
            <a:spLocks noChangeAspect="1" noChangeArrowheads="1"/>
          </p:cNvSpPr>
          <p:nvPr/>
        </p:nvSpPr>
        <p:spPr bwMode="auto">
          <a:xfrm>
            <a:off x="1020233" y="465138"/>
            <a:ext cx="4064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solidFill>
                <a:srgbClr val="2F2B20"/>
              </a:solidFill>
            </a:endParaRPr>
          </a:p>
        </p:txBody>
      </p:sp>
      <p:pic>
        <p:nvPicPr>
          <p:cNvPr id="4116" name="Picture 20" descr="Image result for hospital"/>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625600" y="1295401"/>
            <a:ext cx="2641600" cy="1469756"/>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sp>
        <p:nvSpPr>
          <p:cNvPr id="11" name="AutoShape 24" descr="Image result for termite damage"/>
          <p:cNvSpPr>
            <a:spLocks noChangeAspect="1" noChangeArrowheads="1"/>
          </p:cNvSpPr>
          <p:nvPr/>
        </p:nvSpPr>
        <p:spPr bwMode="auto">
          <a:xfrm>
            <a:off x="1223433" y="617538"/>
            <a:ext cx="4064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solidFill>
                <a:srgbClr val="2F2B20"/>
              </a:solidFill>
            </a:endParaRPr>
          </a:p>
        </p:txBody>
      </p:sp>
      <p:sp>
        <p:nvSpPr>
          <p:cNvPr id="12" name="AutoShape 26" descr="Image result for termite damage"/>
          <p:cNvSpPr>
            <a:spLocks noChangeAspect="1" noChangeArrowheads="1"/>
          </p:cNvSpPr>
          <p:nvPr/>
        </p:nvSpPr>
        <p:spPr bwMode="auto">
          <a:xfrm>
            <a:off x="1426633" y="769938"/>
            <a:ext cx="4064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solidFill>
                <a:srgbClr val="2F2B20"/>
              </a:solidFill>
            </a:endParaRPr>
          </a:p>
        </p:txBody>
      </p:sp>
      <p:sp>
        <p:nvSpPr>
          <p:cNvPr id="13" name="AutoShape 28" descr="Image result for termite damage"/>
          <p:cNvSpPr>
            <a:spLocks noChangeAspect="1" noChangeArrowheads="1"/>
          </p:cNvSpPr>
          <p:nvPr/>
        </p:nvSpPr>
        <p:spPr bwMode="auto">
          <a:xfrm>
            <a:off x="1629833" y="922338"/>
            <a:ext cx="4064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solidFill>
                <a:srgbClr val="2F2B20"/>
              </a:solidFill>
            </a:endParaRPr>
          </a:p>
        </p:txBody>
      </p:sp>
      <p:pic>
        <p:nvPicPr>
          <p:cNvPr id="4126" name="Picture 30" descr="Related image"/>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267200" y="1295402"/>
            <a:ext cx="2844800" cy="1447799"/>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pic>
        <p:nvPicPr>
          <p:cNvPr id="4128" name="Picture 32" descr="Image result for yellow starthistle control"/>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7112000" y="1295400"/>
            <a:ext cx="2641600" cy="1447800"/>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pic>
        <p:nvPicPr>
          <p:cNvPr id="3" name="Picture 2"/>
          <p:cNvPicPr>
            <a:picLocks noChangeAspect="1"/>
          </p:cNvPicPr>
          <p:nvPr/>
        </p:nvPicPr>
        <p:blipFill>
          <a:blip r:embed="rId9"/>
          <a:stretch>
            <a:fillRect/>
          </a:stretch>
        </p:blipFill>
        <p:spPr>
          <a:xfrm>
            <a:off x="4267200" y="2743200"/>
            <a:ext cx="2844800" cy="1295400"/>
          </a:xfrm>
          <a:prstGeom prst="rect">
            <a:avLst/>
          </a:prstGeom>
          <a:ln>
            <a:solidFill>
              <a:schemeClr val="tx1"/>
            </a:solidFill>
          </a:ln>
        </p:spPr>
      </p:pic>
      <p:pic>
        <p:nvPicPr>
          <p:cNvPr id="14" name="Picture 13"/>
          <p:cNvPicPr>
            <a:picLocks noChangeAspect="1"/>
          </p:cNvPicPr>
          <p:nvPr/>
        </p:nvPicPr>
        <p:blipFill>
          <a:blip r:embed="rId10"/>
          <a:stretch>
            <a:fillRect/>
          </a:stretch>
        </p:blipFill>
        <p:spPr>
          <a:xfrm>
            <a:off x="4267200" y="4038600"/>
            <a:ext cx="2844800" cy="1447800"/>
          </a:xfrm>
          <a:prstGeom prst="rect">
            <a:avLst/>
          </a:prstGeom>
          <a:ln>
            <a:solidFill>
              <a:schemeClr val="tx1"/>
            </a:solidFill>
          </a:ln>
        </p:spPr>
      </p:pic>
      <p:pic>
        <p:nvPicPr>
          <p:cNvPr id="23" name="Picture 4" descr="Image result for lady bug"/>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7112000" y="4038600"/>
            <a:ext cx="2641600" cy="1447800"/>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218741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nvPr>
        </p:nvGraphicFramePr>
        <p:xfrm>
          <a:off x="1241479" y="620952"/>
          <a:ext cx="8851685" cy="50940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Content Placeholder 3" descr="C:\Users\LBerger\Documents\PPI_logo files\Pests_Pesticides_IPM_brand.tif"/>
          <p:cNvPicPr>
            <a:picLocks/>
          </p:cNvPicPr>
          <p:nvPr/>
        </p:nvPicPr>
        <p:blipFill>
          <a:blip r:embed="rId7" cstate="print">
            <a:extLst>
              <a:ext uri="{28A0092B-C50C-407E-A947-70E740481C1C}">
                <a14:useLocalDpi xmlns:a14="http://schemas.microsoft.com/office/drawing/2010/main"/>
              </a:ext>
            </a:extLst>
          </a:blip>
          <a:srcRect/>
          <a:stretch>
            <a:fillRect/>
          </a:stretch>
        </p:blipFill>
        <p:spPr bwMode="auto">
          <a:xfrm>
            <a:off x="203200" y="3429000"/>
            <a:ext cx="3352800" cy="1219200"/>
          </a:xfrm>
          <a:prstGeom prst="rect">
            <a:avLst/>
          </a:prstGeom>
          <a:noFill/>
          <a:ln>
            <a:noFill/>
          </a:ln>
        </p:spPr>
      </p:pic>
      <p:sp>
        <p:nvSpPr>
          <p:cNvPr id="8" name="Rounded Rectangle 7"/>
          <p:cNvSpPr/>
          <p:nvPr/>
        </p:nvSpPr>
        <p:spPr>
          <a:xfrm>
            <a:off x="6096000" y="5562600"/>
            <a:ext cx="3860800" cy="1117600"/>
          </a:xfrm>
          <a:prstGeom prst="roundRect">
            <a:avLst>
              <a:gd name="adj" fmla="val 10000"/>
            </a:avLst>
          </a:prstGeom>
          <a:solidFill>
            <a:srgbClr val="FF6600"/>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a:lstStyle/>
          <a:p>
            <a:pPr algn="ctr"/>
            <a:r>
              <a:rPr lang="en-US" sz="2667" b="1" dirty="0">
                <a:solidFill>
                  <a:srgbClr val="FFFFFF"/>
                </a:solidFill>
              </a:rPr>
              <a:t>On-Going Dialogue:</a:t>
            </a:r>
          </a:p>
          <a:p>
            <a:pPr algn="ctr"/>
            <a:r>
              <a:rPr lang="en-US" sz="2667" b="1" dirty="0">
                <a:solidFill>
                  <a:srgbClr val="FFFFFF"/>
                </a:solidFill>
              </a:rPr>
              <a:t>IPM Summit April 2018</a:t>
            </a:r>
          </a:p>
          <a:p>
            <a:pPr algn="ctr"/>
            <a:endParaRPr lang="en-US" sz="2667" b="1" dirty="0">
              <a:solidFill>
                <a:srgbClr val="FFFFFF"/>
              </a:solidFill>
            </a:endParaRPr>
          </a:p>
        </p:txBody>
      </p:sp>
      <p:sp>
        <p:nvSpPr>
          <p:cNvPr id="11" name="Rounded Rectangle 10"/>
          <p:cNvSpPr/>
          <p:nvPr/>
        </p:nvSpPr>
        <p:spPr>
          <a:xfrm>
            <a:off x="1727200" y="5562600"/>
            <a:ext cx="3860800" cy="1117600"/>
          </a:xfrm>
          <a:prstGeom prst="roundRect">
            <a:avLst>
              <a:gd name="adj" fmla="val 10000"/>
            </a:avLst>
          </a:prstGeom>
          <a:solidFill>
            <a:srgbClr val="FF6600"/>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a:lstStyle/>
          <a:p>
            <a:pPr algn="ctr"/>
            <a:r>
              <a:rPr lang="en-US" sz="2667" b="1" dirty="0">
                <a:solidFill>
                  <a:srgbClr val="FFFFFF"/>
                </a:solidFill>
              </a:rPr>
              <a:t>Recommendations: </a:t>
            </a:r>
          </a:p>
          <a:p>
            <a:pPr algn="ctr"/>
            <a:r>
              <a:rPr lang="en-US" sz="2667" b="1" dirty="0">
                <a:solidFill>
                  <a:srgbClr val="FFFFFF"/>
                </a:solidFill>
              </a:rPr>
              <a:t>2018 White Paper</a:t>
            </a:r>
          </a:p>
          <a:p>
            <a:pPr algn="ctr"/>
            <a:endParaRPr lang="en-US" sz="2667" b="1" dirty="0">
              <a:solidFill>
                <a:srgbClr val="FFFFFF"/>
              </a:solidFill>
            </a:endParaRPr>
          </a:p>
        </p:txBody>
      </p:sp>
    </p:spTree>
    <p:extLst>
      <p:ext uri="{BB962C8B-B14F-4D97-AF65-F5344CB8AC3E}">
        <p14:creationId xmlns:p14="http://schemas.microsoft.com/office/powerpoint/2010/main" val="4385915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04800" y="584200"/>
            <a:ext cx="11176000" cy="1066800"/>
          </a:xfrm>
        </p:spPr>
        <p:txBody>
          <a:bodyPr>
            <a:noAutofit/>
          </a:bodyPr>
          <a:lstStyle/>
          <a:p>
            <a:pPr algn="ctr"/>
            <a:endParaRPr lang="en-US" b="1" dirty="0">
              <a:solidFill>
                <a:schemeClr val="accent5">
                  <a:lumMod val="50000"/>
                </a:schemeClr>
              </a:solidFill>
              <a:latin typeface="Gill Sans"/>
              <a:cs typeface="Gill Sans"/>
            </a:endParaRPr>
          </a:p>
          <a:p>
            <a:pPr algn="ctr"/>
            <a:r>
              <a:rPr lang="en-US" b="1" dirty="0" smtClean="0">
                <a:solidFill>
                  <a:schemeClr val="accent5">
                    <a:lumMod val="50000"/>
                  </a:schemeClr>
                </a:solidFill>
                <a:latin typeface="Gill Sans"/>
                <a:cs typeface="Gill Sans"/>
              </a:rPr>
              <a:t>Conventional Thinking…</a:t>
            </a:r>
          </a:p>
          <a:p>
            <a:pPr algn="ctr"/>
            <a:endParaRPr lang="en-US" sz="1600" b="1" dirty="0">
              <a:solidFill>
                <a:schemeClr val="accent5">
                  <a:lumMod val="50000"/>
                </a:schemeClr>
              </a:solidFill>
              <a:latin typeface="Gill Sans"/>
              <a:cs typeface="Gill Sans"/>
            </a:endParaRPr>
          </a:p>
          <a:p>
            <a:pPr algn="ctr"/>
            <a:r>
              <a:rPr lang="en-US" b="1" dirty="0" smtClean="0">
                <a:solidFill>
                  <a:schemeClr val="accent5">
                    <a:lumMod val="50000"/>
                  </a:schemeClr>
                </a:solidFill>
                <a:latin typeface="Gill Sans"/>
                <a:cs typeface="Gill Sans"/>
              </a:rPr>
              <a:t>In order to optimize the whole, </a:t>
            </a:r>
          </a:p>
          <a:p>
            <a:pPr algn="ctr"/>
            <a:r>
              <a:rPr lang="en-US" b="1" dirty="0" smtClean="0">
                <a:solidFill>
                  <a:schemeClr val="accent5">
                    <a:lumMod val="50000"/>
                  </a:schemeClr>
                </a:solidFill>
                <a:latin typeface="Gill Sans"/>
                <a:cs typeface="Gill Sans"/>
              </a:rPr>
              <a:t>we must understand the parts.</a:t>
            </a:r>
          </a:p>
          <a:p>
            <a:pPr algn="ctr"/>
            <a:endParaRPr lang="en-US" b="1" dirty="0" smtClean="0">
              <a:solidFill>
                <a:schemeClr val="accent5">
                  <a:lumMod val="50000"/>
                </a:schemeClr>
              </a:solidFill>
              <a:latin typeface="Gill Sans"/>
              <a:cs typeface="Gill Sans"/>
            </a:endParaRPr>
          </a:p>
          <a:p>
            <a:pPr algn="ctr"/>
            <a:r>
              <a:rPr lang="en-US" b="1" dirty="0" smtClean="0">
                <a:solidFill>
                  <a:schemeClr val="accent5">
                    <a:lumMod val="50000"/>
                  </a:schemeClr>
                </a:solidFill>
                <a:latin typeface="Gill Sans"/>
                <a:cs typeface="Gill Sans"/>
              </a:rPr>
              <a:t>Systems Thinking…</a:t>
            </a:r>
          </a:p>
          <a:p>
            <a:pPr algn="ctr"/>
            <a:endParaRPr lang="en-US" sz="1467" b="1" dirty="0">
              <a:solidFill>
                <a:schemeClr val="accent5">
                  <a:lumMod val="50000"/>
                </a:schemeClr>
              </a:solidFill>
              <a:latin typeface="Gill Sans"/>
              <a:cs typeface="Gill Sans"/>
            </a:endParaRPr>
          </a:p>
          <a:p>
            <a:pPr algn="ctr"/>
            <a:r>
              <a:rPr lang="en-US" b="1" dirty="0">
                <a:solidFill>
                  <a:schemeClr val="accent5">
                    <a:lumMod val="50000"/>
                  </a:schemeClr>
                </a:solidFill>
                <a:latin typeface="Gill Sans"/>
                <a:cs typeface="Gill Sans"/>
              </a:rPr>
              <a:t>In order to optimize the whole, we must </a:t>
            </a:r>
          </a:p>
          <a:p>
            <a:pPr algn="ctr"/>
            <a:r>
              <a:rPr lang="en-US" b="1" dirty="0">
                <a:solidFill>
                  <a:schemeClr val="accent5">
                    <a:lumMod val="50000"/>
                  </a:schemeClr>
                </a:solidFill>
                <a:latin typeface="Gill Sans"/>
                <a:cs typeface="Gill Sans"/>
              </a:rPr>
              <a:t>understand </a:t>
            </a:r>
            <a:r>
              <a:rPr lang="en-US" b="1" u="sng" dirty="0">
                <a:solidFill>
                  <a:srgbClr val="008000"/>
                </a:solidFill>
                <a:latin typeface="Gill Sans"/>
                <a:cs typeface="Gill Sans"/>
              </a:rPr>
              <a:t>the relationship of the parts</a:t>
            </a:r>
            <a:r>
              <a:rPr lang="en-US" b="1" dirty="0">
                <a:solidFill>
                  <a:schemeClr val="accent5">
                    <a:lumMod val="50000"/>
                  </a:schemeClr>
                </a:solidFill>
                <a:latin typeface="Gill Sans"/>
                <a:cs typeface="Gill Sans"/>
              </a:rPr>
              <a:t>.</a:t>
            </a:r>
          </a:p>
          <a:p>
            <a:endParaRPr lang="en-US" b="1" dirty="0">
              <a:solidFill>
                <a:schemeClr val="accent5">
                  <a:lumMod val="50000"/>
                </a:schemeClr>
              </a:solidFill>
              <a:latin typeface="Gill Sans"/>
              <a:cs typeface="Gill Sans"/>
            </a:endParaRPr>
          </a:p>
          <a:p>
            <a:pPr algn="ctr"/>
            <a:endParaRPr lang="en-US" b="1" dirty="0" smtClean="0">
              <a:solidFill>
                <a:schemeClr val="accent5">
                  <a:lumMod val="50000"/>
                </a:schemeClr>
              </a:solidFill>
              <a:latin typeface="Gill Sans"/>
              <a:cs typeface="Gill Sans"/>
            </a:endParaRPr>
          </a:p>
          <a:p>
            <a:endParaRPr lang="en-US" b="1" dirty="0">
              <a:solidFill>
                <a:schemeClr val="accent5">
                  <a:lumMod val="50000"/>
                </a:schemeClr>
              </a:solidFill>
              <a:latin typeface="Gill Sans"/>
              <a:cs typeface="Gill Sans"/>
            </a:endParaRPr>
          </a:p>
          <a:p>
            <a:endParaRPr lang="en-US" b="1" dirty="0" smtClean="0">
              <a:solidFill>
                <a:schemeClr val="accent5">
                  <a:lumMod val="50000"/>
                </a:schemeClr>
              </a:solidFill>
              <a:latin typeface="Gill Sans"/>
              <a:cs typeface="Gill Sans"/>
            </a:endParaRPr>
          </a:p>
          <a:p>
            <a:pPr marL="457189" indent="-457189">
              <a:buFont typeface="Arial"/>
              <a:buChar char="•"/>
            </a:pPr>
            <a:endParaRPr lang="en-US" b="1" dirty="0">
              <a:solidFill>
                <a:schemeClr val="accent5">
                  <a:lumMod val="50000"/>
                </a:schemeClr>
              </a:solidFill>
              <a:latin typeface="Gill Sans"/>
              <a:cs typeface="Gill Sans"/>
            </a:endParaRPr>
          </a:p>
        </p:txBody>
      </p:sp>
      <p:sp>
        <p:nvSpPr>
          <p:cNvPr id="6" name="Subtitle 2"/>
          <p:cNvSpPr txBox="1">
            <a:spLocks/>
          </p:cNvSpPr>
          <p:nvPr/>
        </p:nvSpPr>
        <p:spPr>
          <a:xfrm>
            <a:off x="0" y="-127000"/>
            <a:ext cx="11176000" cy="1371600"/>
          </a:xfrm>
          <a:prstGeom prst="rect">
            <a:avLst/>
          </a:prstGeom>
        </p:spPr>
        <p:txBody>
          <a:bodyPr vert="horz" lIns="121920" tIns="60960" rIns="121920" bIns="60960" rtlCol="0" anchor="t">
            <a:noAutofit/>
          </a:bodyPr>
          <a:lstStyle>
            <a:lvl1pPr marL="0" indent="0" algn="l" defTabSz="914400" rtl="0" eaLnBrk="1" latinLnBrk="0" hangingPunct="1">
              <a:spcBef>
                <a:spcPct val="20000"/>
              </a:spcBef>
              <a:buClr>
                <a:schemeClr val="accent1"/>
              </a:buClr>
              <a:buFont typeface="Arial" pitchFamily="34" charset="0"/>
              <a:buNone/>
              <a:defRPr sz="2000" kern="1200">
                <a:solidFill>
                  <a:schemeClr val="tx1">
                    <a:tint val="75000"/>
                  </a:schemeClr>
                </a:solidFill>
                <a:latin typeface="+mn-lt"/>
                <a:ea typeface="+mn-ea"/>
                <a:cs typeface="+mn-cs"/>
              </a:defRPr>
            </a:lvl1pPr>
            <a:lvl2pPr marL="457200" indent="0" algn="ctr" defTabSz="914400" rtl="0" eaLnBrk="1" latinLnBrk="0" hangingPunct="1">
              <a:spcBef>
                <a:spcPct val="20000"/>
              </a:spcBef>
              <a:buClr>
                <a:schemeClr val="accent2"/>
              </a:buClr>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3"/>
              </a:buClr>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4"/>
              </a:buClr>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5"/>
              </a:buClr>
              <a:buFont typeface="Arial" pitchFamily="34" charset="0"/>
              <a:buNone/>
              <a:defRPr sz="14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2"/>
              </a:buClr>
              <a:buFont typeface="Arial" pitchFamily="34" charset="0"/>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3"/>
              </a:buClr>
              <a:buFont typeface="Arial" pitchFamily="34" charset="0"/>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4"/>
              </a:buClr>
              <a:buFont typeface="Arial" pitchFamily="34" charset="0"/>
              <a:buNone/>
              <a:defRPr sz="1400" kern="1200">
                <a:solidFill>
                  <a:schemeClr val="tx1">
                    <a:tint val="75000"/>
                  </a:schemeClr>
                </a:solidFill>
                <a:latin typeface="+mn-lt"/>
                <a:ea typeface="+mn-ea"/>
                <a:cs typeface="+mn-cs"/>
              </a:defRPr>
            </a:lvl9pPr>
          </a:lstStyle>
          <a:p>
            <a:pPr algn="ctr">
              <a:buClr>
                <a:srgbClr val="A9A57C"/>
              </a:buClr>
            </a:pPr>
            <a:endParaRPr lang="en-US" sz="2667" b="1" dirty="0">
              <a:solidFill>
                <a:srgbClr val="C89F5D">
                  <a:lumMod val="50000"/>
                </a:srgbClr>
              </a:solidFill>
              <a:latin typeface="Gill Sans"/>
              <a:cs typeface="Gill Sans"/>
            </a:endParaRPr>
          </a:p>
        </p:txBody>
      </p:sp>
      <p:pic>
        <p:nvPicPr>
          <p:cNvPr id="7" name="Content Placeholder 3" descr="C:\Users\LBerger\Documents\PPI_logo files\Pests_Pesticides_IPM_brand.tif"/>
          <p:cNvPicPr>
            <a:picLocks/>
          </p:cNvPicPr>
          <p:nvPr/>
        </p:nvPicPr>
        <p:blipFill>
          <a:blip r:embed="rId2" cstate="print">
            <a:extLst>
              <a:ext uri="{28A0092B-C50C-407E-A947-70E740481C1C}">
                <a14:useLocalDpi xmlns:a14="http://schemas.microsoft.com/office/drawing/2010/main"/>
              </a:ext>
            </a:extLst>
          </a:blip>
          <a:srcRect/>
          <a:stretch>
            <a:fillRect/>
          </a:stretch>
        </p:blipFill>
        <p:spPr bwMode="auto">
          <a:xfrm>
            <a:off x="7823200" y="5867400"/>
            <a:ext cx="2235200" cy="762000"/>
          </a:xfrm>
          <a:prstGeom prst="rect">
            <a:avLst/>
          </a:prstGeom>
          <a:noFill/>
          <a:ln>
            <a:noFill/>
          </a:ln>
        </p:spPr>
      </p:pic>
    </p:spTree>
    <p:extLst>
      <p:ext uri="{BB962C8B-B14F-4D97-AF65-F5344CB8AC3E}">
        <p14:creationId xmlns:p14="http://schemas.microsoft.com/office/powerpoint/2010/main" val="40995390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3200400"/>
            <a:ext cx="11176000" cy="1981200"/>
          </a:xfrm>
        </p:spPr>
        <p:txBody>
          <a:bodyPr>
            <a:noAutofit/>
          </a:bodyPr>
          <a:lstStyle/>
          <a:p>
            <a:pPr algn="ctr"/>
            <a:r>
              <a:rPr lang="en-US" sz="4800" b="1" dirty="0">
                <a:solidFill>
                  <a:schemeClr val="accent5">
                    <a:lumMod val="50000"/>
                  </a:schemeClr>
                </a:solidFill>
                <a:latin typeface="Gill Sans"/>
                <a:cs typeface="Gill Sans"/>
              </a:rPr>
              <a:t>    </a:t>
            </a:r>
          </a:p>
        </p:txBody>
      </p:sp>
      <p:pic>
        <p:nvPicPr>
          <p:cNvPr id="2" name="Picture 1" descr="Systems-thinking Kindli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2401" y="787400"/>
            <a:ext cx="8960249" cy="4648200"/>
          </a:xfrm>
          <a:prstGeom prst="rect">
            <a:avLst/>
          </a:prstGeom>
        </p:spPr>
      </p:pic>
      <p:pic>
        <p:nvPicPr>
          <p:cNvPr id="5" name="Content Placeholder 3" descr="C:\Users\LBerger\Documents\PPI_logo files\Pests_Pesticides_IPM_brand.tif"/>
          <p:cNvPicPr>
            <a:picLocks/>
          </p:cNvPicPr>
          <p:nvPr/>
        </p:nvPicPr>
        <p:blipFill>
          <a:blip r:embed="rId3" cstate="print">
            <a:extLst>
              <a:ext uri="{28A0092B-C50C-407E-A947-70E740481C1C}">
                <a14:useLocalDpi xmlns:a14="http://schemas.microsoft.com/office/drawing/2010/main"/>
              </a:ext>
            </a:extLst>
          </a:blip>
          <a:srcRect/>
          <a:stretch>
            <a:fillRect/>
          </a:stretch>
        </p:blipFill>
        <p:spPr bwMode="auto">
          <a:xfrm>
            <a:off x="7823200" y="5867400"/>
            <a:ext cx="2235200" cy="762000"/>
          </a:xfrm>
          <a:prstGeom prst="rect">
            <a:avLst/>
          </a:prstGeom>
          <a:noFill/>
          <a:ln>
            <a:noFill/>
          </a:ln>
        </p:spPr>
      </p:pic>
    </p:spTree>
    <p:extLst>
      <p:ext uri="{BB962C8B-B14F-4D97-AF65-F5344CB8AC3E}">
        <p14:creationId xmlns:p14="http://schemas.microsoft.com/office/powerpoint/2010/main" val="42230789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3200400"/>
            <a:ext cx="11176000" cy="1981200"/>
          </a:xfrm>
        </p:spPr>
        <p:txBody>
          <a:bodyPr>
            <a:noAutofit/>
          </a:bodyPr>
          <a:lstStyle/>
          <a:p>
            <a:pPr algn="ctr"/>
            <a:r>
              <a:rPr lang="en-US" sz="4800" b="1" dirty="0">
                <a:solidFill>
                  <a:schemeClr val="accent5">
                    <a:lumMod val="50000"/>
                  </a:schemeClr>
                </a:solidFill>
                <a:latin typeface="Gill Sans"/>
                <a:cs typeface="Gill Sans"/>
              </a:rPr>
              <a:t>    </a:t>
            </a:r>
          </a:p>
        </p:txBody>
      </p:sp>
      <p:pic>
        <p:nvPicPr>
          <p:cNvPr id="4" name="Picture 3" descr="Good elepahnt w quotes.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30400" y="685800"/>
            <a:ext cx="7924800" cy="5021992"/>
          </a:xfrm>
          <a:prstGeom prst="rect">
            <a:avLst/>
          </a:prstGeom>
          <a:ln>
            <a:solidFill>
              <a:schemeClr val="tx1"/>
            </a:solidFill>
          </a:ln>
        </p:spPr>
      </p:pic>
      <p:pic>
        <p:nvPicPr>
          <p:cNvPr id="5" name="Content Placeholder 3" descr="C:\Users\LBerger\Documents\PPI_logo files\Pests_Pesticides_IPM_brand.tif"/>
          <p:cNvPicPr>
            <a:picLocks/>
          </p:cNvPicPr>
          <p:nvPr/>
        </p:nvPicPr>
        <p:blipFill>
          <a:blip r:embed="rId3" cstate="print">
            <a:extLst>
              <a:ext uri="{28A0092B-C50C-407E-A947-70E740481C1C}">
                <a14:useLocalDpi xmlns:a14="http://schemas.microsoft.com/office/drawing/2010/main"/>
              </a:ext>
            </a:extLst>
          </a:blip>
          <a:srcRect/>
          <a:stretch>
            <a:fillRect/>
          </a:stretch>
        </p:blipFill>
        <p:spPr bwMode="auto">
          <a:xfrm>
            <a:off x="7823200" y="5867400"/>
            <a:ext cx="2235200" cy="762000"/>
          </a:xfrm>
          <a:prstGeom prst="rect">
            <a:avLst/>
          </a:prstGeom>
          <a:noFill/>
          <a:ln>
            <a:noFill/>
          </a:ln>
        </p:spPr>
      </p:pic>
    </p:spTree>
    <p:extLst>
      <p:ext uri="{BB962C8B-B14F-4D97-AF65-F5344CB8AC3E}">
        <p14:creationId xmlns:p14="http://schemas.microsoft.com/office/powerpoint/2010/main" val="27070209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22400" y="1193800"/>
            <a:ext cx="11176000" cy="1066800"/>
          </a:xfrm>
        </p:spPr>
        <p:txBody>
          <a:bodyPr>
            <a:noAutofit/>
          </a:bodyPr>
          <a:lstStyle/>
          <a:p>
            <a:pPr marL="457189" indent="-457189">
              <a:buFont typeface="Arial"/>
              <a:buChar char="•"/>
            </a:pPr>
            <a:r>
              <a:rPr lang="en-US" b="1" dirty="0" smtClean="0">
                <a:solidFill>
                  <a:schemeClr val="accent5">
                    <a:lumMod val="50000"/>
                  </a:schemeClr>
                </a:solidFill>
                <a:latin typeface="Gill Sans"/>
                <a:cs typeface="Gill Sans"/>
              </a:rPr>
              <a:t>Reinvest in Collaborative, Relevant Research</a:t>
            </a:r>
          </a:p>
          <a:p>
            <a:pPr marL="457189" indent="-457189">
              <a:buFont typeface="Arial"/>
              <a:buChar char="•"/>
            </a:pPr>
            <a:endParaRPr lang="en-US" b="1" dirty="0">
              <a:solidFill>
                <a:schemeClr val="accent5">
                  <a:lumMod val="50000"/>
                </a:schemeClr>
              </a:solidFill>
              <a:latin typeface="Gill Sans"/>
              <a:cs typeface="Gill Sans"/>
            </a:endParaRPr>
          </a:p>
          <a:p>
            <a:pPr marL="457189" indent="-457189">
              <a:buFont typeface="Arial"/>
              <a:buChar char="•"/>
            </a:pPr>
            <a:r>
              <a:rPr lang="en-US" b="1" dirty="0" smtClean="0">
                <a:solidFill>
                  <a:schemeClr val="accent5">
                    <a:lumMod val="50000"/>
                  </a:schemeClr>
                </a:solidFill>
                <a:latin typeface="Gill Sans"/>
                <a:cs typeface="Gill Sans"/>
              </a:rPr>
              <a:t>Recognize Pest Management is Dynamic</a:t>
            </a:r>
          </a:p>
          <a:p>
            <a:pPr marL="457189" indent="-457189">
              <a:buFont typeface="Arial"/>
              <a:buChar char="•"/>
            </a:pPr>
            <a:endParaRPr lang="en-US" b="1" dirty="0">
              <a:solidFill>
                <a:schemeClr val="accent5">
                  <a:lumMod val="50000"/>
                </a:schemeClr>
              </a:solidFill>
              <a:latin typeface="Gill Sans"/>
              <a:cs typeface="Gill Sans"/>
            </a:endParaRPr>
          </a:p>
          <a:p>
            <a:pPr marL="457189" indent="-457189">
              <a:buFont typeface="Arial"/>
              <a:buChar char="•"/>
            </a:pPr>
            <a:r>
              <a:rPr lang="en-US" b="1" dirty="0" smtClean="0">
                <a:solidFill>
                  <a:schemeClr val="accent5">
                    <a:lumMod val="50000"/>
                  </a:schemeClr>
                </a:solidFill>
                <a:latin typeface="Gill Sans"/>
                <a:cs typeface="Gill Sans"/>
              </a:rPr>
              <a:t>Many Tools Are Needed </a:t>
            </a:r>
          </a:p>
          <a:p>
            <a:pPr marL="457189" indent="-457189">
              <a:buFont typeface="Arial"/>
              <a:buChar char="•"/>
            </a:pPr>
            <a:endParaRPr lang="en-US" b="1" dirty="0">
              <a:solidFill>
                <a:schemeClr val="accent5">
                  <a:lumMod val="50000"/>
                </a:schemeClr>
              </a:solidFill>
              <a:latin typeface="Gill Sans"/>
              <a:cs typeface="Gill Sans"/>
            </a:endParaRPr>
          </a:p>
          <a:p>
            <a:pPr marL="457189" indent="-457189">
              <a:buFont typeface="Arial"/>
              <a:buChar char="•"/>
            </a:pPr>
            <a:r>
              <a:rPr lang="en-US" b="1" dirty="0" err="1" smtClean="0">
                <a:solidFill>
                  <a:schemeClr val="accent5">
                    <a:lumMod val="50000"/>
                  </a:schemeClr>
                </a:solidFill>
                <a:latin typeface="Gill Sans"/>
                <a:cs typeface="Gill Sans"/>
              </a:rPr>
              <a:t>Biologicals</a:t>
            </a:r>
            <a:r>
              <a:rPr lang="en-US" b="1" dirty="0" smtClean="0">
                <a:solidFill>
                  <a:schemeClr val="accent5">
                    <a:lumMod val="50000"/>
                  </a:schemeClr>
                </a:solidFill>
                <a:latin typeface="Gill Sans"/>
                <a:cs typeface="Gill Sans"/>
              </a:rPr>
              <a:t> Are Important</a:t>
            </a:r>
          </a:p>
          <a:p>
            <a:pPr marL="457189" indent="-457189">
              <a:buFont typeface="Arial"/>
              <a:buChar char="•"/>
            </a:pPr>
            <a:endParaRPr lang="en-US" b="1" dirty="0">
              <a:solidFill>
                <a:schemeClr val="accent5">
                  <a:lumMod val="50000"/>
                </a:schemeClr>
              </a:solidFill>
              <a:latin typeface="Gill Sans"/>
              <a:cs typeface="Gill Sans"/>
            </a:endParaRPr>
          </a:p>
          <a:p>
            <a:endParaRPr lang="en-US" b="1" dirty="0" smtClean="0">
              <a:solidFill>
                <a:schemeClr val="accent5">
                  <a:lumMod val="50000"/>
                </a:schemeClr>
              </a:solidFill>
              <a:latin typeface="Gill Sans"/>
              <a:cs typeface="Gill Sans"/>
            </a:endParaRPr>
          </a:p>
          <a:p>
            <a:pPr marL="457189" indent="-457189">
              <a:buFont typeface="Arial"/>
              <a:buChar char="•"/>
            </a:pPr>
            <a:endParaRPr lang="en-US" b="1" dirty="0">
              <a:solidFill>
                <a:schemeClr val="accent5">
                  <a:lumMod val="50000"/>
                </a:schemeClr>
              </a:solidFill>
              <a:latin typeface="Gill Sans"/>
              <a:cs typeface="Gill Sans"/>
            </a:endParaRPr>
          </a:p>
        </p:txBody>
      </p:sp>
      <p:sp>
        <p:nvSpPr>
          <p:cNvPr id="6" name="Subtitle 2"/>
          <p:cNvSpPr txBox="1">
            <a:spLocks/>
          </p:cNvSpPr>
          <p:nvPr/>
        </p:nvSpPr>
        <p:spPr>
          <a:xfrm>
            <a:off x="0" y="-127000"/>
            <a:ext cx="11176000" cy="1371600"/>
          </a:xfrm>
          <a:prstGeom prst="rect">
            <a:avLst/>
          </a:prstGeom>
        </p:spPr>
        <p:txBody>
          <a:bodyPr vert="horz" lIns="121920" tIns="60960" rIns="121920" bIns="60960" rtlCol="0" anchor="t">
            <a:noAutofit/>
          </a:bodyPr>
          <a:lstStyle>
            <a:lvl1pPr marL="0" indent="0" algn="l" defTabSz="914400" rtl="0" eaLnBrk="1" latinLnBrk="0" hangingPunct="1">
              <a:spcBef>
                <a:spcPct val="20000"/>
              </a:spcBef>
              <a:buClr>
                <a:schemeClr val="accent1"/>
              </a:buClr>
              <a:buFont typeface="Arial" pitchFamily="34" charset="0"/>
              <a:buNone/>
              <a:defRPr sz="2000" kern="1200">
                <a:solidFill>
                  <a:schemeClr val="tx1">
                    <a:tint val="75000"/>
                  </a:schemeClr>
                </a:solidFill>
                <a:latin typeface="+mn-lt"/>
                <a:ea typeface="+mn-ea"/>
                <a:cs typeface="+mn-cs"/>
              </a:defRPr>
            </a:lvl1pPr>
            <a:lvl2pPr marL="457200" indent="0" algn="ctr" defTabSz="914400" rtl="0" eaLnBrk="1" latinLnBrk="0" hangingPunct="1">
              <a:spcBef>
                <a:spcPct val="20000"/>
              </a:spcBef>
              <a:buClr>
                <a:schemeClr val="accent2"/>
              </a:buClr>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3"/>
              </a:buClr>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4"/>
              </a:buClr>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5"/>
              </a:buClr>
              <a:buFont typeface="Arial" pitchFamily="34" charset="0"/>
              <a:buNone/>
              <a:defRPr sz="14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2"/>
              </a:buClr>
              <a:buFont typeface="Arial" pitchFamily="34" charset="0"/>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3"/>
              </a:buClr>
              <a:buFont typeface="Arial" pitchFamily="34" charset="0"/>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4"/>
              </a:buClr>
              <a:buFont typeface="Arial" pitchFamily="34" charset="0"/>
              <a:buNone/>
              <a:defRPr sz="1400" kern="1200">
                <a:solidFill>
                  <a:schemeClr val="tx1">
                    <a:tint val="75000"/>
                  </a:schemeClr>
                </a:solidFill>
                <a:latin typeface="+mn-lt"/>
                <a:ea typeface="+mn-ea"/>
                <a:cs typeface="+mn-cs"/>
              </a:defRPr>
            </a:lvl9pPr>
          </a:lstStyle>
          <a:p>
            <a:pPr algn="ctr">
              <a:buClr>
                <a:srgbClr val="A9A57C"/>
              </a:buClr>
            </a:pPr>
            <a:endParaRPr lang="en-US" sz="2667" b="1" dirty="0">
              <a:solidFill>
                <a:srgbClr val="C89F5D">
                  <a:lumMod val="50000"/>
                </a:srgbClr>
              </a:solidFill>
              <a:latin typeface="Gill Sans"/>
              <a:cs typeface="Gill Sans"/>
            </a:endParaRPr>
          </a:p>
          <a:p>
            <a:pPr algn="ctr">
              <a:buClr>
                <a:srgbClr val="A9A57C"/>
              </a:buClr>
            </a:pPr>
            <a:r>
              <a:rPr lang="en-US" sz="3200" b="1" dirty="0">
                <a:solidFill>
                  <a:srgbClr val="C89F5D">
                    <a:lumMod val="50000"/>
                  </a:srgbClr>
                </a:solidFill>
                <a:latin typeface="Gill Sans"/>
                <a:cs typeface="Gill Sans"/>
              </a:rPr>
              <a:t>Lessons Learned</a:t>
            </a:r>
          </a:p>
        </p:txBody>
      </p:sp>
      <p:pic>
        <p:nvPicPr>
          <p:cNvPr id="5" name="Content Placeholder 3" descr="C:\Users\LBerger\Documents\PPI_logo files\Pests_Pesticides_IPM_brand.tif"/>
          <p:cNvPicPr>
            <a:picLocks/>
          </p:cNvPicPr>
          <p:nvPr/>
        </p:nvPicPr>
        <p:blipFill>
          <a:blip r:embed="rId2" cstate="print">
            <a:extLst>
              <a:ext uri="{28A0092B-C50C-407E-A947-70E740481C1C}">
                <a14:useLocalDpi xmlns:a14="http://schemas.microsoft.com/office/drawing/2010/main"/>
              </a:ext>
            </a:extLst>
          </a:blip>
          <a:srcRect/>
          <a:stretch>
            <a:fillRect/>
          </a:stretch>
        </p:blipFill>
        <p:spPr bwMode="auto">
          <a:xfrm>
            <a:off x="7823200" y="5867400"/>
            <a:ext cx="2235200" cy="762000"/>
          </a:xfrm>
          <a:prstGeom prst="rect">
            <a:avLst/>
          </a:prstGeom>
          <a:noFill/>
          <a:ln>
            <a:noFill/>
          </a:ln>
        </p:spPr>
      </p:pic>
    </p:spTree>
    <p:extLst>
      <p:ext uri="{BB962C8B-B14F-4D97-AF65-F5344CB8AC3E}">
        <p14:creationId xmlns:p14="http://schemas.microsoft.com/office/powerpoint/2010/main" val="3814755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SC-Iceberg-Mode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381001"/>
            <a:ext cx="4978400" cy="6093564"/>
          </a:xfrm>
          <a:prstGeom prst="rect">
            <a:avLst/>
          </a:prstGeom>
          <a:ln>
            <a:solidFill>
              <a:schemeClr val="bg1">
                <a:lumMod val="50000"/>
              </a:schemeClr>
            </a:solidFill>
          </a:ln>
        </p:spPr>
      </p:pic>
      <p:pic>
        <p:nvPicPr>
          <p:cNvPr id="5" name="Content Placeholder 3" descr="C:\Users\LBerger\Documents\PPI_logo files\Pests_Pesticides_IPM_brand.tif"/>
          <p:cNvPicPr>
            <a:picLocks/>
          </p:cNvPicPr>
          <p:nvPr/>
        </p:nvPicPr>
        <p:blipFill>
          <a:blip r:embed="rId3" cstate="print">
            <a:extLst>
              <a:ext uri="{28A0092B-C50C-407E-A947-70E740481C1C}">
                <a14:useLocalDpi xmlns:a14="http://schemas.microsoft.com/office/drawing/2010/main"/>
              </a:ext>
            </a:extLst>
          </a:blip>
          <a:srcRect/>
          <a:stretch>
            <a:fillRect/>
          </a:stretch>
        </p:blipFill>
        <p:spPr bwMode="auto">
          <a:xfrm>
            <a:off x="7823200" y="5867400"/>
            <a:ext cx="2235200" cy="762000"/>
          </a:xfrm>
          <a:prstGeom prst="rect">
            <a:avLst/>
          </a:prstGeom>
          <a:noFill/>
          <a:ln>
            <a:noFill/>
          </a:ln>
        </p:spPr>
      </p:pic>
    </p:spTree>
    <p:extLst>
      <p:ext uri="{BB962C8B-B14F-4D97-AF65-F5344CB8AC3E}">
        <p14:creationId xmlns:p14="http://schemas.microsoft.com/office/powerpoint/2010/main" val="4933213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23242" y="1193800"/>
            <a:ext cx="11407673" cy="1066800"/>
          </a:xfrm>
        </p:spPr>
        <p:txBody>
          <a:bodyPr>
            <a:noAutofit/>
          </a:bodyPr>
          <a:lstStyle/>
          <a:p>
            <a:pPr algn="ctr"/>
            <a:endParaRPr lang="en-US" b="1" dirty="0">
              <a:solidFill>
                <a:schemeClr val="accent5">
                  <a:lumMod val="50000"/>
                </a:schemeClr>
              </a:solidFill>
              <a:latin typeface="Gill Sans"/>
              <a:cs typeface="Gill Sans"/>
            </a:endParaRPr>
          </a:p>
          <a:p>
            <a:pPr marL="457189" indent="-457189">
              <a:buFont typeface="Arial"/>
              <a:buChar char="•"/>
            </a:pPr>
            <a:r>
              <a:rPr lang="en-US" b="1" dirty="0" smtClean="0">
                <a:solidFill>
                  <a:schemeClr val="accent5">
                    <a:lumMod val="50000"/>
                  </a:schemeClr>
                </a:solidFill>
                <a:latin typeface="Gill Sans"/>
                <a:cs typeface="Gill Sans"/>
              </a:rPr>
              <a:t>Understand the Systems and Mental Models</a:t>
            </a:r>
          </a:p>
          <a:p>
            <a:pPr marL="457189" indent="-457189">
              <a:buFont typeface="Arial"/>
              <a:buChar char="•"/>
            </a:pPr>
            <a:endParaRPr lang="en-US" b="1" dirty="0">
              <a:solidFill>
                <a:schemeClr val="accent5">
                  <a:lumMod val="50000"/>
                </a:schemeClr>
              </a:solidFill>
              <a:latin typeface="Gill Sans"/>
              <a:cs typeface="Gill Sans"/>
            </a:endParaRPr>
          </a:p>
          <a:p>
            <a:pPr marL="457189" indent="-457189">
              <a:buFont typeface="Arial"/>
              <a:buChar char="•"/>
            </a:pPr>
            <a:r>
              <a:rPr lang="en-US" b="1" dirty="0" smtClean="0">
                <a:solidFill>
                  <a:schemeClr val="accent5">
                    <a:lumMod val="50000"/>
                  </a:schemeClr>
                </a:solidFill>
                <a:latin typeface="Gill Sans"/>
                <a:cs typeface="Gill Sans"/>
              </a:rPr>
              <a:t>Trusted Messengers </a:t>
            </a:r>
            <a:endParaRPr lang="en-US" b="1" dirty="0">
              <a:solidFill>
                <a:schemeClr val="accent5">
                  <a:lumMod val="50000"/>
                </a:schemeClr>
              </a:solidFill>
              <a:latin typeface="Gill Sans"/>
              <a:cs typeface="Gill Sans"/>
            </a:endParaRPr>
          </a:p>
          <a:p>
            <a:pPr marL="457189" indent="-457189">
              <a:buFont typeface="Arial"/>
              <a:buChar char="•"/>
            </a:pPr>
            <a:endParaRPr lang="en-US" b="1" dirty="0" smtClean="0">
              <a:solidFill>
                <a:schemeClr val="accent5">
                  <a:lumMod val="50000"/>
                </a:schemeClr>
              </a:solidFill>
              <a:latin typeface="Gill Sans"/>
              <a:cs typeface="Gill Sans"/>
            </a:endParaRPr>
          </a:p>
          <a:p>
            <a:pPr marL="457189" indent="-457189">
              <a:buFont typeface="Arial"/>
              <a:buChar char="•"/>
            </a:pPr>
            <a:r>
              <a:rPr lang="en-US" b="1" dirty="0" smtClean="0">
                <a:solidFill>
                  <a:schemeClr val="accent5">
                    <a:lumMod val="50000"/>
                  </a:schemeClr>
                </a:solidFill>
                <a:latin typeface="Gill Sans"/>
                <a:cs typeface="Gill Sans"/>
              </a:rPr>
              <a:t>Simple, Consistent Messages About Risk</a:t>
            </a:r>
          </a:p>
          <a:p>
            <a:endParaRPr lang="en-US" b="1" dirty="0">
              <a:solidFill>
                <a:schemeClr val="accent5">
                  <a:lumMod val="50000"/>
                </a:schemeClr>
              </a:solidFill>
              <a:latin typeface="Gill Sans"/>
              <a:cs typeface="Gill Sans"/>
            </a:endParaRPr>
          </a:p>
          <a:p>
            <a:pPr marL="457189" indent="-457189">
              <a:buFont typeface="Arial"/>
              <a:buChar char="•"/>
            </a:pPr>
            <a:r>
              <a:rPr lang="en-US" b="1" dirty="0" smtClean="0">
                <a:solidFill>
                  <a:schemeClr val="accent5">
                    <a:lumMod val="50000"/>
                  </a:schemeClr>
                </a:solidFill>
                <a:latin typeface="Gill Sans"/>
                <a:cs typeface="Gill Sans"/>
              </a:rPr>
              <a:t>Recognize </a:t>
            </a:r>
            <a:r>
              <a:rPr lang="en-US" b="1" dirty="0" err="1" smtClean="0">
                <a:solidFill>
                  <a:schemeClr val="accent5">
                    <a:lumMod val="50000"/>
                  </a:schemeClr>
                </a:solidFill>
                <a:latin typeface="Gill Sans"/>
                <a:cs typeface="Gill Sans"/>
              </a:rPr>
              <a:t>Millennials</a:t>
            </a:r>
            <a:r>
              <a:rPr lang="en-US" b="1" dirty="0" smtClean="0">
                <a:solidFill>
                  <a:schemeClr val="accent5">
                    <a:lumMod val="50000"/>
                  </a:schemeClr>
                </a:solidFill>
                <a:latin typeface="Gill Sans"/>
                <a:cs typeface="Gill Sans"/>
              </a:rPr>
              <a:t> are Driven By Values</a:t>
            </a:r>
          </a:p>
          <a:p>
            <a:pPr marL="457189" indent="-457189">
              <a:buFont typeface="Arial"/>
              <a:buChar char="•"/>
            </a:pPr>
            <a:endParaRPr lang="en-US" b="1" dirty="0">
              <a:solidFill>
                <a:schemeClr val="accent5">
                  <a:lumMod val="50000"/>
                </a:schemeClr>
              </a:solidFill>
              <a:latin typeface="Gill Sans"/>
              <a:cs typeface="Gill Sans"/>
            </a:endParaRPr>
          </a:p>
          <a:p>
            <a:endParaRPr lang="en-US" b="1" dirty="0" smtClean="0">
              <a:solidFill>
                <a:schemeClr val="accent5">
                  <a:lumMod val="50000"/>
                </a:schemeClr>
              </a:solidFill>
              <a:latin typeface="Gill Sans"/>
              <a:cs typeface="Gill Sans"/>
            </a:endParaRPr>
          </a:p>
          <a:p>
            <a:pPr marL="457189" indent="-457189">
              <a:buFont typeface="Arial"/>
              <a:buChar char="•"/>
            </a:pPr>
            <a:endParaRPr lang="en-US" b="1" dirty="0">
              <a:solidFill>
                <a:schemeClr val="accent5">
                  <a:lumMod val="50000"/>
                </a:schemeClr>
              </a:solidFill>
              <a:latin typeface="Gill Sans"/>
              <a:cs typeface="Gill Sans"/>
            </a:endParaRPr>
          </a:p>
          <a:p>
            <a:pPr marL="457189" indent="-457189">
              <a:buFont typeface="Arial"/>
              <a:buChar char="•"/>
            </a:pPr>
            <a:endParaRPr lang="en-US" b="1" dirty="0">
              <a:solidFill>
                <a:schemeClr val="accent5">
                  <a:lumMod val="50000"/>
                </a:schemeClr>
              </a:solidFill>
              <a:latin typeface="Gill Sans"/>
              <a:cs typeface="Gill Sans"/>
            </a:endParaRPr>
          </a:p>
        </p:txBody>
      </p:sp>
      <p:sp>
        <p:nvSpPr>
          <p:cNvPr id="6" name="Subtitle 2"/>
          <p:cNvSpPr txBox="1">
            <a:spLocks/>
          </p:cNvSpPr>
          <p:nvPr/>
        </p:nvSpPr>
        <p:spPr>
          <a:xfrm>
            <a:off x="0" y="76200"/>
            <a:ext cx="11176000" cy="1371600"/>
          </a:xfrm>
          <a:prstGeom prst="rect">
            <a:avLst/>
          </a:prstGeom>
        </p:spPr>
        <p:txBody>
          <a:bodyPr vert="horz" lIns="121920" tIns="60960" rIns="121920" bIns="60960" rtlCol="0" anchor="t">
            <a:noAutofit/>
          </a:bodyPr>
          <a:lstStyle>
            <a:lvl1pPr marL="0" indent="0" algn="l" defTabSz="914400" rtl="0" eaLnBrk="1" latinLnBrk="0" hangingPunct="1">
              <a:spcBef>
                <a:spcPct val="20000"/>
              </a:spcBef>
              <a:buClr>
                <a:schemeClr val="accent1"/>
              </a:buClr>
              <a:buFont typeface="Arial" pitchFamily="34" charset="0"/>
              <a:buNone/>
              <a:defRPr sz="2000" kern="1200">
                <a:solidFill>
                  <a:schemeClr val="tx1">
                    <a:tint val="75000"/>
                  </a:schemeClr>
                </a:solidFill>
                <a:latin typeface="+mn-lt"/>
                <a:ea typeface="+mn-ea"/>
                <a:cs typeface="+mn-cs"/>
              </a:defRPr>
            </a:lvl1pPr>
            <a:lvl2pPr marL="457200" indent="0" algn="ctr" defTabSz="914400" rtl="0" eaLnBrk="1" latinLnBrk="0" hangingPunct="1">
              <a:spcBef>
                <a:spcPct val="20000"/>
              </a:spcBef>
              <a:buClr>
                <a:schemeClr val="accent2"/>
              </a:buClr>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3"/>
              </a:buClr>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4"/>
              </a:buClr>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5"/>
              </a:buClr>
              <a:buFont typeface="Arial" pitchFamily="34" charset="0"/>
              <a:buNone/>
              <a:defRPr sz="14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2"/>
              </a:buClr>
              <a:buFont typeface="Arial" pitchFamily="34" charset="0"/>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3"/>
              </a:buClr>
              <a:buFont typeface="Arial" pitchFamily="34" charset="0"/>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4"/>
              </a:buClr>
              <a:buFont typeface="Arial" pitchFamily="34" charset="0"/>
              <a:buNone/>
              <a:defRPr sz="1400" kern="1200">
                <a:solidFill>
                  <a:schemeClr val="tx1">
                    <a:tint val="75000"/>
                  </a:schemeClr>
                </a:solidFill>
                <a:latin typeface="+mn-lt"/>
                <a:ea typeface="+mn-ea"/>
                <a:cs typeface="+mn-cs"/>
              </a:defRPr>
            </a:lvl9pPr>
          </a:lstStyle>
          <a:p>
            <a:pPr algn="ctr">
              <a:buClr>
                <a:srgbClr val="A9A57C"/>
              </a:buClr>
            </a:pPr>
            <a:endParaRPr lang="en-US" sz="2667" b="1" dirty="0">
              <a:solidFill>
                <a:srgbClr val="C89F5D">
                  <a:lumMod val="50000"/>
                </a:srgbClr>
              </a:solidFill>
              <a:latin typeface="Gill Sans"/>
              <a:cs typeface="Gill Sans"/>
            </a:endParaRPr>
          </a:p>
          <a:p>
            <a:pPr algn="ctr">
              <a:buClr>
                <a:srgbClr val="A9A57C"/>
              </a:buClr>
            </a:pPr>
            <a:r>
              <a:rPr lang="en-US" sz="3200" b="1" dirty="0">
                <a:solidFill>
                  <a:srgbClr val="C89F5D">
                    <a:lumMod val="50000"/>
                  </a:srgbClr>
                </a:solidFill>
                <a:latin typeface="Gill Sans"/>
                <a:cs typeface="Gill Sans"/>
              </a:rPr>
              <a:t>What Should Be Done Differently?</a:t>
            </a:r>
          </a:p>
        </p:txBody>
      </p:sp>
      <p:pic>
        <p:nvPicPr>
          <p:cNvPr id="4" name="Content Placeholder 3" descr="C:\Users\LBerger\Documents\PPI_logo files\Pests_Pesticides_IPM_brand.tif"/>
          <p:cNvPicPr>
            <a:picLocks/>
          </p:cNvPicPr>
          <p:nvPr/>
        </p:nvPicPr>
        <p:blipFill>
          <a:blip r:embed="rId2" cstate="print">
            <a:extLst>
              <a:ext uri="{28A0092B-C50C-407E-A947-70E740481C1C}">
                <a14:useLocalDpi xmlns:a14="http://schemas.microsoft.com/office/drawing/2010/main"/>
              </a:ext>
            </a:extLst>
          </a:blip>
          <a:srcRect/>
          <a:stretch>
            <a:fillRect/>
          </a:stretch>
        </p:blipFill>
        <p:spPr bwMode="auto">
          <a:xfrm>
            <a:off x="7823200" y="5867400"/>
            <a:ext cx="2235200" cy="762000"/>
          </a:xfrm>
          <a:prstGeom prst="rect">
            <a:avLst/>
          </a:prstGeom>
          <a:noFill/>
          <a:ln>
            <a:noFill/>
          </a:ln>
        </p:spPr>
      </p:pic>
    </p:spTree>
    <p:extLst>
      <p:ext uri="{BB962C8B-B14F-4D97-AF65-F5344CB8AC3E}">
        <p14:creationId xmlns:p14="http://schemas.microsoft.com/office/powerpoint/2010/main" val="191869255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11200" y="1193800"/>
            <a:ext cx="11176000" cy="1066800"/>
          </a:xfrm>
        </p:spPr>
        <p:txBody>
          <a:bodyPr>
            <a:noAutofit/>
          </a:bodyPr>
          <a:lstStyle/>
          <a:p>
            <a:pPr algn="ctr"/>
            <a:endParaRPr lang="en-US" b="1" dirty="0">
              <a:solidFill>
                <a:schemeClr val="accent5">
                  <a:lumMod val="50000"/>
                </a:schemeClr>
              </a:solidFill>
              <a:latin typeface="Gill Sans"/>
              <a:cs typeface="Gill Sans"/>
            </a:endParaRPr>
          </a:p>
          <a:p>
            <a:pPr marL="457189" indent="-457189">
              <a:buFont typeface="Arial"/>
              <a:buChar char="•"/>
            </a:pPr>
            <a:r>
              <a:rPr lang="en-US" b="1" dirty="0" smtClean="0">
                <a:solidFill>
                  <a:schemeClr val="accent5">
                    <a:lumMod val="50000"/>
                  </a:schemeClr>
                </a:solidFill>
                <a:latin typeface="Gill Sans"/>
                <a:cs typeface="Gill Sans"/>
              </a:rPr>
              <a:t>Drive Demand for IPM (IPM is a Part of Sustainability)</a:t>
            </a:r>
          </a:p>
          <a:p>
            <a:pPr marL="457189" indent="-457189">
              <a:buFont typeface="Arial"/>
              <a:buChar char="•"/>
            </a:pPr>
            <a:endParaRPr lang="en-US" b="1" dirty="0">
              <a:solidFill>
                <a:schemeClr val="accent5">
                  <a:lumMod val="50000"/>
                </a:schemeClr>
              </a:solidFill>
              <a:latin typeface="Gill Sans"/>
              <a:cs typeface="Gill Sans"/>
            </a:endParaRPr>
          </a:p>
          <a:p>
            <a:pPr marL="457189" indent="-457189">
              <a:buFont typeface="Arial"/>
              <a:buChar char="•"/>
            </a:pPr>
            <a:r>
              <a:rPr lang="en-US" b="1" dirty="0" smtClean="0">
                <a:solidFill>
                  <a:schemeClr val="accent5">
                    <a:lumMod val="50000"/>
                  </a:schemeClr>
                </a:solidFill>
                <a:latin typeface="Gill Sans"/>
                <a:cs typeface="Gill Sans"/>
              </a:rPr>
              <a:t>Holistic and Landscape Approaches to IPM</a:t>
            </a:r>
          </a:p>
          <a:p>
            <a:pPr marL="457189" indent="-457189">
              <a:buFont typeface="Arial"/>
              <a:buChar char="•"/>
            </a:pPr>
            <a:endParaRPr lang="en-US" b="1" dirty="0">
              <a:solidFill>
                <a:schemeClr val="accent5">
                  <a:lumMod val="50000"/>
                </a:schemeClr>
              </a:solidFill>
              <a:latin typeface="Gill Sans"/>
              <a:cs typeface="Gill Sans"/>
            </a:endParaRPr>
          </a:p>
          <a:p>
            <a:pPr marL="457189" indent="-457189">
              <a:buFont typeface="Arial"/>
              <a:buChar char="•"/>
            </a:pPr>
            <a:r>
              <a:rPr lang="en-US" b="1" dirty="0" smtClean="0">
                <a:solidFill>
                  <a:schemeClr val="accent5">
                    <a:lumMod val="50000"/>
                  </a:schemeClr>
                </a:solidFill>
                <a:latin typeface="Gill Sans"/>
                <a:cs typeface="Gill Sans"/>
              </a:rPr>
              <a:t>Innovation</a:t>
            </a:r>
          </a:p>
          <a:p>
            <a:pPr marL="457189" indent="-457189">
              <a:buFont typeface="Arial"/>
              <a:buChar char="•"/>
            </a:pPr>
            <a:endParaRPr lang="en-US" b="1" dirty="0">
              <a:solidFill>
                <a:schemeClr val="accent5">
                  <a:lumMod val="50000"/>
                </a:schemeClr>
              </a:solidFill>
              <a:latin typeface="Gill Sans"/>
              <a:cs typeface="Gill Sans"/>
            </a:endParaRPr>
          </a:p>
          <a:p>
            <a:pPr marL="457189" indent="-457189">
              <a:buFont typeface="Arial"/>
              <a:buChar char="•"/>
            </a:pPr>
            <a:r>
              <a:rPr lang="en-US" b="1" dirty="0" smtClean="0">
                <a:solidFill>
                  <a:schemeClr val="accent5">
                    <a:lumMod val="50000"/>
                  </a:schemeClr>
                </a:solidFill>
                <a:latin typeface="Gill Sans"/>
                <a:cs typeface="Gill Sans"/>
              </a:rPr>
              <a:t>Uncommon Collaborations</a:t>
            </a:r>
          </a:p>
          <a:p>
            <a:pPr marL="457189" indent="-457189">
              <a:buFont typeface="Arial"/>
              <a:buChar char="•"/>
            </a:pPr>
            <a:endParaRPr lang="en-US" b="1" dirty="0">
              <a:solidFill>
                <a:schemeClr val="accent5">
                  <a:lumMod val="50000"/>
                </a:schemeClr>
              </a:solidFill>
              <a:latin typeface="Gill Sans"/>
              <a:cs typeface="Gill Sans"/>
            </a:endParaRPr>
          </a:p>
          <a:p>
            <a:pPr marL="457189" indent="-457189">
              <a:buFont typeface="Arial"/>
              <a:buChar char="•"/>
            </a:pPr>
            <a:r>
              <a:rPr lang="en-US" b="1" dirty="0">
                <a:solidFill>
                  <a:schemeClr val="accent5">
                    <a:lumMod val="50000"/>
                  </a:schemeClr>
                </a:solidFill>
                <a:latin typeface="Gill Sans"/>
                <a:cs typeface="Gill Sans"/>
              </a:rPr>
              <a:t>“We Are in This Together”</a:t>
            </a:r>
          </a:p>
          <a:p>
            <a:pPr marL="457189" indent="-457189">
              <a:buFont typeface="Arial"/>
              <a:buChar char="•"/>
            </a:pPr>
            <a:endParaRPr lang="en-US" b="1" dirty="0" smtClean="0">
              <a:solidFill>
                <a:schemeClr val="accent5">
                  <a:lumMod val="50000"/>
                </a:schemeClr>
              </a:solidFill>
              <a:latin typeface="Gill Sans"/>
              <a:cs typeface="Gill Sans"/>
            </a:endParaRPr>
          </a:p>
          <a:p>
            <a:endParaRPr lang="en-US" b="1" dirty="0">
              <a:solidFill>
                <a:schemeClr val="accent5">
                  <a:lumMod val="50000"/>
                </a:schemeClr>
              </a:solidFill>
              <a:latin typeface="Gill Sans"/>
              <a:cs typeface="Gill Sans"/>
            </a:endParaRPr>
          </a:p>
          <a:p>
            <a:pPr marL="457189" indent="-457189">
              <a:buFont typeface="Arial"/>
              <a:buChar char="•"/>
            </a:pPr>
            <a:endParaRPr lang="en-US" b="1" dirty="0" smtClean="0">
              <a:solidFill>
                <a:schemeClr val="accent5">
                  <a:lumMod val="50000"/>
                </a:schemeClr>
              </a:solidFill>
              <a:latin typeface="Gill Sans"/>
              <a:cs typeface="Gill Sans"/>
            </a:endParaRPr>
          </a:p>
        </p:txBody>
      </p:sp>
      <p:sp>
        <p:nvSpPr>
          <p:cNvPr id="6" name="Subtitle 2"/>
          <p:cNvSpPr txBox="1">
            <a:spLocks/>
          </p:cNvSpPr>
          <p:nvPr/>
        </p:nvSpPr>
        <p:spPr>
          <a:xfrm>
            <a:off x="508000" y="0"/>
            <a:ext cx="11176000" cy="1371600"/>
          </a:xfrm>
          <a:prstGeom prst="rect">
            <a:avLst/>
          </a:prstGeom>
        </p:spPr>
        <p:txBody>
          <a:bodyPr vert="horz" lIns="121920" tIns="60960" rIns="121920" bIns="60960" rtlCol="0" anchor="t">
            <a:noAutofit/>
          </a:bodyPr>
          <a:lstStyle>
            <a:lvl1pPr marL="0" indent="0" algn="l" defTabSz="914400" rtl="0" eaLnBrk="1" latinLnBrk="0" hangingPunct="1">
              <a:spcBef>
                <a:spcPct val="20000"/>
              </a:spcBef>
              <a:buClr>
                <a:schemeClr val="accent1"/>
              </a:buClr>
              <a:buFont typeface="Arial" pitchFamily="34" charset="0"/>
              <a:buNone/>
              <a:defRPr sz="2000" kern="1200">
                <a:solidFill>
                  <a:schemeClr val="tx1">
                    <a:tint val="75000"/>
                  </a:schemeClr>
                </a:solidFill>
                <a:latin typeface="+mn-lt"/>
                <a:ea typeface="+mn-ea"/>
                <a:cs typeface="+mn-cs"/>
              </a:defRPr>
            </a:lvl1pPr>
            <a:lvl2pPr marL="457200" indent="0" algn="ctr" defTabSz="914400" rtl="0" eaLnBrk="1" latinLnBrk="0" hangingPunct="1">
              <a:spcBef>
                <a:spcPct val="20000"/>
              </a:spcBef>
              <a:buClr>
                <a:schemeClr val="accent2"/>
              </a:buClr>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3"/>
              </a:buClr>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4"/>
              </a:buClr>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5"/>
              </a:buClr>
              <a:buFont typeface="Arial" pitchFamily="34" charset="0"/>
              <a:buNone/>
              <a:defRPr sz="14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2"/>
              </a:buClr>
              <a:buFont typeface="Arial" pitchFamily="34" charset="0"/>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3"/>
              </a:buClr>
              <a:buFont typeface="Arial" pitchFamily="34" charset="0"/>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4"/>
              </a:buClr>
              <a:buFont typeface="Arial" pitchFamily="34" charset="0"/>
              <a:buNone/>
              <a:defRPr sz="1400" kern="1200">
                <a:solidFill>
                  <a:schemeClr val="tx1">
                    <a:tint val="75000"/>
                  </a:schemeClr>
                </a:solidFill>
                <a:latin typeface="+mn-lt"/>
                <a:ea typeface="+mn-ea"/>
                <a:cs typeface="+mn-cs"/>
              </a:defRPr>
            </a:lvl9pPr>
          </a:lstStyle>
          <a:p>
            <a:pPr algn="ctr">
              <a:buClr>
                <a:srgbClr val="A9A57C"/>
              </a:buClr>
            </a:pPr>
            <a:endParaRPr lang="en-US" sz="2667" b="1" dirty="0">
              <a:solidFill>
                <a:srgbClr val="C89F5D">
                  <a:lumMod val="50000"/>
                </a:srgbClr>
              </a:solidFill>
              <a:latin typeface="Gill Sans"/>
              <a:cs typeface="Gill Sans"/>
            </a:endParaRPr>
          </a:p>
          <a:p>
            <a:pPr algn="ctr">
              <a:buClr>
                <a:srgbClr val="A9A57C"/>
              </a:buClr>
            </a:pPr>
            <a:r>
              <a:rPr lang="en-US" sz="3200" b="1" dirty="0">
                <a:solidFill>
                  <a:srgbClr val="C89F5D">
                    <a:lumMod val="50000"/>
                  </a:srgbClr>
                </a:solidFill>
                <a:latin typeface="Gill Sans"/>
                <a:cs typeface="Gill Sans"/>
              </a:rPr>
              <a:t>Fully Engaging IPM in Sustainability</a:t>
            </a:r>
          </a:p>
        </p:txBody>
      </p:sp>
      <p:pic>
        <p:nvPicPr>
          <p:cNvPr id="4" name="Content Placeholder 3" descr="C:\Users\LBerger\Documents\PPI_logo files\Pests_Pesticides_IPM_brand.tif"/>
          <p:cNvPicPr>
            <a:picLocks/>
          </p:cNvPicPr>
          <p:nvPr/>
        </p:nvPicPr>
        <p:blipFill>
          <a:blip r:embed="rId2" cstate="print">
            <a:extLst>
              <a:ext uri="{28A0092B-C50C-407E-A947-70E740481C1C}">
                <a14:useLocalDpi xmlns:a14="http://schemas.microsoft.com/office/drawing/2010/main"/>
              </a:ext>
            </a:extLst>
          </a:blip>
          <a:srcRect/>
          <a:stretch>
            <a:fillRect/>
          </a:stretch>
        </p:blipFill>
        <p:spPr bwMode="auto">
          <a:xfrm>
            <a:off x="7823200" y="5867400"/>
            <a:ext cx="2235200" cy="762000"/>
          </a:xfrm>
          <a:prstGeom prst="rect">
            <a:avLst/>
          </a:prstGeom>
          <a:noFill/>
          <a:ln>
            <a:noFill/>
          </a:ln>
        </p:spPr>
      </p:pic>
    </p:spTree>
    <p:extLst>
      <p:ext uri="{BB962C8B-B14F-4D97-AF65-F5344CB8AC3E}">
        <p14:creationId xmlns:p14="http://schemas.microsoft.com/office/powerpoint/2010/main" val="16361095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nvPr>
        </p:nvGraphicFramePr>
        <p:xfrm>
          <a:off x="4470400" y="4343400"/>
          <a:ext cx="8652933" cy="1659467"/>
        </p:xfrm>
        <a:graphic>
          <a:graphicData uri="http://schemas.openxmlformats.org/presentationml/2006/ole">
            <mc:AlternateContent xmlns:mc="http://schemas.openxmlformats.org/markup-compatibility/2006">
              <mc:Choice xmlns:v="urn:schemas-microsoft-com:vml" Requires="v">
                <p:oleObj spid="_x0000_s1028" name="Document" r:id="rId4" imgW="6489700" imgH="1244600" progId="Word.Document.12">
                  <p:embed/>
                </p:oleObj>
              </mc:Choice>
              <mc:Fallback>
                <p:oleObj name="Document" r:id="rId4" imgW="6489700" imgH="1244600" progId="Word.Document.12">
                  <p:embed/>
                  <p:pic>
                    <p:nvPicPr>
                      <p:cNvPr id="0" name=""/>
                      <p:cNvPicPr/>
                      <p:nvPr/>
                    </p:nvPicPr>
                    <p:blipFill>
                      <a:blip r:embed="rId5"/>
                      <a:stretch>
                        <a:fillRect/>
                      </a:stretch>
                    </p:blipFill>
                    <p:spPr>
                      <a:xfrm>
                        <a:off x="4470400" y="4343400"/>
                        <a:ext cx="8652933" cy="1659467"/>
                      </a:xfrm>
                      <a:prstGeom prst="rect">
                        <a:avLst/>
                      </a:prstGeom>
                    </p:spPr>
                  </p:pic>
                </p:oleObj>
              </mc:Fallback>
            </mc:AlternateContent>
          </a:graphicData>
        </a:graphic>
      </p:graphicFrame>
      <p:pic>
        <p:nvPicPr>
          <p:cNvPr id="5" name="Picture 4"/>
          <p:cNvPicPr/>
          <p:nvPr/>
        </p:nvPicPr>
        <p:blipFill>
          <a:blip r:embed="rId6"/>
          <a:stretch>
            <a:fillRect/>
          </a:stretch>
        </p:blipFill>
        <p:spPr>
          <a:xfrm>
            <a:off x="7823200" y="482600"/>
            <a:ext cx="3251200" cy="3556000"/>
          </a:xfrm>
          <a:prstGeom prst="rect">
            <a:avLst/>
          </a:prstGeom>
          <a:ln w="12700" cap="sq" cmpd="sng">
            <a:solidFill>
              <a:srgbClr val="000000"/>
            </a:solidFill>
            <a:prstDash val="solid"/>
            <a:miter lim="800000"/>
          </a:ln>
          <a:effectLst/>
        </p:spPr>
      </p:pic>
      <p:pic>
        <p:nvPicPr>
          <p:cNvPr id="7" name="Picture 6"/>
          <p:cNvPicPr/>
          <p:nvPr/>
        </p:nvPicPr>
        <p:blipFill>
          <a:blip r:embed="rId7">
            <a:extLst>
              <a:ext uri="{28A0092B-C50C-407E-A947-70E740481C1C}">
                <a14:useLocalDpi xmlns:a14="http://schemas.microsoft.com/office/drawing/2010/main" val="0"/>
              </a:ext>
            </a:extLst>
          </a:blip>
          <a:stretch>
            <a:fillRect/>
          </a:stretch>
        </p:blipFill>
        <p:spPr>
          <a:xfrm>
            <a:off x="3860800" y="381000"/>
            <a:ext cx="3657600" cy="3759200"/>
          </a:xfrm>
          <a:prstGeom prst="rect">
            <a:avLst/>
          </a:prstGeom>
        </p:spPr>
      </p:pic>
      <p:pic>
        <p:nvPicPr>
          <p:cNvPr id="8" name="Picture 7"/>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8000" y="482600"/>
            <a:ext cx="2829560" cy="3251200"/>
          </a:xfrm>
          <a:prstGeom prst="rect">
            <a:avLst/>
          </a:prstGeom>
          <a:noFill/>
          <a:ln>
            <a:noFill/>
          </a:ln>
        </p:spPr>
      </p:pic>
      <p:pic>
        <p:nvPicPr>
          <p:cNvPr id="9" name="Picture 8"/>
          <p:cNvPicPr/>
          <p:nvPr/>
        </p:nvPicPr>
        <p:blipFill>
          <a:blip r:embed="rId9">
            <a:extLst>
              <a:ext uri="{28A0092B-C50C-407E-A947-70E740481C1C}">
                <a14:useLocalDpi xmlns:a14="http://schemas.microsoft.com/office/drawing/2010/main" val="0"/>
              </a:ext>
            </a:extLst>
          </a:blip>
          <a:srcRect/>
          <a:stretch>
            <a:fillRect/>
          </a:stretch>
        </p:blipFill>
        <p:spPr bwMode="auto">
          <a:xfrm>
            <a:off x="1016001" y="4241800"/>
            <a:ext cx="2512060" cy="1764029"/>
          </a:xfrm>
          <a:prstGeom prst="rect">
            <a:avLst/>
          </a:prstGeom>
          <a:noFill/>
          <a:ln>
            <a:solidFill>
              <a:schemeClr val="tx1"/>
            </a:solidFill>
          </a:ln>
        </p:spPr>
      </p:pic>
      <p:pic>
        <p:nvPicPr>
          <p:cNvPr id="10" name="Picture 9"/>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6400" y="3022600"/>
            <a:ext cx="812800" cy="811107"/>
          </a:xfrm>
          <a:prstGeom prst="rect">
            <a:avLst/>
          </a:prstGeom>
          <a:noFill/>
          <a:ln>
            <a:noFill/>
          </a:ln>
        </p:spPr>
      </p:pic>
    </p:spTree>
    <p:extLst>
      <p:ext uri="{BB962C8B-B14F-4D97-AF65-F5344CB8AC3E}">
        <p14:creationId xmlns:p14="http://schemas.microsoft.com/office/powerpoint/2010/main" val="26499979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9789" y="989813"/>
            <a:ext cx="11792932" cy="5601533"/>
          </a:xfrm>
          <a:prstGeom prst="rect">
            <a:avLst/>
          </a:prstGeom>
          <a:noFill/>
        </p:spPr>
        <p:txBody>
          <a:bodyPr wrap="square" rtlCol="0">
            <a:spAutoFit/>
          </a:bodyPr>
          <a:lstStyle/>
          <a:p>
            <a:pPr marL="342900" indent="-342900">
              <a:buFont typeface="Arial" panose="020B0604020202020204" pitchFamily="34" charset="0"/>
              <a:buChar char="•"/>
            </a:pPr>
            <a:r>
              <a:rPr lang="en-US" sz="2400" b="1" dirty="0" smtClean="0">
                <a:solidFill>
                  <a:srgbClr val="002060"/>
                </a:solidFill>
                <a:latin typeface="Arial Rounded MT Bold" panose="020F0704030504030204" pitchFamily="34" charset="0"/>
              </a:rPr>
              <a:t>1950s – 1970s: Calendar spray programs – preventative, not informed</a:t>
            </a:r>
          </a:p>
          <a:p>
            <a:pPr marL="342900" indent="-342900">
              <a:buFont typeface="Arial" panose="020B0604020202020204" pitchFamily="34" charset="0"/>
              <a:buChar char="•"/>
            </a:pPr>
            <a:endParaRPr lang="en-US" sz="1000" b="1" dirty="0" smtClean="0">
              <a:solidFill>
                <a:srgbClr val="002060"/>
              </a:solidFill>
              <a:latin typeface="Arial Rounded MT Bold" panose="020F0704030504030204" pitchFamily="34" charset="0"/>
            </a:endParaRPr>
          </a:p>
          <a:p>
            <a:pPr marL="342900" indent="-342900">
              <a:buFont typeface="Arial" panose="020B0604020202020204" pitchFamily="34" charset="0"/>
              <a:buChar char="•"/>
            </a:pPr>
            <a:r>
              <a:rPr lang="en-US" sz="2400" b="1" dirty="0" smtClean="0">
                <a:solidFill>
                  <a:srgbClr val="002060"/>
                </a:solidFill>
                <a:latin typeface="Arial Rounded MT Bold" panose="020F0704030504030204" pitchFamily="34" charset="0"/>
              </a:rPr>
              <a:t>Post IPM introduction: monitoring, predictive models, thresholds inform need / timing of chemical controls</a:t>
            </a:r>
          </a:p>
          <a:p>
            <a:pPr marL="342900" indent="-342900">
              <a:buFont typeface="Arial" panose="020B0604020202020204" pitchFamily="34" charset="0"/>
              <a:buChar char="•"/>
            </a:pPr>
            <a:endParaRPr lang="en-US" sz="1000" b="1" dirty="0" smtClean="0">
              <a:solidFill>
                <a:srgbClr val="002060"/>
              </a:solidFill>
              <a:latin typeface="Arial Rounded MT Bold" panose="020F0704030504030204" pitchFamily="34" charset="0"/>
            </a:endParaRPr>
          </a:p>
          <a:p>
            <a:pPr marL="342900" indent="-342900">
              <a:buFont typeface="Arial" panose="020B0604020202020204" pitchFamily="34" charset="0"/>
              <a:buChar char="•"/>
            </a:pPr>
            <a:r>
              <a:rPr lang="en-US" sz="2400" b="1" dirty="0" smtClean="0">
                <a:solidFill>
                  <a:srgbClr val="002060"/>
                </a:solidFill>
                <a:latin typeface="Arial Rounded MT Bold" panose="020F0704030504030204" pitchFamily="34" charset="0"/>
              </a:rPr>
              <a:t>Promotion / Integration of chemical controls with biological and cultural controls – incorporation of biopesticides</a:t>
            </a:r>
          </a:p>
          <a:p>
            <a:pPr marL="342900" indent="-342900">
              <a:buFont typeface="Arial" panose="020B0604020202020204" pitchFamily="34" charset="0"/>
              <a:buChar char="•"/>
            </a:pPr>
            <a:endParaRPr lang="en-US" sz="800" b="1" dirty="0" smtClean="0">
              <a:solidFill>
                <a:srgbClr val="002060"/>
              </a:solidFill>
              <a:latin typeface="Arial Rounded MT Bold" panose="020F0704030504030204" pitchFamily="34" charset="0"/>
            </a:endParaRPr>
          </a:p>
          <a:p>
            <a:pPr marL="800100" lvl="1" indent="-342900">
              <a:spcBef>
                <a:spcPts val="1200"/>
              </a:spcBef>
              <a:buFont typeface="Wingdings" panose="05000000000000000000" pitchFamily="2" charset="2"/>
              <a:buChar char="Ø"/>
            </a:pPr>
            <a:r>
              <a:rPr lang="en-US" sz="2000" b="1" dirty="0" smtClean="0">
                <a:latin typeface="Arial Rounded MT Bold" panose="020F0704030504030204" pitchFamily="34" charset="0"/>
              </a:rPr>
              <a:t>Broad adoption of MD						</a:t>
            </a:r>
          </a:p>
          <a:p>
            <a:pPr marL="800100" lvl="1" indent="-342900">
              <a:spcBef>
                <a:spcPts val="1200"/>
              </a:spcBef>
              <a:buFont typeface="Wingdings" panose="05000000000000000000" pitchFamily="2" charset="2"/>
              <a:buChar char="Ø"/>
            </a:pPr>
            <a:r>
              <a:rPr lang="en-US" sz="2000" b="1" dirty="0" smtClean="0">
                <a:latin typeface="Arial Rounded MT Bold" panose="020F0704030504030204" pitchFamily="34" charset="0"/>
              </a:rPr>
              <a:t>Viruses</a:t>
            </a:r>
          </a:p>
          <a:p>
            <a:pPr marL="800100" lvl="1" indent="-342900">
              <a:spcBef>
                <a:spcPts val="1200"/>
              </a:spcBef>
              <a:buFont typeface="Wingdings" panose="05000000000000000000" pitchFamily="2" charset="2"/>
              <a:buChar char="Ø"/>
            </a:pPr>
            <a:r>
              <a:rPr lang="en-US" sz="2000" b="1" dirty="0" smtClean="0">
                <a:latin typeface="Arial Rounded MT Bold" panose="020F0704030504030204" pitchFamily="34" charset="0"/>
              </a:rPr>
              <a:t>No </a:t>
            </a:r>
            <a:r>
              <a:rPr lang="en-US" sz="2000" b="1" dirty="0">
                <a:latin typeface="Arial Rounded MT Bold" panose="020F0704030504030204" pitchFamily="34" charset="0"/>
              </a:rPr>
              <a:t>till</a:t>
            </a:r>
          </a:p>
          <a:p>
            <a:pPr marL="800100" lvl="1" indent="-342900">
              <a:spcBef>
                <a:spcPts val="1200"/>
              </a:spcBef>
              <a:buFont typeface="Wingdings" panose="05000000000000000000" pitchFamily="2" charset="2"/>
              <a:buChar char="Ø"/>
            </a:pPr>
            <a:r>
              <a:rPr lang="en-US" sz="2000" b="1" dirty="0" smtClean="0">
                <a:latin typeface="Arial Rounded MT Bold" panose="020F0704030504030204" pitchFamily="34" charset="0"/>
              </a:rPr>
              <a:t>Entomopathogens</a:t>
            </a:r>
          </a:p>
          <a:p>
            <a:pPr marL="800100" lvl="1" indent="-342900">
              <a:spcBef>
                <a:spcPts val="1200"/>
              </a:spcBef>
              <a:buFont typeface="Wingdings" panose="05000000000000000000" pitchFamily="2" charset="2"/>
              <a:buChar char="Ø"/>
            </a:pPr>
            <a:r>
              <a:rPr lang="en-US" sz="2000" b="1" dirty="0">
                <a:latin typeface="Arial Rounded MT Bold" panose="020F0704030504030204" pitchFamily="34" charset="0"/>
              </a:rPr>
              <a:t>Cover </a:t>
            </a:r>
            <a:r>
              <a:rPr lang="en-US" sz="2000" b="1" dirty="0" smtClean="0">
                <a:latin typeface="Arial Rounded MT Bold" panose="020F0704030504030204" pitchFamily="34" charset="0"/>
              </a:rPr>
              <a:t>crops</a:t>
            </a:r>
          </a:p>
          <a:p>
            <a:pPr marL="800100" lvl="1" indent="-342900">
              <a:spcBef>
                <a:spcPts val="1200"/>
              </a:spcBef>
              <a:buFont typeface="Wingdings" panose="05000000000000000000" pitchFamily="2" charset="2"/>
              <a:buChar char="Ø"/>
            </a:pPr>
            <a:r>
              <a:rPr lang="en-US" sz="2000" b="1" dirty="0" smtClean="0">
                <a:latin typeface="Arial Rounded MT Bold" panose="020F0704030504030204" pitchFamily="34" charset="0"/>
              </a:rPr>
              <a:t>Trap crops</a:t>
            </a:r>
          </a:p>
          <a:p>
            <a:pPr marL="800100" lvl="1" indent="-342900">
              <a:spcBef>
                <a:spcPts val="1200"/>
              </a:spcBef>
              <a:buFont typeface="Wingdings" panose="05000000000000000000" pitchFamily="2" charset="2"/>
              <a:buChar char="Ø"/>
            </a:pPr>
            <a:r>
              <a:rPr lang="en-US" sz="2000" b="1" dirty="0" smtClean="0">
                <a:latin typeface="Arial Rounded MT Bold" panose="020F0704030504030204" pitchFamily="34" charset="0"/>
              </a:rPr>
              <a:t>Areawide Management</a:t>
            </a:r>
          </a:p>
        </p:txBody>
      </p:sp>
      <p:sp>
        <p:nvSpPr>
          <p:cNvPr id="3" name="TextBox 2"/>
          <p:cNvSpPr txBox="1"/>
          <p:nvPr/>
        </p:nvSpPr>
        <p:spPr>
          <a:xfrm>
            <a:off x="131975" y="263951"/>
            <a:ext cx="11764652" cy="584775"/>
          </a:xfrm>
          <a:prstGeom prst="rect">
            <a:avLst/>
          </a:prstGeom>
          <a:noFill/>
        </p:spPr>
        <p:txBody>
          <a:bodyPr wrap="square" rtlCol="0">
            <a:spAutoFit/>
          </a:bodyPr>
          <a:lstStyle/>
          <a:p>
            <a:r>
              <a:rPr lang="en-US" sz="3200" b="1" dirty="0" smtClean="0">
                <a:effectLst>
                  <a:outerShdw blurRad="38100" dist="38100" dir="2700000" algn="tl">
                    <a:srgbClr val="000000">
                      <a:alpha val="43137"/>
                    </a:srgbClr>
                  </a:outerShdw>
                </a:effectLst>
                <a:latin typeface="Arial Rounded MT Bold" panose="020F0704030504030204" pitchFamily="34" charset="0"/>
              </a:rPr>
              <a:t>Many IPM Success Stories in Achieving Sustainability</a:t>
            </a:r>
            <a:endParaRPr lang="en-US" sz="3200" b="1" dirty="0">
              <a:effectLst>
                <a:outerShdw blurRad="38100" dist="38100" dir="2700000" algn="tl">
                  <a:srgbClr val="000000">
                    <a:alpha val="43137"/>
                  </a:srgbClr>
                </a:outerShdw>
              </a:effectLst>
              <a:latin typeface="Arial Rounded MT Bold" panose="020F0704030504030204" pitchFamily="34" charset="0"/>
            </a:endParaRPr>
          </a:p>
        </p:txBody>
      </p:sp>
      <p:graphicFrame>
        <p:nvGraphicFramePr>
          <p:cNvPr id="23" name="Chart 22"/>
          <p:cNvGraphicFramePr>
            <a:graphicFrameLocks/>
          </p:cNvGraphicFramePr>
          <p:nvPr>
            <p:extLst>
              <p:ext uri="{D42A27DB-BD31-4B8C-83A1-F6EECF244321}">
                <p14:modId xmlns:p14="http://schemas.microsoft.com/office/powerpoint/2010/main" val="2152217926"/>
              </p:ext>
            </p:extLst>
          </p:nvPr>
        </p:nvGraphicFramePr>
        <p:xfrm>
          <a:off x="5635744" y="3150772"/>
          <a:ext cx="6178714" cy="370722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67130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3"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9315" y="5833382"/>
            <a:ext cx="7772400" cy="374671"/>
          </a:xfrm>
        </p:spPr>
        <p:txBody>
          <a:bodyPr>
            <a:normAutofit fontScale="90000"/>
          </a:bodyPr>
          <a:lstStyle/>
          <a:p>
            <a:r>
              <a:rPr lang="en-US" b="1" dirty="0" smtClean="0"/>
              <a:t/>
            </a:r>
            <a:br>
              <a:rPr lang="en-US" b="1" dirty="0" smtClean="0"/>
            </a:br>
            <a:r>
              <a:rPr lang="en-US" sz="2000" dirty="0"/>
              <a:t>Michael Rozyne at </a:t>
            </a:r>
            <a:r>
              <a:rPr lang="en-US" sz="2000" b="1" dirty="0"/>
              <a:t>BPIA 2017 </a:t>
            </a:r>
            <a:r>
              <a:rPr lang="en-US" sz="2000" dirty="0"/>
              <a:t>Fall Meeting, Orlando, Florida</a:t>
            </a:r>
            <a:r>
              <a:rPr lang="en-US" sz="2000" b="1" dirty="0"/>
              <a:t/>
            </a:r>
            <a:br>
              <a:rPr lang="en-US" sz="2000" b="1" dirty="0"/>
            </a:br>
            <a:endParaRPr lang="en-US" sz="2000" dirty="0"/>
          </a:p>
        </p:txBody>
      </p:sp>
      <p:sp>
        <p:nvSpPr>
          <p:cNvPr id="3" name="Subtitle 2"/>
          <p:cNvSpPr>
            <a:spLocks noGrp="1"/>
          </p:cNvSpPr>
          <p:nvPr>
            <p:ph type="subTitle" idx="1"/>
          </p:nvPr>
        </p:nvSpPr>
        <p:spPr>
          <a:xfrm>
            <a:off x="2895600" y="4374303"/>
            <a:ext cx="6400800" cy="1374490"/>
          </a:xfrm>
        </p:spPr>
        <p:txBody>
          <a:bodyPr>
            <a:normAutofit/>
          </a:bodyPr>
          <a:lstStyle/>
          <a:p>
            <a:r>
              <a:rPr lang="en-US" sz="3600" b="1" dirty="0"/>
              <a:t>Where Is IPM? </a:t>
            </a:r>
          </a:p>
          <a:p>
            <a:r>
              <a:rPr lang="en-US" dirty="0" smtClean="0"/>
              <a:t>In the Public Conversation on Sustainability</a:t>
            </a:r>
          </a:p>
        </p:txBody>
      </p:sp>
    </p:spTree>
    <p:extLst>
      <p:ext uri="{BB962C8B-B14F-4D97-AF65-F5344CB8AC3E}">
        <p14:creationId xmlns:p14="http://schemas.microsoft.com/office/powerpoint/2010/main" val="229804248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lnSpcReduction="10000"/>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5824" y="504907"/>
            <a:ext cx="6747676" cy="4498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83615" y="5066968"/>
            <a:ext cx="1092009" cy="1143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69283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37021" y="858741"/>
            <a:ext cx="7772400" cy="2258170"/>
          </a:xfrm>
        </p:spPr>
        <p:txBody>
          <a:bodyPr>
            <a:normAutofit fontScale="90000"/>
          </a:bodyPr>
          <a:lstStyle/>
          <a:p>
            <a:r>
              <a:rPr lang="en-US" u="sng" dirty="0" smtClean="0"/>
              <a:t>My objectives, in next 7 minutes:</a:t>
            </a:r>
            <a:br>
              <a:rPr lang="en-US" u="sng" dirty="0" smtClean="0"/>
            </a:br>
            <a:r>
              <a:rPr lang="en-US" u="sng" dirty="0" smtClean="0"/>
              <a:t/>
            </a:r>
            <a:br>
              <a:rPr lang="en-US" u="sng" dirty="0" smtClean="0"/>
            </a:br>
            <a:r>
              <a:rPr lang="en-US" dirty="0" smtClean="0"/>
              <a:t>1. Reframe the question from </a:t>
            </a:r>
            <a:r>
              <a:rPr lang="en-US" i="1" dirty="0" smtClean="0"/>
              <a:t>Where?</a:t>
            </a:r>
            <a:r>
              <a:rPr lang="en-US" dirty="0" smtClean="0"/>
              <a:t> to </a:t>
            </a:r>
            <a:r>
              <a:rPr lang="en-US" i="1" dirty="0" smtClean="0"/>
              <a:t>Why?</a:t>
            </a:r>
            <a:br>
              <a:rPr lang="en-US" i="1" dirty="0" smtClean="0"/>
            </a:br>
            <a:r>
              <a:rPr lang="en-US" dirty="0" smtClean="0"/>
              <a:t/>
            </a:r>
            <a:br>
              <a:rPr lang="en-US" dirty="0" smtClean="0"/>
            </a:br>
            <a:r>
              <a:rPr lang="en-US" dirty="0" smtClean="0"/>
              <a:t>2. Introduce one answer to the question </a:t>
            </a:r>
            <a:r>
              <a:rPr lang="en-US" i="1" dirty="0" smtClean="0"/>
              <a:t>Why?</a:t>
            </a:r>
            <a:br>
              <a:rPr lang="en-US" i="1" dirty="0" smtClean="0"/>
            </a:br>
            <a:r>
              <a:rPr lang="en-US" dirty="0" smtClean="0"/>
              <a:t>And then one example of </a:t>
            </a:r>
            <a:r>
              <a:rPr lang="en-US" i="1" dirty="0" smtClean="0"/>
              <a:t>How?</a:t>
            </a:r>
            <a:br>
              <a:rPr lang="en-US" i="1" dirty="0" smtClean="0"/>
            </a:br>
            <a:r>
              <a:rPr lang="en-US" dirty="0" smtClean="0"/>
              <a:t/>
            </a:r>
            <a:br>
              <a:rPr lang="en-US" dirty="0" smtClean="0"/>
            </a:br>
            <a:r>
              <a:rPr lang="en-US" dirty="0" smtClean="0"/>
              <a:t>3. Modify your vacation reading list</a:t>
            </a:r>
            <a:br>
              <a:rPr lang="en-US" dirty="0" smtClean="0"/>
            </a:br>
            <a:endParaRPr lang="en-US"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32436" y="3837114"/>
            <a:ext cx="2460844" cy="24106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10311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endParaRPr lang="en-US"/>
          </a:p>
        </p:txBody>
      </p:sp>
      <p:sp>
        <p:nvSpPr>
          <p:cNvPr id="3" name="Subtitle 2"/>
          <p:cNvSpPr>
            <a:spLocks noGrp="1"/>
          </p:cNvSpPr>
          <p:nvPr>
            <p:ph type="subTitle" idx="1"/>
          </p:nvPr>
        </p:nvSpPr>
        <p:spPr/>
        <p:txBody>
          <a:bodyPr>
            <a:normAutofit lnSpcReduction="10000"/>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5735" y="245524"/>
            <a:ext cx="4062574" cy="5765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17104" y="2500051"/>
            <a:ext cx="5191870" cy="3838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41626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Undoing!</a:t>
            </a:r>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rot="10800000">
            <a:off x="5945647" y="1310031"/>
            <a:ext cx="4265153" cy="4645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2133600" y="1310032"/>
            <a:ext cx="2380090" cy="2590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133599" y="4460193"/>
            <a:ext cx="2510624" cy="461665"/>
          </a:xfrm>
          <a:prstGeom prst="rect">
            <a:avLst/>
          </a:prstGeom>
          <a:noFill/>
        </p:spPr>
        <p:txBody>
          <a:bodyPr wrap="none" rtlCol="0">
            <a:spAutoFit/>
          </a:bodyPr>
          <a:lstStyle/>
          <a:p>
            <a:pPr defTabSz="457200"/>
            <a:r>
              <a:rPr lang="en-US" sz="2400" dirty="0" err="1">
                <a:solidFill>
                  <a:prstClr val="black"/>
                </a:solidFill>
              </a:rPr>
              <a:t>Hmmmmmmm</a:t>
            </a:r>
            <a:r>
              <a:rPr lang="en-US" sz="2400" dirty="0">
                <a:solidFill>
                  <a:prstClr val="black"/>
                </a:solidFill>
              </a:rPr>
              <a:t>…</a:t>
            </a:r>
          </a:p>
        </p:txBody>
      </p:sp>
      <p:sp>
        <p:nvSpPr>
          <p:cNvPr id="5" name="Right Arrow 4"/>
          <p:cNvSpPr/>
          <p:nvPr/>
        </p:nvSpPr>
        <p:spPr>
          <a:xfrm>
            <a:off x="4644223" y="4468634"/>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11350407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Emotion vs. reason: </a:t>
            </a:r>
            <a:r>
              <a:rPr lang="en-US" i="1" dirty="0" smtClean="0"/>
              <a:t>who decides?</a:t>
            </a:r>
            <a:endParaRPr lang="en-US" i="1" dirty="0"/>
          </a:p>
        </p:txBody>
      </p:sp>
      <p:pic>
        <p:nvPicPr>
          <p:cNvPr id="4" name="Picture 4"/>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682241" y="1354102"/>
            <a:ext cx="6872577" cy="4581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09788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9660" y="46355"/>
            <a:ext cx="8992924" cy="1143000"/>
          </a:xfrm>
        </p:spPr>
        <p:txBody>
          <a:bodyPr>
            <a:normAutofit/>
          </a:bodyPr>
          <a:lstStyle/>
          <a:p>
            <a:r>
              <a:rPr lang="en-US" sz="2800" b="1" dirty="0"/>
              <a:t>The elephant </a:t>
            </a:r>
            <a:r>
              <a:rPr lang="en-US" sz="2400" dirty="0"/>
              <a:t>(emotion) </a:t>
            </a:r>
            <a:r>
              <a:rPr lang="en-US" sz="2800" b="1" dirty="0"/>
              <a:t>is in charge. </a:t>
            </a:r>
            <a:br>
              <a:rPr lang="en-US" sz="2800" b="1" dirty="0"/>
            </a:br>
            <a:r>
              <a:rPr lang="en-US" sz="2800" b="1" dirty="0"/>
              <a:t>The rider </a:t>
            </a:r>
            <a:r>
              <a:rPr lang="en-US" sz="2400" dirty="0"/>
              <a:t>(reason) </a:t>
            </a:r>
            <a:r>
              <a:rPr lang="en-US" sz="2800" b="1" dirty="0"/>
              <a:t>justifies and assists.</a:t>
            </a:r>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19931" y="1508272"/>
            <a:ext cx="1385529" cy="1433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5655" y="2941812"/>
            <a:ext cx="2890443" cy="2854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925047" y="1195002"/>
            <a:ext cx="4412974" cy="2462213"/>
          </a:xfrm>
          <a:prstGeom prst="rect">
            <a:avLst/>
          </a:prstGeom>
          <a:noFill/>
        </p:spPr>
        <p:txBody>
          <a:bodyPr wrap="square" rtlCol="0">
            <a:spAutoFit/>
          </a:bodyPr>
          <a:lstStyle/>
          <a:p>
            <a:pPr defTabSz="457200"/>
            <a:r>
              <a:rPr lang="en-US" sz="2200" dirty="0">
                <a:solidFill>
                  <a:prstClr val="black"/>
                </a:solidFill>
              </a:rPr>
              <a:t>Thinking system #1: </a:t>
            </a:r>
          </a:p>
          <a:p>
            <a:pPr defTabSz="457200"/>
            <a:r>
              <a:rPr lang="en-US" sz="2200" dirty="0">
                <a:solidFill>
                  <a:prstClr val="black"/>
                </a:solidFill>
              </a:rPr>
              <a:t>fast and automatic—</a:t>
            </a:r>
          </a:p>
          <a:p>
            <a:pPr defTabSz="457200"/>
            <a:r>
              <a:rPr lang="en-US" sz="2200" dirty="0">
                <a:solidFill>
                  <a:prstClr val="black"/>
                </a:solidFill>
              </a:rPr>
              <a:t>intuition, feelings, emotion</a:t>
            </a:r>
          </a:p>
          <a:p>
            <a:pPr defTabSz="457200"/>
            <a:endParaRPr lang="en-US" sz="2200" dirty="0">
              <a:solidFill>
                <a:prstClr val="black"/>
              </a:solidFill>
            </a:endParaRPr>
          </a:p>
          <a:p>
            <a:pPr defTabSz="457200"/>
            <a:r>
              <a:rPr lang="en-US" sz="2200" dirty="0">
                <a:solidFill>
                  <a:prstClr val="black"/>
                </a:solidFill>
              </a:rPr>
              <a:t>Thinking system #2: </a:t>
            </a:r>
          </a:p>
          <a:p>
            <a:pPr defTabSz="457200"/>
            <a:r>
              <a:rPr lang="en-US" sz="2200" dirty="0">
                <a:solidFill>
                  <a:prstClr val="black"/>
                </a:solidFill>
              </a:rPr>
              <a:t>slow, analytical—</a:t>
            </a:r>
          </a:p>
          <a:p>
            <a:pPr defTabSz="457200"/>
            <a:r>
              <a:rPr lang="en-US" sz="2200" dirty="0">
                <a:solidFill>
                  <a:prstClr val="black"/>
                </a:solidFill>
              </a:rPr>
              <a:t>reasoning, rational</a:t>
            </a:r>
          </a:p>
        </p:txBody>
      </p:sp>
      <p:pic>
        <p:nvPicPr>
          <p:cNvPr id="61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25048" y="3835984"/>
            <a:ext cx="3673889" cy="2451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83251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Framing </a:t>
            </a:r>
            <a:r>
              <a:rPr lang="en-US" sz="2400" dirty="0"/>
              <a:t>is how human beings process information</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76487" y="1410479"/>
            <a:ext cx="5080000" cy="316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205454" y="2671640"/>
            <a:ext cx="1287532" cy="646331"/>
          </a:xfrm>
          <a:prstGeom prst="rect">
            <a:avLst/>
          </a:prstGeom>
          <a:noFill/>
        </p:spPr>
        <p:txBody>
          <a:bodyPr wrap="none" rtlCol="0">
            <a:spAutoFit/>
          </a:bodyPr>
          <a:lstStyle/>
          <a:p>
            <a:pPr defTabSz="457200"/>
            <a:r>
              <a:rPr lang="en-US" u="sng" dirty="0">
                <a:solidFill>
                  <a:prstClr val="black"/>
                </a:solidFill>
                <a:latin typeface="Jokerman" panose="04090605060D06020702" pitchFamily="82" charset="0"/>
              </a:rPr>
              <a:t>Information</a:t>
            </a:r>
          </a:p>
          <a:p>
            <a:pPr defTabSz="457200"/>
            <a:r>
              <a:rPr lang="en-US" dirty="0">
                <a:solidFill>
                  <a:prstClr val="black"/>
                </a:solidFill>
                <a:latin typeface="Jokerman" panose="04090605060D06020702" pitchFamily="82" charset="0"/>
              </a:rPr>
              <a:t>       facts</a:t>
            </a:r>
          </a:p>
        </p:txBody>
      </p:sp>
      <p:sp>
        <p:nvSpPr>
          <p:cNvPr id="5" name="TextBox 4"/>
          <p:cNvSpPr txBox="1"/>
          <p:nvPr/>
        </p:nvSpPr>
        <p:spPr>
          <a:xfrm>
            <a:off x="1810247" y="4850297"/>
            <a:ext cx="8643068" cy="1200329"/>
          </a:xfrm>
          <a:prstGeom prst="rect">
            <a:avLst/>
          </a:prstGeom>
          <a:noFill/>
        </p:spPr>
        <p:txBody>
          <a:bodyPr wrap="square" rtlCol="0">
            <a:spAutoFit/>
          </a:bodyPr>
          <a:lstStyle/>
          <a:p>
            <a:pPr marL="285750" indent="-285750" defTabSz="457200">
              <a:buFont typeface="Arial" panose="020B0604020202020204" pitchFamily="34" charset="0"/>
              <a:buChar char="•"/>
            </a:pPr>
            <a:r>
              <a:rPr lang="en-US" sz="2400" dirty="0">
                <a:solidFill>
                  <a:prstClr val="black"/>
                </a:solidFill>
              </a:rPr>
              <a:t>The mental structures that shape how we see the world</a:t>
            </a:r>
          </a:p>
          <a:p>
            <a:pPr marL="285750" indent="-285750" defTabSz="457200">
              <a:buFont typeface="Arial" panose="020B0604020202020204" pitchFamily="34" charset="0"/>
              <a:buChar char="•"/>
            </a:pPr>
            <a:r>
              <a:rPr lang="en-US" sz="2400" dirty="0">
                <a:solidFill>
                  <a:prstClr val="black"/>
                </a:solidFill>
              </a:rPr>
              <a:t>The stories we tell ourselves about how the world works</a:t>
            </a:r>
          </a:p>
          <a:p>
            <a:pPr marL="285750" indent="-285750" defTabSz="457200">
              <a:buFont typeface="Arial" panose="020B0604020202020204" pitchFamily="34" charset="0"/>
              <a:buChar char="•"/>
            </a:pPr>
            <a:r>
              <a:rPr lang="en-US" sz="2400" dirty="0">
                <a:solidFill>
                  <a:prstClr val="black"/>
                </a:solidFill>
              </a:rPr>
              <a:t>Language, words, trigger the frames already in your mind</a:t>
            </a:r>
          </a:p>
        </p:txBody>
      </p:sp>
    </p:spTree>
    <p:extLst>
      <p:ext uri="{BB962C8B-B14F-4D97-AF65-F5344CB8AC3E}">
        <p14:creationId xmlns:p14="http://schemas.microsoft.com/office/powerpoint/2010/main" val="17045610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68270" y="502448"/>
            <a:ext cx="7301552" cy="1200329"/>
          </a:xfrm>
          <a:prstGeom prst="rect">
            <a:avLst/>
          </a:prstGeom>
          <a:noFill/>
        </p:spPr>
        <p:txBody>
          <a:bodyPr wrap="square" rtlCol="0">
            <a:spAutoFit/>
          </a:bodyPr>
          <a:lstStyle/>
          <a:p>
            <a:pPr algn="ctr" defTabSz="457200"/>
            <a:r>
              <a:rPr lang="en-US" sz="3600" b="1" i="1" dirty="0">
                <a:solidFill>
                  <a:prstClr val="black"/>
                </a:solidFill>
              </a:rPr>
              <a:t>good farming practices </a:t>
            </a:r>
          </a:p>
          <a:p>
            <a:pPr algn="ctr" defTabSz="457200"/>
            <a:r>
              <a:rPr lang="en-US" sz="3600" b="1" dirty="0">
                <a:solidFill>
                  <a:prstClr val="black"/>
                </a:solidFill>
              </a:rPr>
              <a:t>and the Food Narrative Project</a:t>
            </a:r>
            <a:endParaRPr lang="en-US" sz="3600" dirty="0">
              <a:solidFill>
                <a:prstClr val="white">
                  <a:lumMod val="50000"/>
                </a:prstClr>
              </a:solidFill>
            </a:endParaRPr>
          </a:p>
        </p:txBody>
      </p:sp>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2863268" y="2219627"/>
            <a:ext cx="1471735" cy="1137948"/>
          </a:xfrm>
          <a:prstGeom prst="rect">
            <a:avLst/>
          </a:prstGeom>
        </p:spPr>
      </p:pic>
      <p:pic>
        <p:nvPicPr>
          <p:cNvPr id="6" name="Picture 5" descr=":1.png"/>
          <p:cNvPicPr/>
          <p:nvPr/>
        </p:nvPicPr>
        <p:blipFill>
          <a:blip r:embed="rId4"/>
          <a:srcRect/>
          <a:stretch>
            <a:fillRect/>
          </a:stretch>
        </p:blipFill>
        <p:spPr bwMode="auto">
          <a:xfrm>
            <a:off x="7462737" y="2209849"/>
            <a:ext cx="1562730" cy="1155283"/>
          </a:xfrm>
          <a:prstGeom prst="rect">
            <a:avLst/>
          </a:prstGeom>
          <a:noFill/>
          <a:ln w="9525">
            <a:noFill/>
            <a:miter lim="800000"/>
            <a:headEnd/>
            <a:tailEnd/>
          </a:ln>
        </p:spPr>
      </p:pic>
      <p:pic>
        <p:nvPicPr>
          <p:cNvPr id="7" name="Picture 6" descr="../../../Downloads/image001.png"/>
          <p:cNvPicPr/>
          <p:nvPr/>
        </p:nvPicPr>
        <p:blipFill>
          <a:blip r:embed="rId5">
            <a:extLst>
              <a:ext uri="{28A0092B-C50C-407E-A947-70E740481C1C}">
                <a14:useLocalDpi xmlns:a14="http://schemas.microsoft.com/office/drawing/2010/main" val="0"/>
              </a:ext>
            </a:extLst>
          </a:blip>
          <a:srcRect/>
          <a:stretch>
            <a:fillRect/>
          </a:stretch>
        </p:blipFill>
        <p:spPr bwMode="auto">
          <a:xfrm>
            <a:off x="4700130" y="2265130"/>
            <a:ext cx="2307463" cy="1039930"/>
          </a:xfrm>
          <a:prstGeom prst="rect">
            <a:avLst/>
          </a:prstGeom>
          <a:noFill/>
          <a:ln>
            <a:noFill/>
          </a:ln>
        </p:spPr>
      </p:pic>
      <p:sp>
        <p:nvSpPr>
          <p:cNvPr id="3" name="TextBox 2"/>
          <p:cNvSpPr txBox="1"/>
          <p:nvPr/>
        </p:nvSpPr>
        <p:spPr>
          <a:xfrm>
            <a:off x="2153377" y="4208621"/>
            <a:ext cx="8106706" cy="1631216"/>
          </a:xfrm>
          <a:prstGeom prst="rect">
            <a:avLst/>
          </a:prstGeom>
          <a:noFill/>
        </p:spPr>
        <p:txBody>
          <a:bodyPr wrap="none" rtlCol="0">
            <a:spAutoFit/>
          </a:bodyPr>
          <a:lstStyle/>
          <a:p>
            <a:pPr marL="342900" indent="-342900" defTabSz="457200">
              <a:buFont typeface="Arial" panose="020B0604020202020204" pitchFamily="34" charset="0"/>
              <a:buChar char="•"/>
            </a:pPr>
            <a:r>
              <a:rPr lang="en-US" sz="2000" dirty="0">
                <a:solidFill>
                  <a:prstClr val="black"/>
                </a:solidFill>
              </a:rPr>
              <a:t>People just don’t understand agriculture</a:t>
            </a:r>
          </a:p>
          <a:p>
            <a:pPr marL="342900" indent="-342900" defTabSz="457200">
              <a:buFont typeface="Arial" panose="020B0604020202020204" pitchFamily="34" charset="0"/>
              <a:buChar char="•"/>
            </a:pPr>
            <a:r>
              <a:rPr lang="en-US" sz="2000" dirty="0">
                <a:solidFill>
                  <a:prstClr val="black"/>
                </a:solidFill>
              </a:rPr>
              <a:t>And when there </a:t>
            </a:r>
            <a:r>
              <a:rPr lang="en-US" sz="2000" i="1" dirty="0">
                <a:solidFill>
                  <a:prstClr val="black"/>
                </a:solidFill>
              </a:rPr>
              <a:t>is</a:t>
            </a:r>
            <a:r>
              <a:rPr lang="en-US" sz="2000" dirty="0">
                <a:solidFill>
                  <a:prstClr val="black"/>
                </a:solidFill>
              </a:rPr>
              <a:t> talk about farming practices, it’s oversimplified!</a:t>
            </a:r>
          </a:p>
          <a:p>
            <a:pPr marL="342900" indent="-342900" defTabSz="457200">
              <a:buFont typeface="Arial" panose="020B0604020202020204" pitchFamily="34" charset="0"/>
              <a:buChar char="•"/>
            </a:pPr>
            <a:r>
              <a:rPr lang="en-US" sz="2000" dirty="0">
                <a:solidFill>
                  <a:prstClr val="black"/>
                </a:solidFill>
              </a:rPr>
              <a:t>It’s often </a:t>
            </a:r>
            <a:r>
              <a:rPr lang="en-US" sz="2000" dirty="0" err="1">
                <a:solidFill>
                  <a:prstClr val="black"/>
                </a:solidFill>
              </a:rPr>
              <a:t>soooo</a:t>
            </a:r>
            <a:r>
              <a:rPr lang="en-US" sz="2000" dirty="0">
                <a:solidFill>
                  <a:prstClr val="black"/>
                </a:solidFill>
              </a:rPr>
              <a:t> polarized!! </a:t>
            </a:r>
          </a:p>
          <a:p>
            <a:pPr defTabSz="457200"/>
            <a:r>
              <a:rPr lang="en-US" sz="2000" dirty="0">
                <a:solidFill>
                  <a:prstClr val="black"/>
                </a:solidFill>
              </a:rPr>
              <a:t>     (is anyone </a:t>
            </a:r>
            <a:r>
              <a:rPr lang="en-US" sz="2000" i="1" dirty="0">
                <a:solidFill>
                  <a:prstClr val="black"/>
                </a:solidFill>
              </a:rPr>
              <a:t>really</a:t>
            </a:r>
            <a:r>
              <a:rPr lang="en-US" sz="2000" dirty="0">
                <a:solidFill>
                  <a:prstClr val="black"/>
                </a:solidFill>
              </a:rPr>
              <a:t> listening?)</a:t>
            </a:r>
          </a:p>
          <a:p>
            <a:pPr marL="342900" indent="-342900" defTabSz="457200">
              <a:buFont typeface="Arial" panose="020B0604020202020204" pitchFamily="34" charset="0"/>
              <a:buChar char="•"/>
            </a:pPr>
            <a:r>
              <a:rPr lang="en-US" sz="2000" dirty="0">
                <a:solidFill>
                  <a:prstClr val="black"/>
                </a:solidFill>
              </a:rPr>
              <a:t>And, where are the facts??? Where is the science????</a:t>
            </a:r>
          </a:p>
        </p:txBody>
      </p:sp>
      <p:sp>
        <p:nvSpPr>
          <p:cNvPr id="8" name="AutoShape 2" descr="mage result for Time magazine organic versus local">
            <a:hlinkClick r:id="rId6" invalidUrl="https://www.google.com/imgres?imgurl=http://www.seriouseats.com/assets_c/2009/09/time-eatlocal-thumb-625xauto-53028.jpg&amp;imgrefurl=http://www.seriouseats.com/tags/Time Magazine&amp;docid=-SpX-3YhHR_E7M&amp;tbnid=LioLPBJfDi84ZM:&amp;vet=10ahUKEwjY8966opjUAhUH8YMKHcd9Du8QMwgnKAIwAg..i&amp;w=625&amp;h=840&amp;itg=1&amp;bih=1213&amp;biw=1587&amp;q=Time magazine organic versus local&amp;ved=0ahUKEwjY8966opjUAhUH8YMKHcd9Du8QMwgnKAIwAg&amp;iact=mrc&amp;uact=8"/>
          </p:cNvPr>
          <p:cNvSpPr>
            <a:spLocks noChangeAspect="1" noChangeArrowheads="1"/>
          </p:cNvSpPr>
          <p:nvPr/>
        </p:nvSpPr>
        <p:spPr bwMode="auto">
          <a:xfrm>
            <a:off x="152400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en-US" dirty="0">
              <a:solidFill>
                <a:prstClr val="black"/>
              </a:solidFill>
            </a:endParaRPr>
          </a:p>
        </p:txBody>
      </p:sp>
    </p:spTree>
    <p:extLst>
      <p:ext uri="{BB962C8B-B14F-4D97-AF65-F5344CB8AC3E}">
        <p14:creationId xmlns:p14="http://schemas.microsoft.com/office/powerpoint/2010/main" val="34157344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664677" y="1720567"/>
            <a:ext cx="4715133" cy="1315260"/>
          </a:xfrm>
        </p:spPr>
        <p:txBody>
          <a:bodyPr>
            <a:normAutofit/>
          </a:bodyPr>
          <a:lstStyle/>
          <a:p>
            <a:r>
              <a:rPr lang="en-US" b="1" dirty="0" smtClean="0"/>
              <a:t>First: </a:t>
            </a:r>
            <a:r>
              <a:rPr lang="en-US" dirty="0" smtClean="0"/>
              <a:t>Map the terrain</a:t>
            </a:r>
            <a:endParaRPr lang="en-US" dirty="0"/>
          </a:p>
        </p:txBody>
      </p:sp>
      <p:sp>
        <p:nvSpPr>
          <p:cNvPr id="5" name="Title 1"/>
          <p:cNvSpPr txBox="1">
            <a:spLocks/>
          </p:cNvSpPr>
          <p:nvPr/>
        </p:nvSpPr>
        <p:spPr>
          <a:xfrm>
            <a:off x="1524000" y="105509"/>
            <a:ext cx="9144000" cy="1817077"/>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400" kern="1200">
                <a:solidFill>
                  <a:schemeClr val="tx1"/>
                </a:solidFill>
                <a:latin typeface="+mj-lt"/>
                <a:ea typeface="+mj-ea"/>
                <a:cs typeface="+mj-cs"/>
              </a:defRPr>
            </a:lvl1pPr>
          </a:lstStyle>
          <a:p>
            <a:pPr algn="ctr"/>
            <a:r>
              <a:rPr lang="en-US" dirty="0">
                <a:solidFill>
                  <a:prstClr val="black"/>
                </a:solidFill>
              </a:rPr>
              <a:t>Use </a:t>
            </a:r>
            <a:r>
              <a:rPr lang="en-US" b="1" dirty="0">
                <a:solidFill>
                  <a:prstClr val="black"/>
                </a:solidFill>
              </a:rPr>
              <a:t>strategic frame analysis </a:t>
            </a:r>
            <a:r>
              <a:rPr lang="en-US" dirty="0">
                <a:solidFill>
                  <a:prstClr val="black"/>
                </a:solidFill>
              </a:rPr>
              <a:t>to develop better ways to communicate about farming</a:t>
            </a:r>
          </a:p>
        </p:txBody>
      </p:sp>
      <p:grpSp>
        <p:nvGrpSpPr>
          <p:cNvPr id="6" name="Group 15"/>
          <p:cNvGrpSpPr>
            <a:grpSpLocks/>
          </p:cNvGrpSpPr>
          <p:nvPr/>
        </p:nvGrpSpPr>
        <p:grpSpPr bwMode="auto">
          <a:xfrm>
            <a:off x="1664676" y="3149002"/>
            <a:ext cx="8602418" cy="2752208"/>
            <a:chOff x="0" y="0"/>
            <a:chExt cx="6692" cy="2140"/>
          </a:xfrm>
        </p:grpSpPr>
        <p:sp>
          <p:nvSpPr>
            <p:cNvPr id="7" name="Rectangle 6"/>
            <p:cNvSpPr>
              <a:spLocks/>
            </p:cNvSpPr>
            <p:nvPr/>
          </p:nvSpPr>
          <p:spPr bwMode="auto">
            <a:xfrm>
              <a:off x="348" y="900"/>
              <a:ext cx="1464" cy="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ctr">
                <a:defRPr sz="3600">
                  <a:solidFill>
                    <a:srgbClr val="000000"/>
                  </a:solidFill>
                  <a:latin typeface="Gill Sans" charset="0"/>
                  <a:ea typeface="Heiti SC Light" charset="-122"/>
                  <a:cs typeface="Heiti SC Light" charset="-122"/>
                  <a:sym typeface="Gill Sans" charset="0"/>
                </a:defRPr>
              </a:lvl1pPr>
              <a:lvl2pPr marL="742950" indent="-285750" algn="ctr">
                <a:defRPr sz="3600">
                  <a:solidFill>
                    <a:srgbClr val="000000"/>
                  </a:solidFill>
                  <a:latin typeface="Gill Sans" charset="0"/>
                  <a:ea typeface="Heiti SC Light" charset="-122"/>
                  <a:cs typeface="Heiti SC Light" charset="-122"/>
                  <a:sym typeface="Gill Sans" charset="0"/>
                </a:defRPr>
              </a:lvl2pPr>
              <a:lvl3pPr marL="1143000" indent="-228600" algn="ctr">
                <a:defRPr sz="3600">
                  <a:solidFill>
                    <a:srgbClr val="000000"/>
                  </a:solidFill>
                  <a:latin typeface="Gill Sans" charset="0"/>
                  <a:ea typeface="Heiti SC Light" charset="-122"/>
                  <a:cs typeface="Heiti SC Light" charset="-122"/>
                  <a:sym typeface="Gill Sans" charset="0"/>
                </a:defRPr>
              </a:lvl3pPr>
              <a:lvl4pPr marL="1600200" indent="-228600" algn="ctr">
                <a:defRPr sz="3600">
                  <a:solidFill>
                    <a:srgbClr val="000000"/>
                  </a:solidFill>
                  <a:latin typeface="Gill Sans" charset="0"/>
                  <a:ea typeface="Heiti SC Light" charset="-122"/>
                  <a:cs typeface="Heiti SC Light" charset="-122"/>
                  <a:sym typeface="Gill Sans" charset="0"/>
                </a:defRPr>
              </a:lvl4pPr>
              <a:lvl5pPr marL="2057400" indent="-228600" algn="ctr">
                <a:defRPr sz="3600">
                  <a:solidFill>
                    <a:srgbClr val="000000"/>
                  </a:solidFill>
                  <a:latin typeface="Gill Sans" charset="0"/>
                  <a:ea typeface="Heiti SC Light" charset="-122"/>
                  <a:cs typeface="Heiti SC Light" charset="-122"/>
                  <a:sym typeface="Gill Sans" charset="0"/>
                </a:defRPr>
              </a:lvl5pPr>
              <a:lvl6pPr marL="2514600" indent="-228600" algn="ctr" eaLnBrk="0" fontAlgn="base" hangingPunct="0">
                <a:spcBef>
                  <a:spcPct val="0"/>
                </a:spcBef>
                <a:spcAft>
                  <a:spcPct val="0"/>
                </a:spcAft>
                <a:defRPr sz="3600">
                  <a:solidFill>
                    <a:srgbClr val="000000"/>
                  </a:solidFill>
                  <a:latin typeface="Gill Sans" charset="0"/>
                  <a:ea typeface="Heiti SC Light" charset="-122"/>
                  <a:cs typeface="Heiti SC Light" charset="-122"/>
                  <a:sym typeface="Gill Sans" charset="0"/>
                </a:defRPr>
              </a:lvl6pPr>
              <a:lvl7pPr marL="2971800" indent="-228600" algn="ctr" eaLnBrk="0" fontAlgn="base" hangingPunct="0">
                <a:spcBef>
                  <a:spcPct val="0"/>
                </a:spcBef>
                <a:spcAft>
                  <a:spcPct val="0"/>
                </a:spcAft>
                <a:defRPr sz="3600">
                  <a:solidFill>
                    <a:srgbClr val="000000"/>
                  </a:solidFill>
                  <a:latin typeface="Gill Sans" charset="0"/>
                  <a:ea typeface="Heiti SC Light" charset="-122"/>
                  <a:cs typeface="Heiti SC Light" charset="-122"/>
                  <a:sym typeface="Gill Sans" charset="0"/>
                </a:defRPr>
              </a:lvl7pPr>
              <a:lvl8pPr marL="3429000" indent="-228600" algn="ctr" eaLnBrk="0" fontAlgn="base" hangingPunct="0">
                <a:spcBef>
                  <a:spcPct val="0"/>
                </a:spcBef>
                <a:spcAft>
                  <a:spcPct val="0"/>
                </a:spcAft>
                <a:defRPr sz="3600">
                  <a:solidFill>
                    <a:srgbClr val="000000"/>
                  </a:solidFill>
                  <a:latin typeface="Gill Sans" charset="0"/>
                  <a:ea typeface="Heiti SC Light" charset="-122"/>
                  <a:cs typeface="Heiti SC Light" charset="-122"/>
                  <a:sym typeface="Gill Sans" charset="0"/>
                </a:defRPr>
              </a:lvl8pPr>
              <a:lvl9pPr marL="3886200" indent="-228600" algn="ctr" eaLnBrk="0" fontAlgn="base" hangingPunct="0">
                <a:spcBef>
                  <a:spcPct val="0"/>
                </a:spcBef>
                <a:spcAft>
                  <a:spcPct val="0"/>
                </a:spcAft>
                <a:defRPr sz="3600">
                  <a:solidFill>
                    <a:srgbClr val="000000"/>
                  </a:solidFill>
                  <a:latin typeface="Gill Sans" charset="0"/>
                  <a:ea typeface="Heiti SC Light" charset="-122"/>
                  <a:cs typeface="Heiti SC Light" charset="-122"/>
                  <a:sym typeface="Gill Sans" charset="0"/>
                </a:defRPr>
              </a:lvl9pPr>
            </a:lstStyle>
            <a:p>
              <a:pPr defTabSz="457200"/>
              <a:r>
                <a:rPr lang="en-US" altLang="x-none" sz="2400" dirty="0">
                  <a:solidFill>
                    <a:srgbClr val="1A1A1A"/>
                  </a:solidFill>
                  <a:latin typeface="Myriad Pro It" charset="0"/>
                  <a:ea typeface="Myriad Pro It" charset="0"/>
                  <a:cs typeface="Myriad Pro It" charset="0"/>
                  <a:sym typeface="Myriad Pro It" charset="0"/>
                </a:rPr>
                <a:t>Expert </a:t>
              </a:r>
            </a:p>
            <a:p>
              <a:pPr defTabSz="457200"/>
              <a:r>
                <a:rPr lang="en-US" altLang="x-none" sz="2400" dirty="0">
                  <a:solidFill>
                    <a:srgbClr val="1A1A1A"/>
                  </a:solidFill>
                  <a:latin typeface="Myriad Pro It" charset="0"/>
                  <a:ea typeface="Myriad Pro It" charset="0"/>
                  <a:cs typeface="Myriad Pro It" charset="0"/>
                  <a:sym typeface="Myriad Pro It" charset="0"/>
                </a:rPr>
                <a:t>Interviews</a:t>
              </a:r>
            </a:p>
          </p:txBody>
        </p:sp>
        <p:sp>
          <p:nvSpPr>
            <p:cNvPr id="8" name="Rectangle 7"/>
            <p:cNvSpPr>
              <a:spLocks/>
            </p:cNvSpPr>
            <p:nvPr/>
          </p:nvSpPr>
          <p:spPr bwMode="auto">
            <a:xfrm>
              <a:off x="0" y="1596"/>
              <a:ext cx="2104" cy="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ctr">
                <a:defRPr sz="3600">
                  <a:solidFill>
                    <a:srgbClr val="000000"/>
                  </a:solidFill>
                  <a:latin typeface="Gill Sans" charset="0"/>
                  <a:ea typeface="Heiti SC Light" charset="-122"/>
                  <a:cs typeface="Heiti SC Light" charset="-122"/>
                  <a:sym typeface="Gill Sans" charset="0"/>
                </a:defRPr>
              </a:lvl1pPr>
              <a:lvl2pPr marL="742950" indent="-285750" algn="ctr">
                <a:defRPr sz="3600">
                  <a:solidFill>
                    <a:srgbClr val="000000"/>
                  </a:solidFill>
                  <a:latin typeface="Gill Sans" charset="0"/>
                  <a:ea typeface="Heiti SC Light" charset="-122"/>
                  <a:cs typeface="Heiti SC Light" charset="-122"/>
                  <a:sym typeface="Gill Sans" charset="0"/>
                </a:defRPr>
              </a:lvl2pPr>
              <a:lvl3pPr marL="1143000" indent="-228600" algn="ctr">
                <a:defRPr sz="3600">
                  <a:solidFill>
                    <a:srgbClr val="000000"/>
                  </a:solidFill>
                  <a:latin typeface="Gill Sans" charset="0"/>
                  <a:ea typeface="Heiti SC Light" charset="-122"/>
                  <a:cs typeface="Heiti SC Light" charset="-122"/>
                  <a:sym typeface="Gill Sans" charset="0"/>
                </a:defRPr>
              </a:lvl3pPr>
              <a:lvl4pPr marL="1600200" indent="-228600" algn="ctr">
                <a:defRPr sz="3600">
                  <a:solidFill>
                    <a:srgbClr val="000000"/>
                  </a:solidFill>
                  <a:latin typeface="Gill Sans" charset="0"/>
                  <a:ea typeface="Heiti SC Light" charset="-122"/>
                  <a:cs typeface="Heiti SC Light" charset="-122"/>
                  <a:sym typeface="Gill Sans" charset="0"/>
                </a:defRPr>
              </a:lvl4pPr>
              <a:lvl5pPr marL="2057400" indent="-228600" algn="ctr">
                <a:defRPr sz="3600">
                  <a:solidFill>
                    <a:srgbClr val="000000"/>
                  </a:solidFill>
                  <a:latin typeface="Gill Sans" charset="0"/>
                  <a:ea typeface="Heiti SC Light" charset="-122"/>
                  <a:cs typeface="Heiti SC Light" charset="-122"/>
                  <a:sym typeface="Gill Sans" charset="0"/>
                </a:defRPr>
              </a:lvl5pPr>
              <a:lvl6pPr marL="2514600" indent="-228600" algn="ctr" eaLnBrk="0" fontAlgn="base" hangingPunct="0">
                <a:spcBef>
                  <a:spcPct val="0"/>
                </a:spcBef>
                <a:spcAft>
                  <a:spcPct val="0"/>
                </a:spcAft>
                <a:defRPr sz="3600">
                  <a:solidFill>
                    <a:srgbClr val="000000"/>
                  </a:solidFill>
                  <a:latin typeface="Gill Sans" charset="0"/>
                  <a:ea typeface="Heiti SC Light" charset="-122"/>
                  <a:cs typeface="Heiti SC Light" charset="-122"/>
                  <a:sym typeface="Gill Sans" charset="0"/>
                </a:defRPr>
              </a:lvl6pPr>
              <a:lvl7pPr marL="2971800" indent="-228600" algn="ctr" eaLnBrk="0" fontAlgn="base" hangingPunct="0">
                <a:spcBef>
                  <a:spcPct val="0"/>
                </a:spcBef>
                <a:spcAft>
                  <a:spcPct val="0"/>
                </a:spcAft>
                <a:defRPr sz="3600">
                  <a:solidFill>
                    <a:srgbClr val="000000"/>
                  </a:solidFill>
                  <a:latin typeface="Gill Sans" charset="0"/>
                  <a:ea typeface="Heiti SC Light" charset="-122"/>
                  <a:cs typeface="Heiti SC Light" charset="-122"/>
                  <a:sym typeface="Gill Sans" charset="0"/>
                </a:defRPr>
              </a:lvl7pPr>
              <a:lvl8pPr marL="3429000" indent="-228600" algn="ctr" eaLnBrk="0" fontAlgn="base" hangingPunct="0">
                <a:spcBef>
                  <a:spcPct val="0"/>
                </a:spcBef>
                <a:spcAft>
                  <a:spcPct val="0"/>
                </a:spcAft>
                <a:defRPr sz="3600">
                  <a:solidFill>
                    <a:srgbClr val="000000"/>
                  </a:solidFill>
                  <a:latin typeface="Gill Sans" charset="0"/>
                  <a:ea typeface="Heiti SC Light" charset="-122"/>
                  <a:cs typeface="Heiti SC Light" charset="-122"/>
                  <a:sym typeface="Gill Sans" charset="0"/>
                </a:defRPr>
              </a:lvl8pPr>
              <a:lvl9pPr marL="3886200" indent="-228600" algn="ctr" eaLnBrk="0" fontAlgn="base" hangingPunct="0">
                <a:spcBef>
                  <a:spcPct val="0"/>
                </a:spcBef>
                <a:spcAft>
                  <a:spcPct val="0"/>
                </a:spcAft>
                <a:defRPr sz="3600">
                  <a:solidFill>
                    <a:srgbClr val="000000"/>
                  </a:solidFill>
                  <a:latin typeface="Gill Sans" charset="0"/>
                  <a:ea typeface="Heiti SC Light" charset="-122"/>
                  <a:cs typeface="Heiti SC Light" charset="-122"/>
                  <a:sym typeface="Gill Sans" charset="0"/>
                </a:defRPr>
              </a:lvl9pPr>
            </a:lstStyle>
            <a:p>
              <a:pPr defTabSz="457200"/>
              <a:r>
                <a:rPr lang="en-US" altLang="x-none" sz="2400" dirty="0">
                  <a:solidFill>
                    <a:srgbClr val="1A1A1A"/>
                  </a:solidFill>
                  <a:latin typeface="Myriad Pro" charset="0"/>
                  <a:ea typeface="Myriad Pro" charset="0"/>
                  <a:cs typeface="Myriad Pro" charset="0"/>
                  <a:sym typeface="Myriad Pro" charset="0"/>
                </a:rPr>
                <a:t>What needs to be communicated?</a:t>
              </a:r>
            </a:p>
          </p:txBody>
        </p:sp>
        <p:sp>
          <p:nvSpPr>
            <p:cNvPr id="9" name="Rectangle 8"/>
            <p:cNvSpPr>
              <a:spLocks/>
            </p:cNvSpPr>
            <p:nvPr/>
          </p:nvSpPr>
          <p:spPr bwMode="auto">
            <a:xfrm>
              <a:off x="2140" y="868"/>
              <a:ext cx="2184" cy="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ctr">
                <a:defRPr sz="3600">
                  <a:solidFill>
                    <a:srgbClr val="000000"/>
                  </a:solidFill>
                  <a:latin typeface="Gill Sans" charset="0"/>
                  <a:ea typeface="Heiti SC Light" charset="-122"/>
                  <a:cs typeface="Heiti SC Light" charset="-122"/>
                  <a:sym typeface="Gill Sans" charset="0"/>
                </a:defRPr>
              </a:lvl1pPr>
              <a:lvl2pPr marL="742950" indent="-285750" algn="ctr">
                <a:defRPr sz="3600">
                  <a:solidFill>
                    <a:srgbClr val="000000"/>
                  </a:solidFill>
                  <a:latin typeface="Gill Sans" charset="0"/>
                  <a:ea typeface="Heiti SC Light" charset="-122"/>
                  <a:cs typeface="Heiti SC Light" charset="-122"/>
                  <a:sym typeface="Gill Sans" charset="0"/>
                </a:defRPr>
              </a:lvl2pPr>
              <a:lvl3pPr marL="1143000" indent="-228600" algn="ctr">
                <a:defRPr sz="3600">
                  <a:solidFill>
                    <a:srgbClr val="000000"/>
                  </a:solidFill>
                  <a:latin typeface="Gill Sans" charset="0"/>
                  <a:ea typeface="Heiti SC Light" charset="-122"/>
                  <a:cs typeface="Heiti SC Light" charset="-122"/>
                  <a:sym typeface="Gill Sans" charset="0"/>
                </a:defRPr>
              </a:lvl3pPr>
              <a:lvl4pPr marL="1600200" indent="-228600" algn="ctr">
                <a:defRPr sz="3600">
                  <a:solidFill>
                    <a:srgbClr val="000000"/>
                  </a:solidFill>
                  <a:latin typeface="Gill Sans" charset="0"/>
                  <a:ea typeface="Heiti SC Light" charset="-122"/>
                  <a:cs typeface="Heiti SC Light" charset="-122"/>
                  <a:sym typeface="Gill Sans" charset="0"/>
                </a:defRPr>
              </a:lvl4pPr>
              <a:lvl5pPr marL="2057400" indent="-228600" algn="ctr">
                <a:defRPr sz="3600">
                  <a:solidFill>
                    <a:srgbClr val="000000"/>
                  </a:solidFill>
                  <a:latin typeface="Gill Sans" charset="0"/>
                  <a:ea typeface="Heiti SC Light" charset="-122"/>
                  <a:cs typeface="Heiti SC Light" charset="-122"/>
                  <a:sym typeface="Gill Sans" charset="0"/>
                </a:defRPr>
              </a:lvl5pPr>
              <a:lvl6pPr marL="2514600" indent="-228600" algn="ctr" eaLnBrk="0" fontAlgn="base" hangingPunct="0">
                <a:spcBef>
                  <a:spcPct val="0"/>
                </a:spcBef>
                <a:spcAft>
                  <a:spcPct val="0"/>
                </a:spcAft>
                <a:defRPr sz="3600">
                  <a:solidFill>
                    <a:srgbClr val="000000"/>
                  </a:solidFill>
                  <a:latin typeface="Gill Sans" charset="0"/>
                  <a:ea typeface="Heiti SC Light" charset="-122"/>
                  <a:cs typeface="Heiti SC Light" charset="-122"/>
                  <a:sym typeface="Gill Sans" charset="0"/>
                </a:defRPr>
              </a:lvl6pPr>
              <a:lvl7pPr marL="2971800" indent="-228600" algn="ctr" eaLnBrk="0" fontAlgn="base" hangingPunct="0">
                <a:spcBef>
                  <a:spcPct val="0"/>
                </a:spcBef>
                <a:spcAft>
                  <a:spcPct val="0"/>
                </a:spcAft>
                <a:defRPr sz="3600">
                  <a:solidFill>
                    <a:srgbClr val="000000"/>
                  </a:solidFill>
                  <a:latin typeface="Gill Sans" charset="0"/>
                  <a:ea typeface="Heiti SC Light" charset="-122"/>
                  <a:cs typeface="Heiti SC Light" charset="-122"/>
                  <a:sym typeface="Gill Sans" charset="0"/>
                </a:defRPr>
              </a:lvl7pPr>
              <a:lvl8pPr marL="3429000" indent="-228600" algn="ctr" eaLnBrk="0" fontAlgn="base" hangingPunct="0">
                <a:spcBef>
                  <a:spcPct val="0"/>
                </a:spcBef>
                <a:spcAft>
                  <a:spcPct val="0"/>
                </a:spcAft>
                <a:defRPr sz="3600">
                  <a:solidFill>
                    <a:srgbClr val="000000"/>
                  </a:solidFill>
                  <a:latin typeface="Gill Sans" charset="0"/>
                  <a:ea typeface="Heiti SC Light" charset="-122"/>
                  <a:cs typeface="Heiti SC Light" charset="-122"/>
                  <a:sym typeface="Gill Sans" charset="0"/>
                </a:defRPr>
              </a:lvl8pPr>
              <a:lvl9pPr marL="3886200" indent="-228600" algn="ctr" eaLnBrk="0" fontAlgn="base" hangingPunct="0">
                <a:spcBef>
                  <a:spcPct val="0"/>
                </a:spcBef>
                <a:spcAft>
                  <a:spcPct val="0"/>
                </a:spcAft>
                <a:defRPr sz="3600">
                  <a:solidFill>
                    <a:srgbClr val="000000"/>
                  </a:solidFill>
                  <a:latin typeface="Gill Sans" charset="0"/>
                  <a:ea typeface="Heiti SC Light" charset="-122"/>
                  <a:cs typeface="Heiti SC Light" charset="-122"/>
                  <a:sym typeface="Gill Sans" charset="0"/>
                </a:defRPr>
              </a:lvl9pPr>
            </a:lstStyle>
            <a:p>
              <a:pPr defTabSz="457200"/>
              <a:r>
                <a:rPr lang="en-US" altLang="x-none" sz="2400" dirty="0">
                  <a:solidFill>
                    <a:srgbClr val="1A1A1A"/>
                  </a:solidFill>
                  <a:latin typeface="Myriad Pro It" charset="0"/>
                  <a:ea typeface="Myriad Pro It" charset="0"/>
                  <a:cs typeface="Myriad Pro It" charset="0"/>
                  <a:sym typeface="Myriad Pro It" charset="0"/>
                </a:rPr>
                <a:t>Cultural Models</a:t>
              </a:r>
            </a:p>
          </p:txBody>
        </p:sp>
        <p:pic>
          <p:nvPicPr>
            <p:cNvPr id="10"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6" y="0"/>
              <a:ext cx="368" cy="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1" name="Rectangle 10"/>
            <p:cNvSpPr>
              <a:spLocks/>
            </p:cNvSpPr>
            <p:nvPr/>
          </p:nvSpPr>
          <p:spPr bwMode="auto">
            <a:xfrm>
              <a:off x="4508" y="876"/>
              <a:ext cx="2184" cy="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ctr">
                <a:defRPr sz="3600">
                  <a:solidFill>
                    <a:srgbClr val="000000"/>
                  </a:solidFill>
                  <a:latin typeface="Gill Sans" charset="0"/>
                  <a:ea typeface="Heiti SC Light" charset="-122"/>
                  <a:cs typeface="Heiti SC Light" charset="-122"/>
                  <a:sym typeface="Gill Sans" charset="0"/>
                </a:defRPr>
              </a:lvl1pPr>
              <a:lvl2pPr marL="742950" indent="-285750" algn="ctr">
                <a:defRPr sz="3600">
                  <a:solidFill>
                    <a:srgbClr val="000000"/>
                  </a:solidFill>
                  <a:latin typeface="Gill Sans" charset="0"/>
                  <a:ea typeface="Heiti SC Light" charset="-122"/>
                  <a:cs typeface="Heiti SC Light" charset="-122"/>
                  <a:sym typeface="Gill Sans" charset="0"/>
                </a:defRPr>
              </a:lvl2pPr>
              <a:lvl3pPr marL="1143000" indent="-228600" algn="ctr">
                <a:defRPr sz="3600">
                  <a:solidFill>
                    <a:srgbClr val="000000"/>
                  </a:solidFill>
                  <a:latin typeface="Gill Sans" charset="0"/>
                  <a:ea typeface="Heiti SC Light" charset="-122"/>
                  <a:cs typeface="Heiti SC Light" charset="-122"/>
                  <a:sym typeface="Gill Sans" charset="0"/>
                </a:defRPr>
              </a:lvl3pPr>
              <a:lvl4pPr marL="1600200" indent="-228600" algn="ctr">
                <a:defRPr sz="3600">
                  <a:solidFill>
                    <a:srgbClr val="000000"/>
                  </a:solidFill>
                  <a:latin typeface="Gill Sans" charset="0"/>
                  <a:ea typeface="Heiti SC Light" charset="-122"/>
                  <a:cs typeface="Heiti SC Light" charset="-122"/>
                  <a:sym typeface="Gill Sans" charset="0"/>
                </a:defRPr>
              </a:lvl4pPr>
              <a:lvl5pPr marL="2057400" indent="-228600" algn="ctr">
                <a:defRPr sz="3600">
                  <a:solidFill>
                    <a:srgbClr val="000000"/>
                  </a:solidFill>
                  <a:latin typeface="Gill Sans" charset="0"/>
                  <a:ea typeface="Heiti SC Light" charset="-122"/>
                  <a:cs typeface="Heiti SC Light" charset="-122"/>
                  <a:sym typeface="Gill Sans" charset="0"/>
                </a:defRPr>
              </a:lvl5pPr>
              <a:lvl6pPr marL="2514600" indent="-228600" algn="ctr" eaLnBrk="0" fontAlgn="base" hangingPunct="0">
                <a:spcBef>
                  <a:spcPct val="0"/>
                </a:spcBef>
                <a:spcAft>
                  <a:spcPct val="0"/>
                </a:spcAft>
                <a:defRPr sz="3600">
                  <a:solidFill>
                    <a:srgbClr val="000000"/>
                  </a:solidFill>
                  <a:latin typeface="Gill Sans" charset="0"/>
                  <a:ea typeface="Heiti SC Light" charset="-122"/>
                  <a:cs typeface="Heiti SC Light" charset="-122"/>
                  <a:sym typeface="Gill Sans" charset="0"/>
                </a:defRPr>
              </a:lvl6pPr>
              <a:lvl7pPr marL="2971800" indent="-228600" algn="ctr" eaLnBrk="0" fontAlgn="base" hangingPunct="0">
                <a:spcBef>
                  <a:spcPct val="0"/>
                </a:spcBef>
                <a:spcAft>
                  <a:spcPct val="0"/>
                </a:spcAft>
                <a:defRPr sz="3600">
                  <a:solidFill>
                    <a:srgbClr val="000000"/>
                  </a:solidFill>
                  <a:latin typeface="Gill Sans" charset="0"/>
                  <a:ea typeface="Heiti SC Light" charset="-122"/>
                  <a:cs typeface="Heiti SC Light" charset="-122"/>
                  <a:sym typeface="Gill Sans" charset="0"/>
                </a:defRPr>
              </a:lvl7pPr>
              <a:lvl8pPr marL="3429000" indent="-228600" algn="ctr" eaLnBrk="0" fontAlgn="base" hangingPunct="0">
                <a:spcBef>
                  <a:spcPct val="0"/>
                </a:spcBef>
                <a:spcAft>
                  <a:spcPct val="0"/>
                </a:spcAft>
                <a:defRPr sz="3600">
                  <a:solidFill>
                    <a:srgbClr val="000000"/>
                  </a:solidFill>
                  <a:latin typeface="Gill Sans" charset="0"/>
                  <a:ea typeface="Heiti SC Light" charset="-122"/>
                  <a:cs typeface="Heiti SC Light" charset="-122"/>
                  <a:sym typeface="Gill Sans" charset="0"/>
                </a:defRPr>
              </a:lvl8pPr>
              <a:lvl9pPr marL="3886200" indent="-228600" algn="ctr" eaLnBrk="0" fontAlgn="base" hangingPunct="0">
                <a:spcBef>
                  <a:spcPct val="0"/>
                </a:spcBef>
                <a:spcAft>
                  <a:spcPct val="0"/>
                </a:spcAft>
                <a:defRPr sz="3600">
                  <a:solidFill>
                    <a:srgbClr val="000000"/>
                  </a:solidFill>
                  <a:latin typeface="Gill Sans" charset="0"/>
                  <a:ea typeface="Heiti SC Light" charset="-122"/>
                  <a:cs typeface="Heiti SC Light" charset="-122"/>
                  <a:sym typeface="Gill Sans" charset="0"/>
                </a:defRPr>
              </a:lvl9pPr>
            </a:lstStyle>
            <a:p>
              <a:pPr defTabSz="457200"/>
              <a:r>
                <a:rPr lang="en-US" altLang="x-none" sz="2400" dirty="0">
                  <a:solidFill>
                    <a:srgbClr val="1A1A1A"/>
                  </a:solidFill>
                  <a:latin typeface="Myriad Pro It" charset="0"/>
                  <a:ea typeface="Myriad Pro It" charset="0"/>
                  <a:cs typeface="Myriad Pro It" charset="0"/>
                  <a:sym typeface="Myriad Pro It" charset="0"/>
                </a:rPr>
                <a:t>Media Content &amp; Field Frame </a:t>
              </a:r>
              <a:r>
                <a:rPr lang="en-US" altLang="x-none" sz="2400" u="sng" dirty="0">
                  <a:solidFill>
                    <a:srgbClr val="1A1A1A"/>
                  </a:solidFill>
                  <a:latin typeface="Myriad Pro It" charset="0"/>
                  <a:ea typeface="Myriad Pro It" charset="0"/>
                  <a:cs typeface="Myriad Pro It" charset="0"/>
                  <a:sym typeface="Myriad Pro It" charset="0"/>
                </a:rPr>
                <a:t>Analysis</a:t>
              </a:r>
            </a:p>
          </p:txBody>
        </p:sp>
        <p:grpSp>
          <p:nvGrpSpPr>
            <p:cNvPr id="12" name="Group 9"/>
            <p:cNvGrpSpPr>
              <a:grpSpLocks/>
            </p:cNvGrpSpPr>
            <p:nvPr/>
          </p:nvGrpSpPr>
          <p:grpSpPr bwMode="auto">
            <a:xfrm>
              <a:off x="651" y="74"/>
              <a:ext cx="866" cy="696"/>
              <a:chOff x="0" y="0"/>
              <a:chExt cx="866" cy="696"/>
            </a:xfrm>
          </p:grpSpPr>
          <p:pic>
            <p:nvPicPr>
              <p:cNvPr id="1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66" cy="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9" name="Rectangle 8"/>
              <p:cNvSpPr>
                <a:spLocks/>
              </p:cNvSpPr>
              <p:nvPr/>
            </p:nvSpPr>
            <p:spPr bwMode="auto">
              <a:xfrm>
                <a:off x="254" y="124"/>
                <a:ext cx="146"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lgn="ctr">
                  <a:defRPr sz="3600">
                    <a:solidFill>
                      <a:srgbClr val="000000"/>
                    </a:solidFill>
                    <a:latin typeface="Gill Sans" charset="0"/>
                    <a:ea typeface="Heiti SC Light" charset="-122"/>
                    <a:cs typeface="Heiti SC Light" charset="-122"/>
                    <a:sym typeface="Gill Sans" charset="0"/>
                  </a:defRPr>
                </a:lvl1pPr>
                <a:lvl2pPr marL="742950" indent="-285750" algn="ctr">
                  <a:defRPr sz="3600">
                    <a:solidFill>
                      <a:srgbClr val="000000"/>
                    </a:solidFill>
                    <a:latin typeface="Gill Sans" charset="0"/>
                    <a:ea typeface="Heiti SC Light" charset="-122"/>
                    <a:cs typeface="Heiti SC Light" charset="-122"/>
                    <a:sym typeface="Gill Sans" charset="0"/>
                  </a:defRPr>
                </a:lvl2pPr>
                <a:lvl3pPr marL="1143000" indent="-228600" algn="ctr">
                  <a:defRPr sz="3600">
                    <a:solidFill>
                      <a:srgbClr val="000000"/>
                    </a:solidFill>
                    <a:latin typeface="Gill Sans" charset="0"/>
                    <a:ea typeface="Heiti SC Light" charset="-122"/>
                    <a:cs typeface="Heiti SC Light" charset="-122"/>
                    <a:sym typeface="Gill Sans" charset="0"/>
                  </a:defRPr>
                </a:lvl3pPr>
                <a:lvl4pPr marL="1600200" indent="-228600" algn="ctr">
                  <a:defRPr sz="3600">
                    <a:solidFill>
                      <a:srgbClr val="000000"/>
                    </a:solidFill>
                    <a:latin typeface="Gill Sans" charset="0"/>
                    <a:ea typeface="Heiti SC Light" charset="-122"/>
                    <a:cs typeface="Heiti SC Light" charset="-122"/>
                    <a:sym typeface="Gill Sans" charset="0"/>
                  </a:defRPr>
                </a:lvl4pPr>
                <a:lvl5pPr marL="2057400" indent="-228600" algn="ctr">
                  <a:defRPr sz="3600">
                    <a:solidFill>
                      <a:srgbClr val="000000"/>
                    </a:solidFill>
                    <a:latin typeface="Gill Sans" charset="0"/>
                    <a:ea typeface="Heiti SC Light" charset="-122"/>
                    <a:cs typeface="Heiti SC Light" charset="-122"/>
                    <a:sym typeface="Gill Sans" charset="0"/>
                  </a:defRPr>
                </a:lvl5pPr>
                <a:lvl6pPr marL="2514600" indent="-228600" algn="ctr" eaLnBrk="0" fontAlgn="base" hangingPunct="0">
                  <a:spcBef>
                    <a:spcPct val="0"/>
                  </a:spcBef>
                  <a:spcAft>
                    <a:spcPct val="0"/>
                  </a:spcAft>
                  <a:defRPr sz="3600">
                    <a:solidFill>
                      <a:srgbClr val="000000"/>
                    </a:solidFill>
                    <a:latin typeface="Gill Sans" charset="0"/>
                    <a:ea typeface="Heiti SC Light" charset="-122"/>
                    <a:cs typeface="Heiti SC Light" charset="-122"/>
                    <a:sym typeface="Gill Sans" charset="0"/>
                  </a:defRPr>
                </a:lvl6pPr>
                <a:lvl7pPr marL="2971800" indent="-228600" algn="ctr" eaLnBrk="0" fontAlgn="base" hangingPunct="0">
                  <a:spcBef>
                    <a:spcPct val="0"/>
                  </a:spcBef>
                  <a:spcAft>
                    <a:spcPct val="0"/>
                  </a:spcAft>
                  <a:defRPr sz="3600">
                    <a:solidFill>
                      <a:srgbClr val="000000"/>
                    </a:solidFill>
                    <a:latin typeface="Gill Sans" charset="0"/>
                    <a:ea typeface="Heiti SC Light" charset="-122"/>
                    <a:cs typeface="Heiti SC Light" charset="-122"/>
                    <a:sym typeface="Gill Sans" charset="0"/>
                  </a:defRPr>
                </a:lvl7pPr>
                <a:lvl8pPr marL="3429000" indent="-228600" algn="ctr" eaLnBrk="0" fontAlgn="base" hangingPunct="0">
                  <a:spcBef>
                    <a:spcPct val="0"/>
                  </a:spcBef>
                  <a:spcAft>
                    <a:spcPct val="0"/>
                  </a:spcAft>
                  <a:defRPr sz="3600">
                    <a:solidFill>
                      <a:srgbClr val="000000"/>
                    </a:solidFill>
                    <a:latin typeface="Gill Sans" charset="0"/>
                    <a:ea typeface="Heiti SC Light" charset="-122"/>
                    <a:cs typeface="Heiti SC Light" charset="-122"/>
                    <a:sym typeface="Gill Sans" charset="0"/>
                  </a:defRPr>
                </a:lvl8pPr>
                <a:lvl9pPr marL="3886200" indent="-228600" algn="ctr" eaLnBrk="0" fontAlgn="base" hangingPunct="0">
                  <a:spcBef>
                    <a:spcPct val="0"/>
                  </a:spcBef>
                  <a:spcAft>
                    <a:spcPct val="0"/>
                  </a:spcAft>
                  <a:defRPr sz="3600">
                    <a:solidFill>
                      <a:srgbClr val="000000"/>
                    </a:solidFill>
                    <a:latin typeface="Gill Sans" charset="0"/>
                    <a:ea typeface="Heiti SC Light" charset="-122"/>
                    <a:cs typeface="Heiti SC Light" charset="-122"/>
                    <a:sym typeface="Gill Sans" charset="0"/>
                  </a:defRPr>
                </a:lvl9pPr>
              </a:lstStyle>
              <a:p>
                <a:pPr defTabSz="457200"/>
                <a:r>
                  <a:rPr lang="en-US" altLang="x-none" sz="2400" dirty="0">
                    <a:solidFill>
                      <a:srgbClr val="D9506C"/>
                    </a:solidFill>
                    <a:latin typeface="Myriad Pro" charset="0"/>
                    <a:ea typeface="Myriad Pro" charset="0"/>
                    <a:cs typeface="Myriad Pro" charset="0"/>
                    <a:sym typeface="Myriad Pro" charset="0"/>
                  </a:rPr>
                  <a:t>E</a:t>
                </a:r>
              </a:p>
            </p:txBody>
          </p:sp>
        </p:grpSp>
        <p:grpSp>
          <p:nvGrpSpPr>
            <p:cNvPr id="13" name="Group 12"/>
            <p:cNvGrpSpPr>
              <a:grpSpLocks/>
            </p:cNvGrpSpPr>
            <p:nvPr/>
          </p:nvGrpSpPr>
          <p:grpSpPr bwMode="auto">
            <a:xfrm>
              <a:off x="2788" y="68"/>
              <a:ext cx="880" cy="707"/>
              <a:chOff x="0" y="0"/>
              <a:chExt cx="880" cy="707"/>
            </a:xfrm>
          </p:grpSpPr>
          <p:pic>
            <p:nvPicPr>
              <p:cNvPr id="16"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80" cy="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7" name="Rectangle 11"/>
              <p:cNvSpPr>
                <a:spLocks/>
              </p:cNvSpPr>
              <p:nvPr/>
            </p:nvSpPr>
            <p:spPr bwMode="auto">
              <a:xfrm>
                <a:off x="116" y="129"/>
                <a:ext cx="373"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lgn="ctr">
                  <a:defRPr sz="3600">
                    <a:solidFill>
                      <a:srgbClr val="000000"/>
                    </a:solidFill>
                    <a:latin typeface="Gill Sans" charset="0"/>
                    <a:ea typeface="Heiti SC Light" charset="-122"/>
                    <a:cs typeface="Heiti SC Light" charset="-122"/>
                    <a:sym typeface="Gill Sans" charset="0"/>
                  </a:defRPr>
                </a:lvl1pPr>
                <a:lvl2pPr marL="742950" indent="-285750" algn="ctr">
                  <a:defRPr sz="3600">
                    <a:solidFill>
                      <a:srgbClr val="000000"/>
                    </a:solidFill>
                    <a:latin typeface="Gill Sans" charset="0"/>
                    <a:ea typeface="Heiti SC Light" charset="-122"/>
                    <a:cs typeface="Heiti SC Light" charset="-122"/>
                    <a:sym typeface="Gill Sans" charset="0"/>
                  </a:defRPr>
                </a:lvl2pPr>
                <a:lvl3pPr marL="1143000" indent="-228600" algn="ctr">
                  <a:defRPr sz="3600">
                    <a:solidFill>
                      <a:srgbClr val="000000"/>
                    </a:solidFill>
                    <a:latin typeface="Gill Sans" charset="0"/>
                    <a:ea typeface="Heiti SC Light" charset="-122"/>
                    <a:cs typeface="Heiti SC Light" charset="-122"/>
                    <a:sym typeface="Gill Sans" charset="0"/>
                  </a:defRPr>
                </a:lvl3pPr>
                <a:lvl4pPr marL="1600200" indent="-228600" algn="ctr">
                  <a:defRPr sz="3600">
                    <a:solidFill>
                      <a:srgbClr val="000000"/>
                    </a:solidFill>
                    <a:latin typeface="Gill Sans" charset="0"/>
                    <a:ea typeface="Heiti SC Light" charset="-122"/>
                    <a:cs typeface="Heiti SC Light" charset="-122"/>
                    <a:sym typeface="Gill Sans" charset="0"/>
                  </a:defRPr>
                </a:lvl4pPr>
                <a:lvl5pPr marL="2057400" indent="-228600" algn="ctr">
                  <a:defRPr sz="3600">
                    <a:solidFill>
                      <a:srgbClr val="000000"/>
                    </a:solidFill>
                    <a:latin typeface="Gill Sans" charset="0"/>
                    <a:ea typeface="Heiti SC Light" charset="-122"/>
                    <a:cs typeface="Heiti SC Light" charset="-122"/>
                    <a:sym typeface="Gill Sans" charset="0"/>
                  </a:defRPr>
                </a:lvl5pPr>
                <a:lvl6pPr marL="2514600" indent="-228600" algn="ctr" eaLnBrk="0" fontAlgn="base" hangingPunct="0">
                  <a:spcBef>
                    <a:spcPct val="0"/>
                  </a:spcBef>
                  <a:spcAft>
                    <a:spcPct val="0"/>
                  </a:spcAft>
                  <a:defRPr sz="3600">
                    <a:solidFill>
                      <a:srgbClr val="000000"/>
                    </a:solidFill>
                    <a:latin typeface="Gill Sans" charset="0"/>
                    <a:ea typeface="Heiti SC Light" charset="-122"/>
                    <a:cs typeface="Heiti SC Light" charset="-122"/>
                    <a:sym typeface="Gill Sans" charset="0"/>
                  </a:defRPr>
                </a:lvl6pPr>
                <a:lvl7pPr marL="2971800" indent="-228600" algn="ctr" eaLnBrk="0" fontAlgn="base" hangingPunct="0">
                  <a:spcBef>
                    <a:spcPct val="0"/>
                  </a:spcBef>
                  <a:spcAft>
                    <a:spcPct val="0"/>
                  </a:spcAft>
                  <a:defRPr sz="3600">
                    <a:solidFill>
                      <a:srgbClr val="000000"/>
                    </a:solidFill>
                    <a:latin typeface="Gill Sans" charset="0"/>
                    <a:ea typeface="Heiti SC Light" charset="-122"/>
                    <a:cs typeface="Heiti SC Light" charset="-122"/>
                    <a:sym typeface="Gill Sans" charset="0"/>
                  </a:defRPr>
                </a:lvl7pPr>
                <a:lvl8pPr marL="3429000" indent="-228600" algn="ctr" eaLnBrk="0" fontAlgn="base" hangingPunct="0">
                  <a:spcBef>
                    <a:spcPct val="0"/>
                  </a:spcBef>
                  <a:spcAft>
                    <a:spcPct val="0"/>
                  </a:spcAft>
                  <a:defRPr sz="3600">
                    <a:solidFill>
                      <a:srgbClr val="000000"/>
                    </a:solidFill>
                    <a:latin typeface="Gill Sans" charset="0"/>
                    <a:ea typeface="Heiti SC Light" charset="-122"/>
                    <a:cs typeface="Heiti SC Light" charset="-122"/>
                    <a:sym typeface="Gill Sans" charset="0"/>
                  </a:defRPr>
                </a:lvl8pPr>
                <a:lvl9pPr marL="3886200" indent="-228600" algn="ctr" eaLnBrk="0" fontAlgn="base" hangingPunct="0">
                  <a:spcBef>
                    <a:spcPct val="0"/>
                  </a:spcBef>
                  <a:spcAft>
                    <a:spcPct val="0"/>
                  </a:spcAft>
                  <a:defRPr sz="3600">
                    <a:solidFill>
                      <a:srgbClr val="000000"/>
                    </a:solidFill>
                    <a:latin typeface="Gill Sans" charset="0"/>
                    <a:ea typeface="Heiti SC Light" charset="-122"/>
                    <a:cs typeface="Heiti SC Light" charset="-122"/>
                    <a:sym typeface="Gill Sans" charset="0"/>
                  </a:defRPr>
                </a:lvl9pPr>
              </a:lstStyle>
              <a:p>
                <a:pPr defTabSz="457200"/>
                <a:r>
                  <a:rPr lang="en-US" altLang="x-none" sz="2400" dirty="0">
                    <a:solidFill>
                      <a:srgbClr val="51A462"/>
                    </a:solidFill>
                    <a:latin typeface="Myriad Pro" charset="0"/>
                    <a:ea typeface="Myriad Pro" charset="0"/>
                    <a:cs typeface="Myriad Pro" charset="0"/>
                    <a:sym typeface="Myriad Pro" charset="0"/>
                  </a:rPr>
                  <a:t>CM</a:t>
                </a:r>
              </a:p>
            </p:txBody>
          </p:sp>
        </p:grpSp>
        <p:sp>
          <p:nvSpPr>
            <p:cNvPr id="14" name="Rectangle 13"/>
            <p:cNvSpPr>
              <a:spLocks/>
            </p:cNvSpPr>
            <p:nvPr/>
          </p:nvSpPr>
          <p:spPr bwMode="auto">
            <a:xfrm>
              <a:off x="2184" y="1594"/>
              <a:ext cx="2104" cy="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ctr">
                <a:defRPr sz="3600">
                  <a:solidFill>
                    <a:srgbClr val="000000"/>
                  </a:solidFill>
                  <a:latin typeface="Gill Sans" charset="0"/>
                  <a:ea typeface="Heiti SC Light" charset="-122"/>
                  <a:cs typeface="Heiti SC Light" charset="-122"/>
                  <a:sym typeface="Gill Sans" charset="0"/>
                </a:defRPr>
              </a:lvl1pPr>
              <a:lvl2pPr marL="742950" indent="-285750" algn="ctr">
                <a:defRPr sz="3600">
                  <a:solidFill>
                    <a:srgbClr val="000000"/>
                  </a:solidFill>
                  <a:latin typeface="Gill Sans" charset="0"/>
                  <a:ea typeface="Heiti SC Light" charset="-122"/>
                  <a:cs typeface="Heiti SC Light" charset="-122"/>
                  <a:sym typeface="Gill Sans" charset="0"/>
                </a:defRPr>
              </a:lvl2pPr>
              <a:lvl3pPr marL="1143000" indent="-228600" algn="ctr">
                <a:defRPr sz="3600">
                  <a:solidFill>
                    <a:srgbClr val="000000"/>
                  </a:solidFill>
                  <a:latin typeface="Gill Sans" charset="0"/>
                  <a:ea typeface="Heiti SC Light" charset="-122"/>
                  <a:cs typeface="Heiti SC Light" charset="-122"/>
                  <a:sym typeface="Gill Sans" charset="0"/>
                </a:defRPr>
              </a:lvl3pPr>
              <a:lvl4pPr marL="1600200" indent="-228600" algn="ctr">
                <a:defRPr sz="3600">
                  <a:solidFill>
                    <a:srgbClr val="000000"/>
                  </a:solidFill>
                  <a:latin typeface="Gill Sans" charset="0"/>
                  <a:ea typeface="Heiti SC Light" charset="-122"/>
                  <a:cs typeface="Heiti SC Light" charset="-122"/>
                  <a:sym typeface="Gill Sans" charset="0"/>
                </a:defRPr>
              </a:lvl4pPr>
              <a:lvl5pPr marL="2057400" indent="-228600" algn="ctr">
                <a:defRPr sz="3600">
                  <a:solidFill>
                    <a:srgbClr val="000000"/>
                  </a:solidFill>
                  <a:latin typeface="Gill Sans" charset="0"/>
                  <a:ea typeface="Heiti SC Light" charset="-122"/>
                  <a:cs typeface="Heiti SC Light" charset="-122"/>
                  <a:sym typeface="Gill Sans" charset="0"/>
                </a:defRPr>
              </a:lvl5pPr>
              <a:lvl6pPr marL="2514600" indent="-228600" algn="ctr" eaLnBrk="0" fontAlgn="base" hangingPunct="0">
                <a:spcBef>
                  <a:spcPct val="0"/>
                </a:spcBef>
                <a:spcAft>
                  <a:spcPct val="0"/>
                </a:spcAft>
                <a:defRPr sz="3600">
                  <a:solidFill>
                    <a:srgbClr val="000000"/>
                  </a:solidFill>
                  <a:latin typeface="Gill Sans" charset="0"/>
                  <a:ea typeface="Heiti SC Light" charset="-122"/>
                  <a:cs typeface="Heiti SC Light" charset="-122"/>
                  <a:sym typeface="Gill Sans" charset="0"/>
                </a:defRPr>
              </a:lvl6pPr>
              <a:lvl7pPr marL="2971800" indent="-228600" algn="ctr" eaLnBrk="0" fontAlgn="base" hangingPunct="0">
                <a:spcBef>
                  <a:spcPct val="0"/>
                </a:spcBef>
                <a:spcAft>
                  <a:spcPct val="0"/>
                </a:spcAft>
                <a:defRPr sz="3600">
                  <a:solidFill>
                    <a:srgbClr val="000000"/>
                  </a:solidFill>
                  <a:latin typeface="Gill Sans" charset="0"/>
                  <a:ea typeface="Heiti SC Light" charset="-122"/>
                  <a:cs typeface="Heiti SC Light" charset="-122"/>
                  <a:sym typeface="Gill Sans" charset="0"/>
                </a:defRPr>
              </a:lvl7pPr>
              <a:lvl8pPr marL="3429000" indent="-228600" algn="ctr" eaLnBrk="0" fontAlgn="base" hangingPunct="0">
                <a:spcBef>
                  <a:spcPct val="0"/>
                </a:spcBef>
                <a:spcAft>
                  <a:spcPct val="0"/>
                </a:spcAft>
                <a:defRPr sz="3600">
                  <a:solidFill>
                    <a:srgbClr val="000000"/>
                  </a:solidFill>
                  <a:latin typeface="Gill Sans" charset="0"/>
                  <a:ea typeface="Heiti SC Light" charset="-122"/>
                  <a:cs typeface="Heiti SC Light" charset="-122"/>
                  <a:sym typeface="Gill Sans" charset="0"/>
                </a:defRPr>
              </a:lvl8pPr>
              <a:lvl9pPr marL="3886200" indent="-228600" algn="ctr" eaLnBrk="0" fontAlgn="base" hangingPunct="0">
                <a:spcBef>
                  <a:spcPct val="0"/>
                </a:spcBef>
                <a:spcAft>
                  <a:spcPct val="0"/>
                </a:spcAft>
                <a:defRPr sz="3600">
                  <a:solidFill>
                    <a:srgbClr val="000000"/>
                  </a:solidFill>
                  <a:latin typeface="Gill Sans" charset="0"/>
                  <a:ea typeface="Heiti SC Light" charset="-122"/>
                  <a:cs typeface="Heiti SC Light" charset="-122"/>
                  <a:sym typeface="Gill Sans" charset="0"/>
                </a:defRPr>
              </a:lvl9pPr>
            </a:lstStyle>
            <a:p>
              <a:pPr defTabSz="457200"/>
              <a:r>
                <a:rPr lang="en-US" altLang="x-none" sz="2400" dirty="0">
                  <a:solidFill>
                    <a:srgbClr val="1A1A1A"/>
                  </a:solidFill>
                  <a:latin typeface="Myriad Pro" charset="0"/>
                  <a:ea typeface="Myriad Pro" charset="0"/>
                  <a:cs typeface="Myriad Pro" charset="0"/>
                  <a:sym typeface="Myriad Pro" charset="0"/>
                </a:rPr>
                <a:t>How does </a:t>
              </a:r>
              <a:br>
                <a:rPr lang="en-US" altLang="x-none" sz="2400" dirty="0">
                  <a:solidFill>
                    <a:srgbClr val="1A1A1A"/>
                  </a:solidFill>
                  <a:latin typeface="Myriad Pro" charset="0"/>
                  <a:ea typeface="Myriad Pro" charset="0"/>
                  <a:cs typeface="Myriad Pro" charset="0"/>
                  <a:sym typeface="Myriad Pro" charset="0"/>
                </a:rPr>
              </a:br>
              <a:r>
                <a:rPr lang="en-US" altLang="x-none" sz="2400" dirty="0">
                  <a:solidFill>
                    <a:srgbClr val="1A1A1A"/>
                  </a:solidFill>
                  <a:latin typeface="Myriad Pro" charset="0"/>
                  <a:ea typeface="Myriad Pro" charset="0"/>
                  <a:cs typeface="Myriad Pro" charset="0"/>
                  <a:sym typeface="Myriad Pro" charset="0"/>
                </a:rPr>
                <a:t>the public think?</a:t>
              </a:r>
            </a:p>
          </p:txBody>
        </p:sp>
        <p:sp>
          <p:nvSpPr>
            <p:cNvPr id="15" name="Rectangle 14"/>
            <p:cNvSpPr>
              <a:spLocks/>
            </p:cNvSpPr>
            <p:nvPr/>
          </p:nvSpPr>
          <p:spPr bwMode="auto">
            <a:xfrm>
              <a:off x="4544" y="1586"/>
              <a:ext cx="2104" cy="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ctr">
                <a:defRPr sz="3600">
                  <a:solidFill>
                    <a:srgbClr val="000000"/>
                  </a:solidFill>
                  <a:latin typeface="Gill Sans" charset="0"/>
                  <a:ea typeface="Heiti SC Light" charset="-122"/>
                  <a:cs typeface="Heiti SC Light" charset="-122"/>
                  <a:sym typeface="Gill Sans" charset="0"/>
                </a:defRPr>
              </a:lvl1pPr>
              <a:lvl2pPr marL="742950" indent="-285750" algn="ctr">
                <a:defRPr sz="3600">
                  <a:solidFill>
                    <a:srgbClr val="000000"/>
                  </a:solidFill>
                  <a:latin typeface="Gill Sans" charset="0"/>
                  <a:ea typeface="Heiti SC Light" charset="-122"/>
                  <a:cs typeface="Heiti SC Light" charset="-122"/>
                  <a:sym typeface="Gill Sans" charset="0"/>
                </a:defRPr>
              </a:lvl2pPr>
              <a:lvl3pPr marL="1143000" indent="-228600" algn="ctr">
                <a:defRPr sz="3600">
                  <a:solidFill>
                    <a:srgbClr val="000000"/>
                  </a:solidFill>
                  <a:latin typeface="Gill Sans" charset="0"/>
                  <a:ea typeface="Heiti SC Light" charset="-122"/>
                  <a:cs typeface="Heiti SC Light" charset="-122"/>
                  <a:sym typeface="Gill Sans" charset="0"/>
                </a:defRPr>
              </a:lvl3pPr>
              <a:lvl4pPr marL="1600200" indent="-228600" algn="ctr">
                <a:defRPr sz="3600">
                  <a:solidFill>
                    <a:srgbClr val="000000"/>
                  </a:solidFill>
                  <a:latin typeface="Gill Sans" charset="0"/>
                  <a:ea typeface="Heiti SC Light" charset="-122"/>
                  <a:cs typeface="Heiti SC Light" charset="-122"/>
                  <a:sym typeface="Gill Sans" charset="0"/>
                </a:defRPr>
              </a:lvl4pPr>
              <a:lvl5pPr marL="2057400" indent="-228600" algn="ctr">
                <a:defRPr sz="3600">
                  <a:solidFill>
                    <a:srgbClr val="000000"/>
                  </a:solidFill>
                  <a:latin typeface="Gill Sans" charset="0"/>
                  <a:ea typeface="Heiti SC Light" charset="-122"/>
                  <a:cs typeface="Heiti SC Light" charset="-122"/>
                  <a:sym typeface="Gill Sans" charset="0"/>
                </a:defRPr>
              </a:lvl5pPr>
              <a:lvl6pPr marL="2514600" indent="-228600" algn="ctr" eaLnBrk="0" fontAlgn="base" hangingPunct="0">
                <a:spcBef>
                  <a:spcPct val="0"/>
                </a:spcBef>
                <a:spcAft>
                  <a:spcPct val="0"/>
                </a:spcAft>
                <a:defRPr sz="3600">
                  <a:solidFill>
                    <a:srgbClr val="000000"/>
                  </a:solidFill>
                  <a:latin typeface="Gill Sans" charset="0"/>
                  <a:ea typeface="Heiti SC Light" charset="-122"/>
                  <a:cs typeface="Heiti SC Light" charset="-122"/>
                  <a:sym typeface="Gill Sans" charset="0"/>
                </a:defRPr>
              </a:lvl6pPr>
              <a:lvl7pPr marL="2971800" indent="-228600" algn="ctr" eaLnBrk="0" fontAlgn="base" hangingPunct="0">
                <a:spcBef>
                  <a:spcPct val="0"/>
                </a:spcBef>
                <a:spcAft>
                  <a:spcPct val="0"/>
                </a:spcAft>
                <a:defRPr sz="3600">
                  <a:solidFill>
                    <a:srgbClr val="000000"/>
                  </a:solidFill>
                  <a:latin typeface="Gill Sans" charset="0"/>
                  <a:ea typeface="Heiti SC Light" charset="-122"/>
                  <a:cs typeface="Heiti SC Light" charset="-122"/>
                  <a:sym typeface="Gill Sans" charset="0"/>
                </a:defRPr>
              </a:lvl7pPr>
              <a:lvl8pPr marL="3429000" indent="-228600" algn="ctr" eaLnBrk="0" fontAlgn="base" hangingPunct="0">
                <a:spcBef>
                  <a:spcPct val="0"/>
                </a:spcBef>
                <a:spcAft>
                  <a:spcPct val="0"/>
                </a:spcAft>
                <a:defRPr sz="3600">
                  <a:solidFill>
                    <a:srgbClr val="000000"/>
                  </a:solidFill>
                  <a:latin typeface="Gill Sans" charset="0"/>
                  <a:ea typeface="Heiti SC Light" charset="-122"/>
                  <a:cs typeface="Heiti SC Light" charset="-122"/>
                  <a:sym typeface="Gill Sans" charset="0"/>
                </a:defRPr>
              </a:lvl8pPr>
              <a:lvl9pPr marL="3886200" indent="-228600" algn="ctr" eaLnBrk="0" fontAlgn="base" hangingPunct="0">
                <a:spcBef>
                  <a:spcPct val="0"/>
                </a:spcBef>
                <a:spcAft>
                  <a:spcPct val="0"/>
                </a:spcAft>
                <a:defRPr sz="3600">
                  <a:solidFill>
                    <a:srgbClr val="000000"/>
                  </a:solidFill>
                  <a:latin typeface="Gill Sans" charset="0"/>
                  <a:ea typeface="Heiti SC Light" charset="-122"/>
                  <a:cs typeface="Heiti SC Light" charset="-122"/>
                  <a:sym typeface="Gill Sans" charset="0"/>
                </a:defRPr>
              </a:lvl9pPr>
            </a:lstStyle>
            <a:p>
              <a:pPr defTabSz="457200"/>
              <a:r>
                <a:rPr lang="en-US" altLang="x-none" sz="2400" dirty="0">
                  <a:solidFill>
                    <a:srgbClr val="1A1A1A"/>
                  </a:solidFill>
                  <a:latin typeface="Myriad Pro" charset="0"/>
                  <a:ea typeface="Myriad Pro" charset="0"/>
                  <a:cs typeface="Myriad Pro" charset="0"/>
                  <a:sym typeface="Myriad Pro" charset="0"/>
                </a:rPr>
                <a:t>What frames </a:t>
              </a:r>
              <a:br>
                <a:rPr lang="en-US" altLang="x-none" sz="2400" dirty="0">
                  <a:solidFill>
                    <a:srgbClr val="1A1A1A"/>
                  </a:solidFill>
                  <a:latin typeface="Myriad Pro" charset="0"/>
                  <a:ea typeface="Myriad Pro" charset="0"/>
                  <a:cs typeface="Myriad Pro" charset="0"/>
                  <a:sym typeface="Myriad Pro" charset="0"/>
                </a:rPr>
              </a:br>
              <a:r>
                <a:rPr lang="en-US" altLang="x-none" sz="2400" dirty="0">
                  <a:solidFill>
                    <a:srgbClr val="1A1A1A"/>
                  </a:solidFill>
                  <a:latin typeface="Myriad Pro" charset="0"/>
                  <a:ea typeface="Myriad Pro" charset="0"/>
                  <a:cs typeface="Myriad Pro" charset="0"/>
                  <a:sym typeface="Myriad Pro" charset="0"/>
                </a:rPr>
                <a:t>are in play already?</a:t>
              </a:r>
            </a:p>
          </p:txBody>
        </p:sp>
      </p:grpSp>
      <p:sp>
        <p:nvSpPr>
          <p:cNvPr id="20" name="Rectangle 9"/>
          <p:cNvSpPr>
            <a:spLocks/>
          </p:cNvSpPr>
          <p:nvPr/>
        </p:nvSpPr>
        <p:spPr bwMode="auto">
          <a:xfrm>
            <a:off x="1538842" y="6311668"/>
            <a:ext cx="5177676" cy="546333"/>
          </a:xfrm>
          <a:prstGeom prst="rect">
            <a:avLst/>
          </a:prstGeom>
          <a:solidFill>
            <a:srgbClr val="FFFF00"/>
          </a:solidFill>
          <a:ln>
            <a:noFill/>
          </a:ln>
        </p:spPr>
        <p:txBody>
          <a:bodyPr lIns="0" tIns="0" rIns="0" bIns="0" anchor="ct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defTabSz="457200"/>
            <a:r>
              <a:rPr lang="en-US" altLang="x-none" sz="2400" dirty="0">
                <a:solidFill>
                  <a:prstClr val="black"/>
                </a:solidFill>
                <a:latin typeface="Myriad Pro" charset="0"/>
                <a:ea typeface="Myriad Pro" charset="0"/>
                <a:cs typeface="Myriad Pro" charset="0"/>
                <a:sym typeface="Myriad Pro" charset="0"/>
              </a:rPr>
              <a:t>Courtesy of the </a:t>
            </a:r>
            <a:r>
              <a:rPr lang="en-US" altLang="x-none" sz="2400" dirty="0" err="1">
                <a:solidFill>
                  <a:prstClr val="black"/>
                </a:solidFill>
                <a:latin typeface="Myriad Pro" charset="0"/>
                <a:ea typeface="Myriad Pro" charset="0"/>
                <a:cs typeface="Myriad Pro" charset="0"/>
                <a:sym typeface="Myriad Pro" charset="0"/>
              </a:rPr>
              <a:t>FrameWorks</a:t>
            </a:r>
            <a:r>
              <a:rPr lang="en-US" altLang="x-none" sz="2400" dirty="0">
                <a:solidFill>
                  <a:prstClr val="black"/>
                </a:solidFill>
                <a:latin typeface="Myriad Pro" charset="0"/>
                <a:ea typeface="Myriad Pro" charset="0"/>
                <a:cs typeface="Myriad Pro" charset="0"/>
                <a:sym typeface="Myriad Pro" charset="0"/>
              </a:rPr>
              <a:t> Institute</a:t>
            </a:r>
          </a:p>
        </p:txBody>
      </p:sp>
    </p:spTree>
    <p:extLst>
      <p:ext uri="{BB962C8B-B14F-4D97-AF65-F5344CB8AC3E}">
        <p14:creationId xmlns:p14="http://schemas.microsoft.com/office/powerpoint/2010/main" val="28165283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D Line Chart"/>
          <p:cNvGraphicFramePr/>
          <p:nvPr>
            <p:extLst>
              <p:ext uri="{D42A27DB-BD31-4B8C-83A1-F6EECF244321}">
                <p14:modId xmlns:p14="http://schemas.microsoft.com/office/powerpoint/2010/main" val="3350262206"/>
              </p:ext>
            </p:extLst>
          </p:nvPr>
        </p:nvGraphicFramePr>
        <p:xfrm>
          <a:off x="227330" y="175236"/>
          <a:ext cx="5940859" cy="3350257"/>
        </p:xfrm>
        <a:graphic>
          <a:graphicData uri="http://schemas.openxmlformats.org/drawingml/2006/chart">
            <c:chart xmlns:c="http://schemas.openxmlformats.org/drawingml/2006/chart" xmlns:r="http://schemas.openxmlformats.org/officeDocument/2006/relationships" r:id="rId2"/>
          </a:graphicData>
        </a:graphic>
      </p:graphicFrame>
      <p:sp>
        <p:nvSpPr>
          <p:cNvPr id="4" name="US EPA Pheromone Registrations"/>
          <p:cNvSpPr txBox="1"/>
          <p:nvPr/>
        </p:nvSpPr>
        <p:spPr>
          <a:xfrm>
            <a:off x="847128" y="223976"/>
            <a:ext cx="5104493" cy="441465"/>
          </a:xfrm>
          <a:prstGeom prst="rect">
            <a:avLst/>
          </a:prstGeom>
          <a:ln w="12700">
            <a:miter lim="400000"/>
          </a:ln>
          <a:extLst>
            <a:ext uri="{C572A759-6A51-4108-AA02-DFA0A04FC94B}">
              <ma14:wrappingTextBoxFlag xmlns:ma14="http://schemas.microsoft.com/office/mac/drawingml/2011/main" val="1"/>
            </a:ext>
          </a:extLst>
        </p:spPr>
        <p:txBody>
          <a:bodyPr wrap="square" lIns="35718" tIns="35718" rIns="35718" bIns="35718">
            <a:spAutoFit/>
          </a:bodyPr>
          <a:ls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r>
              <a:rPr b="1" dirty="0">
                <a:effectLst>
                  <a:outerShdw blurRad="38100" dist="38100" dir="2700000" algn="tl">
                    <a:srgbClr val="000000">
                      <a:alpha val="43137"/>
                    </a:srgbClr>
                  </a:outerShdw>
                </a:effectLst>
                <a:latin typeface="Arial Rounded MT Bold" panose="020F0704030504030204" pitchFamily="34" charset="0"/>
              </a:rPr>
              <a:t>US EPA Pheromone Registrations</a:t>
            </a:r>
          </a:p>
        </p:txBody>
      </p:sp>
      <p:sp>
        <p:nvSpPr>
          <p:cNvPr id="8" name="TextBox 7"/>
          <p:cNvSpPr txBox="1"/>
          <p:nvPr/>
        </p:nvSpPr>
        <p:spPr>
          <a:xfrm>
            <a:off x="200526" y="3991240"/>
            <a:ext cx="6472989" cy="2492990"/>
          </a:xfrm>
          <a:prstGeom prst="rect">
            <a:avLst/>
          </a:prstGeom>
          <a:solidFill>
            <a:schemeClr val="bg1">
              <a:lumMod val="95000"/>
            </a:schemeClr>
          </a:solidFill>
        </p:spPr>
        <p:txBody>
          <a:bodyPr wrap="square" rtlCol="0">
            <a:spAutoFit/>
          </a:bodyPr>
          <a:lstStyle/>
          <a:p>
            <a:r>
              <a:rPr lang="en-US" sz="2600" b="1" dirty="0" smtClean="0">
                <a:latin typeface="Arial Rounded MT Bold" panose="020F0704030504030204" pitchFamily="34" charset="0"/>
              </a:rPr>
              <a:t>IPM is an ecological approach to pest management that encourages farmers to utilize multiple tools to address pest management challenges while also addressing human and environmental health concerns</a:t>
            </a:r>
            <a:endParaRPr lang="en-US" sz="2600" b="1" dirty="0">
              <a:latin typeface="Arial Rounded MT Bold" panose="020F0704030504030204" pitchFamily="34" charset="0"/>
            </a:endParaRPr>
          </a:p>
        </p:txBody>
      </p:sp>
      <p:grpSp>
        <p:nvGrpSpPr>
          <p:cNvPr id="13" name="Group 12"/>
          <p:cNvGrpSpPr/>
          <p:nvPr/>
        </p:nvGrpSpPr>
        <p:grpSpPr>
          <a:xfrm>
            <a:off x="6377122" y="-80210"/>
            <a:ext cx="5814878" cy="3776035"/>
            <a:chOff x="6377122" y="-80210"/>
            <a:chExt cx="5814878" cy="3776035"/>
          </a:xfrm>
        </p:grpSpPr>
        <p:sp>
          <p:nvSpPr>
            <p:cNvPr id="6" name="Text Box 3"/>
            <p:cNvSpPr txBox="1">
              <a:spLocks noChangeArrowheads="1"/>
            </p:cNvSpPr>
            <p:nvPr/>
          </p:nvSpPr>
          <p:spPr bwMode="auto">
            <a:xfrm>
              <a:off x="9324427" y="3030043"/>
              <a:ext cx="2867573" cy="369332"/>
            </a:xfrm>
            <a:prstGeom prst="rect">
              <a:avLst/>
            </a:prstGeom>
            <a:solidFill>
              <a:schemeClr val="bg1"/>
            </a:solidFill>
            <a:ln w="9525">
              <a:noFill/>
              <a:miter lim="800000"/>
              <a:headEnd/>
              <a:tailEnd/>
            </a:ln>
            <a:effectLst/>
          </p:spPr>
          <p:txBody>
            <a:bodyPr wrap="square">
              <a:prstTxWarp prst="textNoShape">
                <a:avLst/>
              </a:prstTxWarp>
              <a:spAutoFit/>
            </a:bodyPr>
            <a:ls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buFontTx/>
                <a:buChar char="•"/>
              </a:pPr>
              <a:r>
                <a:rPr lang="en-US" sz="1800" dirty="0" smtClean="0">
                  <a:latin typeface="Arial Rounded MT Bold" panose="020F0704030504030204" pitchFamily="34" charset="0"/>
                </a:rPr>
                <a:t>Reduction </a:t>
              </a:r>
              <a:r>
                <a:rPr lang="en-US" sz="1800" dirty="0">
                  <a:latin typeface="Arial Rounded MT Bold" panose="020F0704030504030204" pitchFamily="34" charset="0"/>
                </a:rPr>
                <a:t>in fruit injury</a:t>
              </a:r>
            </a:p>
          </p:txBody>
        </p:sp>
        <p:grpSp>
          <p:nvGrpSpPr>
            <p:cNvPr id="11" name="Group 10"/>
            <p:cNvGrpSpPr/>
            <p:nvPr/>
          </p:nvGrpSpPr>
          <p:grpSpPr>
            <a:xfrm>
              <a:off x="6377122" y="-80210"/>
              <a:ext cx="5774383" cy="3776035"/>
              <a:chOff x="6377122" y="-80210"/>
              <a:chExt cx="5774383" cy="3776035"/>
            </a:xfrm>
          </p:grpSpPr>
          <p:grpSp>
            <p:nvGrpSpPr>
              <p:cNvPr id="12" name="Group 11"/>
              <p:cNvGrpSpPr/>
              <p:nvPr/>
            </p:nvGrpSpPr>
            <p:grpSpPr>
              <a:xfrm>
                <a:off x="6377122" y="-80210"/>
                <a:ext cx="5774383" cy="3776035"/>
                <a:chOff x="6417617" y="286052"/>
                <a:chExt cx="5774383" cy="3776035"/>
              </a:xfrm>
            </p:grpSpPr>
            <p:pic>
              <p:nvPicPr>
                <p:cNvPr id="5"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5113" y="286052"/>
                  <a:ext cx="5706887" cy="3776035"/>
                </a:xfrm>
                <a:prstGeom prst="rect">
                  <a:avLst/>
                </a:prstGeom>
                <a:noFill/>
                <a:extLst>
                  <a:ext uri="{909E8E84-426E-40dd-AFC4-6F175D3DCCD1}">
                    <a14:hiddenFill xmlns:lc="http://schemas.openxmlformats.org/drawingml/2006/lockedCanvas" xmlns="" xmlns:a14="http://schemas.microsoft.com/office/drawing/2010/main" xmlns:mc="http://schemas.openxmlformats.org/markup-compatibility/2006">
                      <a:blipFill dpi="0" rotWithShape="0">
                        <a:blip/>
                        <a:srcRect/>
                        <a:stretch>
                          <a:fillRect/>
                        </a:stretch>
                      </a:blipFill>
                    </a14:hiddenFill>
                  </a:ext>
                </a:extLst>
              </p:spPr>
            </p:pic>
            <p:sp>
              <p:nvSpPr>
                <p:cNvPr id="10" name="Rectangle 9"/>
                <p:cNvSpPr/>
                <p:nvPr/>
              </p:nvSpPr>
              <p:spPr>
                <a:xfrm>
                  <a:off x="6417617" y="2040449"/>
                  <a:ext cx="1402770" cy="1267326"/>
                </a:xfrm>
                <a:prstGeom prst="rect">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p:cNvGrpSpPr/>
              <p:nvPr/>
            </p:nvGrpSpPr>
            <p:grpSpPr>
              <a:xfrm>
                <a:off x="8528644" y="106136"/>
                <a:ext cx="1858619" cy="2354261"/>
                <a:chOff x="8528644" y="106136"/>
                <a:chExt cx="1858619" cy="2354261"/>
              </a:xfrm>
            </p:grpSpPr>
            <p:pic>
              <p:nvPicPr>
                <p:cNvPr id="7" name="Picture 6"/>
                <p:cNvPicPr>
                  <a:picLocks noChangeAspect="1" noChangeArrowheads="1"/>
                </p:cNvPicPr>
                <p:nvPr/>
              </p:nvPicPr>
              <p:blipFill>
                <a:blip r:embed="rId4"/>
                <a:srcRect/>
                <a:stretch>
                  <a:fillRect/>
                </a:stretch>
              </p:blipFill>
              <p:spPr bwMode="auto">
                <a:xfrm>
                  <a:off x="8528644" y="106136"/>
                  <a:ext cx="1858619" cy="1235082"/>
                </a:xfrm>
                <a:prstGeom prst="rect">
                  <a:avLst/>
                </a:prstGeom>
                <a:noFill/>
                <a:ln w="25400">
                  <a:noFill/>
                  <a:miter lim="800000"/>
                  <a:headEnd/>
                  <a:tailEnd/>
                </a:ln>
                <a:effectLst/>
              </p:spPr>
            </p:pic>
            <p:pic>
              <p:nvPicPr>
                <p:cNvPr id="9" name="Picture 8"/>
                <p:cNvPicPr>
                  <a:picLocks noChangeAspect="1"/>
                </p:cNvPicPr>
                <p:nvPr/>
              </p:nvPicPr>
              <p:blipFill>
                <a:blip r:embed="rId5"/>
                <a:stretch>
                  <a:fillRect/>
                </a:stretch>
              </p:blipFill>
              <p:spPr>
                <a:xfrm>
                  <a:off x="8710865" y="1586353"/>
                  <a:ext cx="932705" cy="874044"/>
                </a:xfrm>
                <a:prstGeom prst="rect">
                  <a:avLst/>
                </a:prstGeom>
              </p:spPr>
            </p:pic>
          </p:grpSp>
        </p:grpSp>
      </p:grpSp>
      <p:pic>
        <p:nvPicPr>
          <p:cNvPr id="15" name="Picture 14"/>
          <p:cNvPicPr>
            <a:picLocks noChangeAspect="1"/>
          </p:cNvPicPr>
          <p:nvPr/>
        </p:nvPicPr>
        <p:blipFill>
          <a:blip r:embed="rId6"/>
          <a:stretch>
            <a:fillRect/>
          </a:stretch>
        </p:blipFill>
        <p:spPr>
          <a:xfrm>
            <a:off x="6781428" y="3443753"/>
            <a:ext cx="5353050" cy="3362325"/>
          </a:xfrm>
          <a:prstGeom prst="rect">
            <a:avLst/>
          </a:prstGeom>
        </p:spPr>
      </p:pic>
    </p:spTree>
    <p:extLst>
      <p:ext uri="{BB962C8B-B14F-4D97-AF65-F5344CB8AC3E}">
        <p14:creationId xmlns:p14="http://schemas.microsoft.com/office/powerpoint/2010/main" val="531811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622301" y="-142253"/>
            <a:ext cx="8914374" cy="1535723"/>
          </a:xfrm>
        </p:spPr>
        <p:txBody>
          <a:bodyPr>
            <a:normAutofit/>
          </a:bodyPr>
          <a:lstStyle/>
          <a:p>
            <a:r>
              <a:rPr lang="en-US" b="1" dirty="0" smtClean="0"/>
              <a:t>Then: </a:t>
            </a:r>
            <a:r>
              <a:rPr lang="en-US" dirty="0" smtClean="0"/>
              <a:t>Reframe--develop and test a framing strategy that can navigate to new terrain</a:t>
            </a:r>
            <a:endParaRPr lang="en-US" dirty="0"/>
          </a:p>
        </p:txBody>
      </p:sp>
      <p:grpSp>
        <p:nvGrpSpPr>
          <p:cNvPr id="21" name="Group 27"/>
          <p:cNvGrpSpPr>
            <a:grpSpLocks/>
          </p:cNvGrpSpPr>
          <p:nvPr/>
        </p:nvGrpSpPr>
        <p:grpSpPr bwMode="auto">
          <a:xfrm>
            <a:off x="1524000" y="2878019"/>
            <a:ext cx="8914374" cy="2704186"/>
            <a:chOff x="0" y="0"/>
            <a:chExt cx="6892" cy="2090"/>
          </a:xfrm>
        </p:grpSpPr>
        <p:sp>
          <p:nvSpPr>
            <p:cNvPr id="22" name="Rectangle 16"/>
            <p:cNvSpPr>
              <a:spLocks/>
            </p:cNvSpPr>
            <p:nvPr/>
          </p:nvSpPr>
          <p:spPr bwMode="auto">
            <a:xfrm>
              <a:off x="5112" y="820"/>
              <a:ext cx="1464" cy="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ctr">
                <a:defRPr sz="3600">
                  <a:solidFill>
                    <a:srgbClr val="000000"/>
                  </a:solidFill>
                  <a:latin typeface="Gill Sans" charset="0"/>
                  <a:ea typeface="Heiti SC Light" charset="-122"/>
                  <a:cs typeface="Heiti SC Light" charset="-122"/>
                  <a:sym typeface="Gill Sans" charset="0"/>
                </a:defRPr>
              </a:lvl1pPr>
              <a:lvl2pPr marL="742950" indent="-285750" algn="ctr">
                <a:defRPr sz="3600">
                  <a:solidFill>
                    <a:srgbClr val="000000"/>
                  </a:solidFill>
                  <a:latin typeface="Gill Sans" charset="0"/>
                  <a:ea typeface="Heiti SC Light" charset="-122"/>
                  <a:cs typeface="Heiti SC Light" charset="-122"/>
                  <a:sym typeface="Gill Sans" charset="0"/>
                </a:defRPr>
              </a:lvl2pPr>
              <a:lvl3pPr marL="1143000" indent="-228600" algn="ctr">
                <a:defRPr sz="3600">
                  <a:solidFill>
                    <a:srgbClr val="000000"/>
                  </a:solidFill>
                  <a:latin typeface="Gill Sans" charset="0"/>
                  <a:ea typeface="Heiti SC Light" charset="-122"/>
                  <a:cs typeface="Heiti SC Light" charset="-122"/>
                  <a:sym typeface="Gill Sans" charset="0"/>
                </a:defRPr>
              </a:lvl3pPr>
              <a:lvl4pPr marL="1600200" indent="-228600" algn="ctr">
                <a:defRPr sz="3600">
                  <a:solidFill>
                    <a:srgbClr val="000000"/>
                  </a:solidFill>
                  <a:latin typeface="Gill Sans" charset="0"/>
                  <a:ea typeface="Heiti SC Light" charset="-122"/>
                  <a:cs typeface="Heiti SC Light" charset="-122"/>
                  <a:sym typeface="Gill Sans" charset="0"/>
                </a:defRPr>
              </a:lvl4pPr>
              <a:lvl5pPr marL="2057400" indent="-228600" algn="ctr">
                <a:defRPr sz="3600">
                  <a:solidFill>
                    <a:srgbClr val="000000"/>
                  </a:solidFill>
                  <a:latin typeface="Gill Sans" charset="0"/>
                  <a:ea typeface="Heiti SC Light" charset="-122"/>
                  <a:cs typeface="Heiti SC Light" charset="-122"/>
                  <a:sym typeface="Gill Sans" charset="0"/>
                </a:defRPr>
              </a:lvl5pPr>
              <a:lvl6pPr marL="2514600" indent="-228600" algn="ctr" eaLnBrk="0" fontAlgn="base" hangingPunct="0">
                <a:spcBef>
                  <a:spcPct val="0"/>
                </a:spcBef>
                <a:spcAft>
                  <a:spcPct val="0"/>
                </a:spcAft>
                <a:defRPr sz="3600">
                  <a:solidFill>
                    <a:srgbClr val="000000"/>
                  </a:solidFill>
                  <a:latin typeface="Gill Sans" charset="0"/>
                  <a:ea typeface="Heiti SC Light" charset="-122"/>
                  <a:cs typeface="Heiti SC Light" charset="-122"/>
                  <a:sym typeface="Gill Sans" charset="0"/>
                </a:defRPr>
              </a:lvl6pPr>
              <a:lvl7pPr marL="2971800" indent="-228600" algn="ctr" eaLnBrk="0" fontAlgn="base" hangingPunct="0">
                <a:spcBef>
                  <a:spcPct val="0"/>
                </a:spcBef>
                <a:spcAft>
                  <a:spcPct val="0"/>
                </a:spcAft>
                <a:defRPr sz="3600">
                  <a:solidFill>
                    <a:srgbClr val="000000"/>
                  </a:solidFill>
                  <a:latin typeface="Gill Sans" charset="0"/>
                  <a:ea typeface="Heiti SC Light" charset="-122"/>
                  <a:cs typeface="Heiti SC Light" charset="-122"/>
                  <a:sym typeface="Gill Sans" charset="0"/>
                </a:defRPr>
              </a:lvl7pPr>
              <a:lvl8pPr marL="3429000" indent="-228600" algn="ctr" eaLnBrk="0" fontAlgn="base" hangingPunct="0">
                <a:spcBef>
                  <a:spcPct val="0"/>
                </a:spcBef>
                <a:spcAft>
                  <a:spcPct val="0"/>
                </a:spcAft>
                <a:defRPr sz="3600">
                  <a:solidFill>
                    <a:srgbClr val="000000"/>
                  </a:solidFill>
                  <a:latin typeface="Gill Sans" charset="0"/>
                  <a:ea typeface="Heiti SC Light" charset="-122"/>
                  <a:cs typeface="Heiti SC Light" charset="-122"/>
                  <a:sym typeface="Gill Sans" charset="0"/>
                </a:defRPr>
              </a:lvl8pPr>
              <a:lvl9pPr marL="3886200" indent="-228600" algn="ctr" eaLnBrk="0" fontAlgn="base" hangingPunct="0">
                <a:spcBef>
                  <a:spcPct val="0"/>
                </a:spcBef>
                <a:spcAft>
                  <a:spcPct val="0"/>
                </a:spcAft>
                <a:defRPr sz="3600">
                  <a:solidFill>
                    <a:srgbClr val="000000"/>
                  </a:solidFill>
                  <a:latin typeface="Gill Sans" charset="0"/>
                  <a:ea typeface="Heiti SC Light" charset="-122"/>
                  <a:cs typeface="Heiti SC Light" charset="-122"/>
                  <a:sym typeface="Gill Sans" charset="0"/>
                </a:defRPr>
              </a:lvl9pPr>
            </a:lstStyle>
            <a:p>
              <a:pPr defTabSz="457200"/>
              <a:r>
                <a:rPr lang="en-US" altLang="x-none" sz="2400">
                  <a:solidFill>
                    <a:srgbClr val="1A1A1A"/>
                  </a:solidFill>
                  <a:latin typeface="Arial"/>
                  <a:ea typeface="Myriad Pro It" charset="0"/>
                  <a:cs typeface="Myriad Pro It" charset="0"/>
                  <a:sym typeface="Myriad Pro It" charset="0"/>
                </a:rPr>
                <a:t>Persistence</a:t>
              </a:r>
            </a:p>
            <a:p>
              <a:pPr defTabSz="457200"/>
              <a:r>
                <a:rPr lang="en-US" altLang="x-none" sz="2400">
                  <a:solidFill>
                    <a:srgbClr val="1A1A1A"/>
                  </a:solidFill>
                  <a:latin typeface="Arial"/>
                  <a:ea typeface="Myriad Pro It" charset="0"/>
                  <a:cs typeface="Myriad Pro It" charset="0"/>
                  <a:sym typeface="Myriad Pro It" charset="0"/>
                </a:rPr>
                <a:t>Trials</a:t>
              </a:r>
            </a:p>
          </p:txBody>
        </p:sp>
        <p:sp>
          <p:nvSpPr>
            <p:cNvPr id="23" name="Rectangle 17"/>
            <p:cNvSpPr>
              <a:spLocks/>
            </p:cNvSpPr>
            <p:nvPr/>
          </p:nvSpPr>
          <p:spPr bwMode="auto">
            <a:xfrm>
              <a:off x="2320" y="844"/>
              <a:ext cx="2184" cy="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ctr">
                <a:defRPr sz="3600">
                  <a:solidFill>
                    <a:srgbClr val="000000"/>
                  </a:solidFill>
                  <a:latin typeface="Gill Sans" charset="0"/>
                  <a:ea typeface="Heiti SC Light" charset="-122"/>
                  <a:cs typeface="Heiti SC Light" charset="-122"/>
                  <a:sym typeface="Gill Sans" charset="0"/>
                </a:defRPr>
              </a:lvl1pPr>
              <a:lvl2pPr marL="742950" indent="-285750" algn="ctr">
                <a:defRPr sz="3600">
                  <a:solidFill>
                    <a:srgbClr val="000000"/>
                  </a:solidFill>
                  <a:latin typeface="Gill Sans" charset="0"/>
                  <a:ea typeface="Heiti SC Light" charset="-122"/>
                  <a:cs typeface="Heiti SC Light" charset="-122"/>
                  <a:sym typeface="Gill Sans" charset="0"/>
                </a:defRPr>
              </a:lvl2pPr>
              <a:lvl3pPr marL="1143000" indent="-228600" algn="ctr">
                <a:defRPr sz="3600">
                  <a:solidFill>
                    <a:srgbClr val="000000"/>
                  </a:solidFill>
                  <a:latin typeface="Gill Sans" charset="0"/>
                  <a:ea typeface="Heiti SC Light" charset="-122"/>
                  <a:cs typeface="Heiti SC Light" charset="-122"/>
                  <a:sym typeface="Gill Sans" charset="0"/>
                </a:defRPr>
              </a:lvl3pPr>
              <a:lvl4pPr marL="1600200" indent="-228600" algn="ctr">
                <a:defRPr sz="3600">
                  <a:solidFill>
                    <a:srgbClr val="000000"/>
                  </a:solidFill>
                  <a:latin typeface="Gill Sans" charset="0"/>
                  <a:ea typeface="Heiti SC Light" charset="-122"/>
                  <a:cs typeface="Heiti SC Light" charset="-122"/>
                  <a:sym typeface="Gill Sans" charset="0"/>
                </a:defRPr>
              </a:lvl4pPr>
              <a:lvl5pPr marL="2057400" indent="-228600" algn="ctr">
                <a:defRPr sz="3600">
                  <a:solidFill>
                    <a:srgbClr val="000000"/>
                  </a:solidFill>
                  <a:latin typeface="Gill Sans" charset="0"/>
                  <a:ea typeface="Heiti SC Light" charset="-122"/>
                  <a:cs typeface="Heiti SC Light" charset="-122"/>
                  <a:sym typeface="Gill Sans" charset="0"/>
                </a:defRPr>
              </a:lvl5pPr>
              <a:lvl6pPr marL="2514600" indent="-228600" algn="ctr" eaLnBrk="0" fontAlgn="base" hangingPunct="0">
                <a:spcBef>
                  <a:spcPct val="0"/>
                </a:spcBef>
                <a:spcAft>
                  <a:spcPct val="0"/>
                </a:spcAft>
                <a:defRPr sz="3600">
                  <a:solidFill>
                    <a:srgbClr val="000000"/>
                  </a:solidFill>
                  <a:latin typeface="Gill Sans" charset="0"/>
                  <a:ea typeface="Heiti SC Light" charset="-122"/>
                  <a:cs typeface="Heiti SC Light" charset="-122"/>
                  <a:sym typeface="Gill Sans" charset="0"/>
                </a:defRPr>
              </a:lvl6pPr>
              <a:lvl7pPr marL="2971800" indent="-228600" algn="ctr" eaLnBrk="0" fontAlgn="base" hangingPunct="0">
                <a:spcBef>
                  <a:spcPct val="0"/>
                </a:spcBef>
                <a:spcAft>
                  <a:spcPct val="0"/>
                </a:spcAft>
                <a:defRPr sz="3600">
                  <a:solidFill>
                    <a:srgbClr val="000000"/>
                  </a:solidFill>
                  <a:latin typeface="Gill Sans" charset="0"/>
                  <a:ea typeface="Heiti SC Light" charset="-122"/>
                  <a:cs typeface="Heiti SC Light" charset="-122"/>
                  <a:sym typeface="Gill Sans" charset="0"/>
                </a:defRPr>
              </a:lvl7pPr>
              <a:lvl8pPr marL="3429000" indent="-228600" algn="ctr" eaLnBrk="0" fontAlgn="base" hangingPunct="0">
                <a:spcBef>
                  <a:spcPct val="0"/>
                </a:spcBef>
                <a:spcAft>
                  <a:spcPct val="0"/>
                </a:spcAft>
                <a:defRPr sz="3600">
                  <a:solidFill>
                    <a:srgbClr val="000000"/>
                  </a:solidFill>
                  <a:latin typeface="Gill Sans" charset="0"/>
                  <a:ea typeface="Heiti SC Light" charset="-122"/>
                  <a:cs typeface="Heiti SC Light" charset="-122"/>
                  <a:sym typeface="Gill Sans" charset="0"/>
                </a:defRPr>
              </a:lvl8pPr>
              <a:lvl9pPr marL="3886200" indent="-228600" algn="ctr" eaLnBrk="0" fontAlgn="base" hangingPunct="0">
                <a:spcBef>
                  <a:spcPct val="0"/>
                </a:spcBef>
                <a:spcAft>
                  <a:spcPct val="0"/>
                </a:spcAft>
                <a:defRPr sz="3600">
                  <a:solidFill>
                    <a:srgbClr val="000000"/>
                  </a:solidFill>
                  <a:latin typeface="Gill Sans" charset="0"/>
                  <a:ea typeface="Heiti SC Light" charset="-122"/>
                  <a:cs typeface="Heiti SC Light" charset="-122"/>
                  <a:sym typeface="Gill Sans" charset="0"/>
                </a:defRPr>
              </a:lvl9pPr>
            </a:lstStyle>
            <a:p>
              <a:pPr defTabSz="457200"/>
              <a:r>
                <a:rPr lang="en-US" altLang="x-none" sz="2400" dirty="0">
                  <a:solidFill>
                    <a:srgbClr val="1A1A1A"/>
                  </a:solidFill>
                  <a:latin typeface="Arial"/>
                  <a:ea typeface="Myriad Pro It" charset="0"/>
                  <a:cs typeface="Myriad Pro It" charset="0"/>
                  <a:sym typeface="Myriad Pro It" charset="0"/>
                </a:rPr>
                <a:t>Controlled</a:t>
              </a:r>
            </a:p>
            <a:p>
              <a:pPr defTabSz="457200"/>
              <a:r>
                <a:rPr lang="en-US" altLang="x-none" sz="2400" dirty="0">
                  <a:solidFill>
                    <a:srgbClr val="1A1A1A"/>
                  </a:solidFill>
                  <a:latin typeface="Arial"/>
                  <a:ea typeface="Myriad Pro It" charset="0"/>
                  <a:cs typeface="Myriad Pro It" charset="0"/>
                  <a:sym typeface="Myriad Pro It" charset="0"/>
                </a:rPr>
                <a:t>Experiments</a:t>
              </a:r>
            </a:p>
          </p:txBody>
        </p:sp>
        <p:pic>
          <p:nvPicPr>
            <p:cNvPr id="24" name="Picture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6" y="138"/>
              <a:ext cx="872"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5"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0" y="4"/>
              <a:ext cx="552" cy="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nvGrpSpPr>
            <p:cNvPr id="26" name="Group 23"/>
            <p:cNvGrpSpPr>
              <a:grpSpLocks/>
            </p:cNvGrpSpPr>
            <p:nvPr/>
          </p:nvGrpSpPr>
          <p:grpSpPr bwMode="auto">
            <a:xfrm>
              <a:off x="0" y="0"/>
              <a:ext cx="2184" cy="1364"/>
              <a:chOff x="0" y="0"/>
              <a:chExt cx="2184" cy="1364"/>
            </a:xfrm>
          </p:grpSpPr>
          <p:sp>
            <p:nvSpPr>
              <p:cNvPr id="30" name="Rectangle 20"/>
              <p:cNvSpPr>
                <a:spLocks/>
              </p:cNvSpPr>
              <p:nvPr/>
            </p:nvSpPr>
            <p:spPr bwMode="auto">
              <a:xfrm>
                <a:off x="0" y="820"/>
                <a:ext cx="2184" cy="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ctr">
                  <a:defRPr sz="3600">
                    <a:solidFill>
                      <a:srgbClr val="000000"/>
                    </a:solidFill>
                    <a:latin typeface="Gill Sans" charset="0"/>
                    <a:ea typeface="Heiti SC Light" charset="-122"/>
                    <a:cs typeface="Heiti SC Light" charset="-122"/>
                    <a:sym typeface="Gill Sans" charset="0"/>
                  </a:defRPr>
                </a:lvl1pPr>
                <a:lvl2pPr marL="742950" indent="-285750" algn="ctr">
                  <a:defRPr sz="3600">
                    <a:solidFill>
                      <a:srgbClr val="000000"/>
                    </a:solidFill>
                    <a:latin typeface="Gill Sans" charset="0"/>
                    <a:ea typeface="Heiti SC Light" charset="-122"/>
                    <a:cs typeface="Heiti SC Light" charset="-122"/>
                    <a:sym typeface="Gill Sans" charset="0"/>
                  </a:defRPr>
                </a:lvl2pPr>
                <a:lvl3pPr marL="1143000" indent="-228600" algn="ctr">
                  <a:defRPr sz="3600">
                    <a:solidFill>
                      <a:srgbClr val="000000"/>
                    </a:solidFill>
                    <a:latin typeface="Gill Sans" charset="0"/>
                    <a:ea typeface="Heiti SC Light" charset="-122"/>
                    <a:cs typeface="Heiti SC Light" charset="-122"/>
                    <a:sym typeface="Gill Sans" charset="0"/>
                  </a:defRPr>
                </a:lvl3pPr>
                <a:lvl4pPr marL="1600200" indent="-228600" algn="ctr">
                  <a:defRPr sz="3600">
                    <a:solidFill>
                      <a:srgbClr val="000000"/>
                    </a:solidFill>
                    <a:latin typeface="Gill Sans" charset="0"/>
                    <a:ea typeface="Heiti SC Light" charset="-122"/>
                    <a:cs typeface="Heiti SC Light" charset="-122"/>
                    <a:sym typeface="Gill Sans" charset="0"/>
                  </a:defRPr>
                </a:lvl4pPr>
                <a:lvl5pPr marL="2057400" indent="-228600" algn="ctr">
                  <a:defRPr sz="3600">
                    <a:solidFill>
                      <a:srgbClr val="000000"/>
                    </a:solidFill>
                    <a:latin typeface="Gill Sans" charset="0"/>
                    <a:ea typeface="Heiti SC Light" charset="-122"/>
                    <a:cs typeface="Heiti SC Light" charset="-122"/>
                    <a:sym typeface="Gill Sans" charset="0"/>
                  </a:defRPr>
                </a:lvl5pPr>
                <a:lvl6pPr marL="2514600" indent="-228600" algn="ctr" eaLnBrk="0" fontAlgn="base" hangingPunct="0">
                  <a:spcBef>
                    <a:spcPct val="0"/>
                  </a:spcBef>
                  <a:spcAft>
                    <a:spcPct val="0"/>
                  </a:spcAft>
                  <a:defRPr sz="3600">
                    <a:solidFill>
                      <a:srgbClr val="000000"/>
                    </a:solidFill>
                    <a:latin typeface="Gill Sans" charset="0"/>
                    <a:ea typeface="Heiti SC Light" charset="-122"/>
                    <a:cs typeface="Heiti SC Light" charset="-122"/>
                    <a:sym typeface="Gill Sans" charset="0"/>
                  </a:defRPr>
                </a:lvl6pPr>
                <a:lvl7pPr marL="2971800" indent="-228600" algn="ctr" eaLnBrk="0" fontAlgn="base" hangingPunct="0">
                  <a:spcBef>
                    <a:spcPct val="0"/>
                  </a:spcBef>
                  <a:spcAft>
                    <a:spcPct val="0"/>
                  </a:spcAft>
                  <a:defRPr sz="3600">
                    <a:solidFill>
                      <a:srgbClr val="000000"/>
                    </a:solidFill>
                    <a:latin typeface="Gill Sans" charset="0"/>
                    <a:ea typeface="Heiti SC Light" charset="-122"/>
                    <a:cs typeface="Heiti SC Light" charset="-122"/>
                    <a:sym typeface="Gill Sans" charset="0"/>
                  </a:defRPr>
                </a:lvl7pPr>
                <a:lvl8pPr marL="3429000" indent="-228600" algn="ctr" eaLnBrk="0" fontAlgn="base" hangingPunct="0">
                  <a:spcBef>
                    <a:spcPct val="0"/>
                  </a:spcBef>
                  <a:spcAft>
                    <a:spcPct val="0"/>
                  </a:spcAft>
                  <a:defRPr sz="3600">
                    <a:solidFill>
                      <a:srgbClr val="000000"/>
                    </a:solidFill>
                    <a:latin typeface="Gill Sans" charset="0"/>
                    <a:ea typeface="Heiti SC Light" charset="-122"/>
                    <a:cs typeface="Heiti SC Light" charset="-122"/>
                    <a:sym typeface="Gill Sans" charset="0"/>
                  </a:defRPr>
                </a:lvl8pPr>
                <a:lvl9pPr marL="3886200" indent="-228600" algn="ctr" eaLnBrk="0" fontAlgn="base" hangingPunct="0">
                  <a:spcBef>
                    <a:spcPct val="0"/>
                  </a:spcBef>
                  <a:spcAft>
                    <a:spcPct val="0"/>
                  </a:spcAft>
                  <a:defRPr sz="3600">
                    <a:solidFill>
                      <a:srgbClr val="000000"/>
                    </a:solidFill>
                    <a:latin typeface="Gill Sans" charset="0"/>
                    <a:ea typeface="Heiti SC Light" charset="-122"/>
                    <a:cs typeface="Heiti SC Light" charset="-122"/>
                    <a:sym typeface="Gill Sans" charset="0"/>
                  </a:defRPr>
                </a:lvl9pPr>
              </a:lstStyle>
              <a:p>
                <a:pPr defTabSz="457200"/>
                <a:r>
                  <a:rPr lang="en-US" altLang="x-none" sz="2400">
                    <a:solidFill>
                      <a:srgbClr val="1A1A1A"/>
                    </a:solidFill>
                    <a:latin typeface="Arial"/>
                    <a:ea typeface="Myriad Pro It" charset="0"/>
                    <a:cs typeface="Myriad Pro It" charset="0"/>
                    <a:sym typeface="Myriad Pro It" charset="0"/>
                  </a:rPr>
                  <a:t>On-the-Street</a:t>
                </a:r>
              </a:p>
              <a:p>
                <a:pPr defTabSz="457200"/>
                <a:r>
                  <a:rPr lang="en-US" altLang="x-none" sz="2400">
                    <a:solidFill>
                      <a:srgbClr val="1A1A1A"/>
                    </a:solidFill>
                    <a:latin typeface="Arial"/>
                    <a:ea typeface="Myriad Pro It" charset="0"/>
                    <a:cs typeface="Myriad Pro It" charset="0"/>
                    <a:sym typeface="Myriad Pro It" charset="0"/>
                  </a:rPr>
                  <a:t>Interviews</a:t>
                </a:r>
              </a:p>
            </p:txBody>
          </p:sp>
          <p:pic>
            <p:nvPicPr>
              <p:cNvPr id="31" name="Picture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 y="0"/>
                <a:ext cx="1040" cy="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2" name="Rectangle 22"/>
              <p:cNvSpPr>
                <a:spLocks/>
              </p:cNvSpPr>
              <p:nvPr/>
            </p:nvSpPr>
            <p:spPr bwMode="auto">
              <a:xfrm>
                <a:off x="666" y="80"/>
                <a:ext cx="488" cy="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lgn="ctr">
                  <a:defRPr sz="3600">
                    <a:solidFill>
                      <a:srgbClr val="000000"/>
                    </a:solidFill>
                    <a:latin typeface="Gill Sans" charset="0"/>
                    <a:ea typeface="Heiti SC Light" charset="-122"/>
                    <a:cs typeface="Heiti SC Light" charset="-122"/>
                    <a:sym typeface="Gill Sans" charset="0"/>
                  </a:defRPr>
                </a:lvl1pPr>
                <a:lvl2pPr marL="742950" indent="-285750" algn="ctr">
                  <a:defRPr sz="3600">
                    <a:solidFill>
                      <a:srgbClr val="000000"/>
                    </a:solidFill>
                    <a:latin typeface="Gill Sans" charset="0"/>
                    <a:ea typeface="Heiti SC Light" charset="-122"/>
                    <a:cs typeface="Heiti SC Light" charset="-122"/>
                    <a:sym typeface="Gill Sans" charset="0"/>
                  </a:defRPr>
                </a:lvl2pPr>
                <a:lvl3pPr marL="1143000" indent="-228600" algn="ctr">
                  <a:defRPr sz="3600">
                    <a:solidFill>
                      <a:srgbClr val="000000"/>
                    </a:solidFill>
                    <a:latin typeface="Gill Sans" charset="0"/>
                    <a:ea typeface="Heiti SC Light" charset="-122"/>
                    <a:cs typeface="Heiti SC Light" charset="-122"/>
                    <a:sym typeface="Gill Sans" charset="0"/>
                  </a:defRPr>
                </a:lvl3pPr>
                <a:lvl4pPr marL="1600200" indent="-228600" algn="ctr">
                  <a:defRPr sz="3600">
                    <a:solidFill>
                      <a:srgbClr val="000000"/>
                    </a:solidFill>
                    <a:latin typeface="Gill Sans" charset="0"/>
                    <a:ea typeface="Heiti SC Light" charset="-122"/>
                    <a:cs typeface="Heiti SC Light" charset="-122"/>
                    <a:sym typeface="Gill Sans" charset="0"/>
                  </a:defRPr>
                </a:lvl4pPr>
                <a:lvl5pPr marL="2057400" indent="-228600" algn="ctr">
                  <a:defRPr sz="3600">
                    <a:solidFill>
                      <a:srgbClr val="000000"/>
                    </a:solidFill>
                    <a:latin typeface="Gill Sans" charset="0"/>
                    <a:ea typeface="Heiti SC Light" charset="-122"/>
                    <a:cs typeface="Heiti SC Light" charset="-122"/>
                    <a:sym typeface="Gill Sans" charset="0"/>
                  </a:defRPr>
                </a:lvl5pPr>
                <a:lvl6pPr marL="2514600" indent="-228600" algn="ctr" eaLnBrk="0" fontAlgn="base" hangingPunct="0">
                  <a:spcBef>
                    <a:spcPct val="0"/>
                  </a:spcBef>
                  <a:spcAft>
                    <a:spcPct val="0"/>
                  </a:spcAft>
                  <a:defRPr sz="3600">
                    <a:solidFill>
                      <a:srgbClr val="000000"/>
                    </a:solidFill>
                    <a:latin typeface="Gill Sans" charset="0"/>
                    <a:ea typeface="Heiti SC Light" charset="-122"/>
                    <a:cs typeface="Heiti SC Light" charset="-122"/>
                    <a:sym typeface="Gill Sans" charset="0"/>
                  </a:defRPr>
                </a:lvl6pPr>
                <a:lvl7pPr marL="2971800" indent="-228600" algn="ctr" eaLnBrk="0" fontAlgn="base" hangingPunct="0">
                  <a:spcBef>
                    <a:spcPct val="0"/>
                  </a:spcBef>
                  <a:spcAft>
                    <a:spcPct val="0"/>
                  </a:spcAft>
                  <a:defRPr sz="3600">
                    <a:solidFill>
                      <a:srgbClr val="000000"/>
                    </a:solidFill>
                    <a:latin typeface="Gill Sans" charset="0"/>
                    <a:ea typeface="Heiti SC Light" charset="-122"/>
                    <a:cs typeface="Heiti SC Light" charset="-122"/>
                    <a:sym typeface="Gill Sans" charset="0"/>
                  </a:defRPr>
                </a:lvl7pPr>
                <a:lvl8pPr marL="3429000" indent="-228600" algn="ctr" eaLnBrk="0" fontAlgn="base" hangingPunct="0">
                  <a:spcBef>
                    <a:spcPct val="0"/>
                  </a:spcBef>
                  <a:spcAft>
                    <a:spcPct val="0"/>
                  </a:spcAft>
                  <a:defRPr sz="3600">
                    <a:solidFill>
                      <a:srgbClr val="000000"/>
                    </a:solidFill>
                    <a:latin typeface="Gill Sans" charset="0"/>
                    <a:ea typeface="Heiti SC Light" charset="-122"/>
                    <a:cs typeface="Heiti SC Light" charset="-122"/>
                    <a:sym typeface="Gill Sans" charset="0"/>
                  </a:defRPr>
                </a:lvl8pPr>
                <a:lvl9pPr marL="3886200" indent="-228600" algn="ctr" eaLnBrk="0" fontAlgn="base" hangingPunct="0">
                  <a:spcBef>
                    <a:spcPct val="0"/>
                  </a:spcBef>
                  <a:spcAft>
                    <a:spcPct val="0"/>
                  </a:spcAft>
                  <a:defRPr sz="3600">
                    <a:solidFill>
                      <a:srgbClr val="000000"/>
                    </a:solidFill>
                    <a:latin typeface="Gill Sans" charset="0"/>
                    <a:ea typeface="Heiti SC Light" charset="-122"/>
                    <a:cs typeface="Heiti SC Light" charset="-122"/>
                    <a:sym typeface="Gill Sans" charset="0"/>
                  </a:defRPr>
                </a:lvl9pPr>
              </a:lstStyle>
              <a:p>
                <a:pPr defTabSz="457200"/>
                <a:r>
                  <a:rPr lang="en-US" altLang="x-none" sz="2400">
                    <a:solidFill>
                      <a:srgbClr val="4A92C0"/>
                    </a:solidFill>
                    <a:latin typeface="Arial"/>
                    <a:ea typeface="Myriad Pro" charset="0"/>
                    <a:cs typeface="Myriad Pro" charset="0"/>
                    <a:sym typeface="Myriad Pro" charset="0"/>
                  </a:rPr>
                  <a:t>OTS</a:t>
                </a:r>
              </a:p>
            </p:txBody>
          </p:sp>
        </p:grpSp>
        <p:sp>
          <p:nvSpPr>
            <p:cNvPr id="27" name="Rectangle 24"/>
            <p:cNvSpPr>
              <a:spLocks/>
            </p:cNvSpPr>
            <p:nvPr/>
          </p:nvSpPr>
          <p:spPr bwMode="auto">
            <a:xfrm>
              <a:off x="76" y="1546"/>
              <a:ext cx="2104" cy="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ctr">
                <a:defRPr sz="3600">
                  <a:solidFill>
                    <a:srgbClr val="000000"/>
                  </a:solidFill>
                  <a:latin typeface="Gill Sans" charset="0"/>
                  <a:ea typeface="Heiti SC Light" charset="-122"/>
                  <a:cs typeface="Heiti SC Light" charset="-122"/>
                  <a:sym typeface="Gill Sans" charset="0"/>
                </a:defRPr>
              </a:lvl1pPr>
              <a:lvl2pPr marL="742950" indent="-285750" algn="ctr">
                <a:defRPr sz="3600">
                  <a:solidFill>
                    <a:srgbClr val="000000"/>
                  </a:solidFill>
                  <a:latin typeface="Gill Sans" charset="0"/>
                  <a:ea typeface="Heiti SC Light" charset="-122"/>
                  <a:cs typeface="Heiti SC Light" charset="-122"/>
                  <a:sym typeface="Gill Sans" charset="0"/>
                </a:defRPr>
              </a:lvl2pPr>
              <a:lvl3pPr marL="1143000" indent="-228600" algn="ctr">
                <a:defRPr sz="3600">
                  <a:solidFill>
                    <a:srgbClr val="000000"/>
                  </a:solidFill>
                  <a:latin typeface="Gill Sans" charset="0"/>
                  <a:ea typeface="Heiti SC Light" charset="-122"/>
                  <a:cs typeface="Heiti SC Light" charset="-122"/>
                  <a:sym typeface="Gill Sans" charset="0"/>
                </a:defRPr>
              </a:lvl3pPr>
              <a:lvl4pPr marL="1600200" indent="-228600" algn="ctr">
                <a:defRPr sz="3600">
                  <a:solidFill>
                    <a:srgbClr val="000000"/>
                  </a:solidFill>
                  <a:latin typeface="Gill Sans" charset="0"/>
                  <a:ea typeface="Heiti SC Light" charset="-122"/>
                  <a:cs typeface="Heiti SC Light" charset="-122"/>
                  <a:sym typeface="Gill Sans" charset="0"/>
                </a:defRPr>
              </a:lvl4pPr>
              <a:lvl5pPr marL="2057400" indent="-228600" algn="ctr">
                <a:defRPr sz="3600">
                  <a:solidFill>
                    <a:srgbClr val="000000"/>
                  </a:solidFill>
                  <a:latin typeface="Gill Sans" charset="0"/>
                  <a:ea typeface="Heiti SC Light" charset="-122"/>
                  <a:cs typeface="Heiti SC Light" charset="-122"/>
                  <a:sym typeface="Gill Sans" charset="0"/>
                </a:defRPr>
              </a:lvl5pPr>
              <a:lvl6pPr marL="2514600" indent="-228600" algn="ctr" eaLnBrk="0" fontAlgn="base" hangingPunct="0">
                <a:spcBef>
                  <a:spcPct val="0"/>
                </a:spcBef>
                <a:spcAft>
                  <a:spcPct val="0"/>
                </a:spcAft>
                <a:defRPr sz="3600">
                  <a:solidFill>
                    <a:srgbClr val="000000"/>
                  </a:solidFill>
                  <a:latin typeface="Gill Sans" charset="0"/>
                  <a:ea typeface="Heiti SC Light" charset="-122"/>
                  <a:cs typeface="Heiti SC Light" charset="-122"/>
                  <a:sym typeface="Gill Sans" charset="0"/>
                </a:defRPr>
              </a:lvl6pPr>
              <a:lvl7pPr marL="2971800" indent="-228600" algn="ctr" eaLnBrk="0" fontAlgn="base" hangingPunct="0">
                <a:spcBef>
                  <a:spcPct val="0"/>
                </a:spcBef>
                <a:spcAft>
                  <a:spcPct val="0"/>
                </a:spcAft>
                <a:defRPr sz="3600">
                  <a:solidFill>
                    <a:srgbClr val="000000"/>
                  </a:solidFill>
                  <a:latin typeface="Gill Sans" charset="0"/>
                  <a:ea typeface="Heiti SC Light" charset="-122"/>
                  <a:cs typeface="Heiti SC Light" charset="-122"/>
                  <a:sym typeface="Gill Sans" charset="0"/>
                </a:defRPr>
              </a:lvl7pPr>
              <a:lvl8pPr marL="3429000" indent="-228600" algn="ctr" eaLnBrk="0" fontAlgn="base" hangingPunct="0">
                <a:spcBef>
                  <a:spcPct val="0"/>
                </a:spcBef>
                <a:spcAft>
                  <a:spcPct val="0"/>
                </a:spcAft>
                <a:defRPr sz="3600">
                  <a:solidFill>
                    <a:srgbClr val="000000"/>
                  </a:solidFill>
                  <a:latin typeface="Gill Sans" charset="0"/>
                  <a:ea typeface="Heiti SC Light" charset="-122"/>
                  <a:cs typeface="Heiti SC Light" charset="-122"/>
                  <a:sym typeface="Gill Sans" charset="0"/>
                </a:defRPr>
              </a:lvl8pPr>
              <a:lvl9pPr marL="3886200" indent="-228600" algn="ctr" eaLnBrk="0" fontAlgn="base" hangingPunct="0">
                <a:spcBef>
                  <a:spcPct val="0"/>
                </a:spcBef>
                <a:spcAft>
                  <a:spcPct val="0"/>
                </a:spcAft>
                <a:defRPr sz="3600">
                  <a:solidFill>
                    <a:srgbClr val="000000"/>
                  </a:solidFill>
                  <a:latin typeface="Gill Sans" charset="0"/>
                  <a:ea typeface="Heiti SC Light" charset="-122"/>
                  <a:cs typeface="Heiti SC Light" charset="-122"/>
                  <a:sym typeface="Gill Sans" charset="0"/>
                </a:defRPr>
              </a:lvl9pPr>
            </a:lstStyle>
            <a:p>
              <a:pPr defTabSz="457200"/>
              <a:r>
                <a:rPr lang="en-US" altLang="x-none" sz="2400" dirty="0">
                  <a:solidFill>
                    <a:srgbClr val="1A1A1A"/>
                  </a:solidFill>
                  <a:latin typeface="Arial"/>
                  <a:ea typeface="Myriad Pro" charset="0"/>
                  <a:cs typeface="Myriad Pro" charset="0"/>
                  <a:sym typeface="Myriad Pro" charset="0"/>
                </a:rPr>
                <a:t>Which reframes seem to work?</a:t>
              </a:r>
            </a:p>
          </p:txBody>
        </p:sp>
        <p:sp>
          <p:nvSpPr>
            <p:cNvPr id="28" name="Rectangle 25"/>
            <p:cNvSpPr>
              <a:spLocks/>
            </p:cNvSpPr>
            <p:nvPr/>
          </p:nvSpPr>
          <p:spPr bwMode="auto">
            <a:xfrm>
              <a:off x="4788" y="1546"/>
              <a:ext cx="2104" cy="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ctr">
                <a:defRPr sz="3600">
                  <a:solidFill>
                    <a:srgbClr val="000000"/>
                  </a:solidFill>
                  <a:latin typeface="Gill Sans" charset="0"/>
                  <a:ea typeface="Heiti SC Light" charset="-122"/>
                  <a:cs typeface="Heiti SC Light" charset="-122"/>
                  <a:sym typeface="Gill Sans" charset="0"/>
                </a:defRPr>
              </a:lvl1pPr>
              <a:lvl2pPr marL="742950" indent="-285750" algn="ctr">
                <a:defRPr sz="3600">
                  <a:solidFill>
                    <a:srgbClr val="000000"/>
                  </a:solidFill>
                  <a:latin typeface="Gill Sans" charset="0"/>
                  <a:ea typeface="Heiti SC Light" charset="-122"/>
                  <a:cs typeface="Heiti SC Light" charset="-122"/>
                  <a:sym typeface="Gill Sans" charset="0"/>
                </a:defRPr>
              </a:lvl2pPr>
              <a:lvl3pPr marL="1143000" indent="-228600" algn="ctr">
                <a:defRPr sz="3600">
                  <a:solidFill>
                    <a:srgbClr val="000000"/>
                  </a:solidFill>
                  <a:latin typeface="Gill Sans" charset="0"/>
                  <a:ea typeface="Heiti SC Light" charset="-122"/>
                  <a:cs typeface="Heiti SC Light" charset="-122"/>
                  <a:sym typeface="Gill Sans" charset="0"/>
                </a:defRPr>
              </a:lvl3pPr>
              <a:lvl4pPr marL="1600200" indent="-228600" algn="ctr">
                <a:defRPr sz="3600">
                  <a:solidFill>
                    <a:srgbClr val="000000"/>
                  </a:solidFill>
                  <a:latin typeface="Gill Sans" charset="0"/>
                  <a:ea typeface="Heiti SC Light" charset="-122"/>
                  <a:cs typeface="Heiti SC Light" charset="-122"/>
                  <a:sym typeface="Gill Sans" charset="0"/>
                </a:defRPr>
              </a:lvl4pPr>
              <a:lvl5pPr marL="2057400" indent="-228600" algn="ctr">
                <a:defRPr sz="3600">
                  <a:solidFill>
                    <a:srgbClr val="000000"/>
                  </a:solidFill>
                  <a:latin typeface="Gill Sans" charset="0"/>
                  <a:ea typeface="Heiti SC Light" charset="-122"/>
                  <a:cs typeface="Heiti SC Light" charset="-122"/>
                  <a:sym typeface="Gill Sans" charset="0"/>
                </a:defRPr>
              </a:lvl5pPr>
              <a:lvl6pPr marL="2514600" indent="-228600" algn="ctr" eaLnBrk="0" fontAlgn="base" hangingPunct="0">
                <a:spcBef>
                  <a:spcPct val="0"/>
                </a:spcBef>
                <a:spcAft>
                  <a:spcPct val="0"/>
                </a:spcAft>
                <a:defRPr sz="3600">
                  <a:solidFill>
                    <a:srgbClr val="000000"/>
                  </a:solidFill>
                  <a:latin typeface="Gill Sans" charset="0"/>
                  <a:ea typeface="Heiti SC Light" charset="-122"/>
                  <a:cs typeface="Heiti SC Light" charset="-122"/>
                  <a:sym typeface="Gill Sans" charset="0"/>
                </a:defRPr>
              </a:lvl6pPr>
              <a:lvl7pPr marL="2971800" indent="-228600" algn="ctr" eaLnBrk="0" fontAlgn="base" hangingPunct="0">
                <a:spcBef>
                  <a:spcPct val="0"/>
                </a:spcBef>
                <a:spcAft>
                  <a:spcPct val="0"/>
                </a:spcAft>
                <a:defRPr sz="3600">
                  <a:solidFill>
                    <a:srgbClr val="000000"/>
                  </a:solidFill>
                  <a:latin typeface="Gill Sans" charset="0"/>
                  <a:ea typeface="Heiti SC Light" charset="-122"/>
                  <a:cs typeface="Heiti SC Light" charset="-122"/>
                  <a:sym typeface="Gill Sans" charset="0"/>
                </a:defRPr>
              </a:lvl7pPr>
              <a:lvl8pPr marL="3429000" indent="-228600" algn="ctr" eaLnBrk="0" fontAlgn="base" hangingPunct="0">
                <a:spcBef>
                  <a:spcPct val="0"/>
                </a:spcBef>
                <a:spcAft>
                  <a:spcPct val="0"/>
                </a:spcAft>
                <a:defRPr sz="3600">
                  <a:solidFill>
                    <a:srgbClr val="000000"/>
                  </a:solidFill>
                  <a:latin typeface="Gill Sans" charset="0"/>
                  <a:ea typeface="Heiti SC Light" charset="-122"/>
                  <a:cs typeface="Heiti SC Light" charset="-122"/>
                  <a:sym typeface="Gill Sans" charset="0"/>
                </a:defRPr>
              </a:lvl8pPr>
              <a:lvl9pPr marL="3886200" indent="-228600" algn="ctr" eaLnBrk="0" fontAlgn="base" hangingPunct="0">
                <a:spcBef>
                  <a:spcPct val="0"/>
                </a:spcBef>
                <a:spcAft>
                  <a:spcPct val="0"/>
                </a:spcAft>
                <a:defRPr sz="3600">
                  <a:solidFill>
                    <a:srgbClr val="000000"/>
                  </a:solidFill>
                  <a:latin typeface="Gill Sans" charset="0"/>
                  <a:ea typeface="Heiti SC Light" charset="-122"/>
                  <a:cs typeface="Heiti SC Light" charset="-122"/>
                  <a:sym typeface="Gill Sans" charset="0"/>
                </a:defRPr>
              </a:lvl9pPr>
            </a:lstStyle>
            <a:p>
              <a:pPr defTabSz="457200"/>
              <a:r>
                <a:rPr lang="en-US" altLang="x-none" sz="2400" dirty="0">
                  <a:solidFill>
                    <a:srgbClr val="1A1A1A"/>
                  </a:solidFill>
                  <a:latin typeface="Arial"/>
                  <a:ea typeface="Myriad Pro" charset="0"/>
                  <a:cs typeface="Myriad Pro" charset="0"/>
                  <a:sym typeface="Myriad Pro" charset="0"/>
                </a:rPr>
                <a:t>How will this frame fare in the world?</a:t>
              </a:r>
            </a:p>
          </p:txBody>
        </p:sp>
        <p:sp>
          <p:nvSpPr>
            <p:cNvPr id="29" name="Rectangle 26"/>
            <p:cNvSpPr>
              <a:spLocks/>
            </p:cNvSpPr>
            <p:nvPr/>
          </p:nvSpPr>
          <p:spPr bwMode="auto">
            <a:xfrm>
              <a:off x="2348" y="1546"/>
              <a:ext cx="2256" cy="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ctr">
                <a:defRPr sz="3600">
                  <a:solidFill>
                    <a:srgbClr val="000000"/>
                  </a:solidFill>
                  <a:latin typeface="Gill Sans" charset="0"/>
                  <a:ea typeface="Heiti SC Light" charset="-122"/>
                  <a:cs typeface="Heiti SC Light" charset="-122"/>
                  <a:sym typeface="Gill Sans" charset="0"/>
                </a:defRPr>
              </a:lvl1pPr>
              <a:lvl2pPr marL="742950" indent="-285750" algn="ctr">
                <a:defRPr sz="3600">
                  <a:solidFill>
                    <a:srgbClr val="000000"/>
                  </a:solidFill>
                  <a:latin typeface="Gill Sans" charset="0"/>
                  <a:ea typeface="Heiti SC Light" charset="-122"/>
                  <a:cs typeface="Heiti SC Light" charset="-122"/>
                  <a:sym typeface="Gill Sans" charset="0"/>
                </a:defRPr>
              </a:lvl2pPr>
              <a:lvl3pPr marL="1143000" indent="-228600" algn="ctr">
                <a:defRPr sz="3600">
                  <a:solidFill>
                    <a:srgbClr val="000000"/>
                  </a:solidFill>
                  <a:latin typeface="Gill Sans" charset="0"/>
                  <a:ea typeface="Heiti SC Light" charset="-122"/>
                  <a:cs typeface="Heiti SC Light" charset="-122"/>
                  <a:sym typeface="Gill Sans" charset="0"/>
                </a:defRPr>
              </a:lvl3pPr>
              <a:lvl4pPr marL="1600200" indent="-228600" algn="ctr">
                <a:defRPr sz="3600">
                  <a:solidFill>
                    <a:srgbClr val="000000"/>
                  </a:solidFill>
                  <a:latin typeface="Gill Sans" charset="0"/>
                  <a:ea typeface="Heiti SC Light" charset="-122"/>
                  <a:cs typeface="Heiti SC Light" charset="-122"/>
                  <a:sym typeface="Gill Sans" charset="0"/>
                </a:defRPr>
              </a:lvl4pPr>
              <a:lvl5pPr marL="2057400" indent="-228600" algn="ctr">
                <a:defRPr sz="3600">
                  <a:solidFill>
                    <a:srgbClr val="000000"/>
                  </a:solidFill>
                  <a:latin typeface="Gill Sans" charset="0"/>
                  <a:ea typeface="Heiti SC Light" charset="-122"/>
                  <a:cs typeface="Heiti SC Light" charset="-122"/>
                  <a:sym typeface="Gill Sans" charset="0"/>
                </a:defRPr>
              </a:lvl5pPr>
              <a:lvl6pPr marL="2514600" indent="-228600" algn="ctr" eaLnBrk="0" fontAlgn="base" hangingPunct="0">
                <a:spcBef>
                  <a:spcPct val="0"/>
                </a:spcBef>
                <a:spcAft>
                  <a:spcPct val="0"/>
                </a:spcAft>
                <a:defRPr sz="3600">
                  <a:solidFill>
                    <a:srgbClr val="000000"/>
                  </a:solidFill>
                  <a:latin typeface="Gill Sans" charset="0"/>
                  <a:ea typeface="Heiti SC Light" charset="-122"/>
                  <a:cs typeface="Heiti SC Light" charset="-122"/>
                  <a:sym typeface="Gill Sans" charset="0"/>
                </a:defRPr>
              </a:lvl6pPr>
              <a:lvl7pPr marL="2971800" indent="-228600" algn="ctr" eaLnBrk="0" fontAlgn="base" hangingPunct="0">
                <a:spcBef>
                  <a:spcPct val="0"/>
                </a:spcBef>
                <a:spcAft>
                  <a:spcPct val="0"/>
                </a:spcAft>
                <a:defRPr sz="3600">
                  <a:solidFill>
                    <a:srgbClr val="000000"/>
                  </a:solidFill>
                  <a:latin typeface="Gill Sans" charset="0"/>
                  <a:ea typeface="Heiti SC Light" charset="-122"/>
                  <a:cs typeface="Heiti SC Light" charset="-122"/>
                  <a:sym typeface="Gill Sans" charset="0"/>
                </a:defRPr>
              </a:lvl7pPr>
              <a:lvl8pPr marL="3429000" indent="-228600" algn="ctr" eaLnBrk="0" fontAlgn="base" hangingPunct="0">
                <a:spcBef>
                  <a:spcPct val="0"/>
                </a:spcBef>
                <a:spcAft>
                  <a:spcPct val="0"/>
                </a:spcAft>
                <a:defRPr sz="3600">
                  <a:solidFill>
                    <a:srgbClr val="000000"/>
                  </a:solidFill>
                  <a:latin typeface="Gill Sans" charset="0"/>
                  <a:ea typeface="Heiti SC Light" charset="-122"/>
                  <a:cs typeface="Heiti SC Light" charset="-122"/>
                  <a:sym typeface="Gill Sans" charset="0"/>
                </a:defRPr>
              </a:lvl8pPr>
              <a:lvl9pPr marL="3886200" indent="-228600" algn="ctr" eaLnBrk="0" fontAlgn="base" hangingPunct="0">
                <a:spcBef>
                  <a:spcPct val="0"/>
                </a:spcBef>
                <a:spcAft>
                  <a:spcPct val="0"/>
                </a:spcAft>
                <a:defRPr sz="3600">
                  <a:solidFill>
                    <a:srgbClr val="000000"/>
                  </a:solidFill>
                  <a:latin typeface="Gill Sans" charset="0"/>
                  <a:ea typeface="Heiti SC Light" charset="-122"/>
                  <a:cs typeface="Heiti SC Light" charset="-122"/>
                  <a:sym typeface="Gill Sans" charset="0"/>
                </a:defRPr>
              </a:lvl9pPr>
            </a:lstStyle>
            <a:p>
              <a:pPr defTabSz="457200"/>
              <a:r>
                <a:rPr lang="en-US" altLang="x-none" sz="2400" dirty="0">
                  <a:solidFill>
                    <a:srgbClr val="1A1A1A"/>
                  </a:solidFill>
                  <a:latin typeface="Arial"/>
                  <a:ea typeface="Myriad Pro" charset="0"/>
                  <a:cs typeface="Myriad Pro" charset="0"/>
                  <a:sym typeface="Myriad Pro" charset="0"/>
                </a:rPr>
                <a:t>Which reframe drives policy preferences?</a:t>
              </a:r>
            </a:p>
          </p:txBody>
        </p:sp>
      </p:grpSp>
      <p:sp>
        <p:nvSpPr>
          <p:cNvPr id="33" name="Rectangle 9"/>
          <p:cNvSpPr>
            <a:spLocks/>
          </p:cNvSpPr>
          <p:nvPr/>
        </p:nvSpPr>
        <p:spPr bwMode="auto">
          <a:xfrm>
            <a:off x="1481393" y="1003973"/>
            <a:ext cx="3258856" cy="1118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defTabSz="457200"/>
            <a:r>
              <a:rPr lang="en-US" altLang="x-none" sz="2400" dirty="0">
                <a:solidFill>
                  <a:prstClr val="black"/>
                </a:solidFill>
                <a:latin typeface="Arial"/>
                <a:ea typeface="Myriad Pro" charset="0"/>
                <a:cs typeface="Myriad Pro" charset="0"/>
                <a:sym typeface="Myriad Pro" charset="0"/>
              </a:rPr>
              <a:t>Candidate Metaphors or Reframes</a:t>
            </a:r>
          </a:p>
        </p:txBody>
      </p:sp>
      <p:sp>
        <p:nvSpPr>
          <p:cNvPr id="34" name="AutoShape 10"/>
          <p:cNvSpPr>
            <a:spLocks/>
          </p:cNvSpPr>
          <p:nvPr/>
        </p:nvSpPr>
        <p:spPr bwMode="auto">
          <a:xfrm rot="5400000">
            <a:off x="2325583" y="1816163"/>
            <a:ext cx="750888" cy="1184275"/>
          </a:xfrm>
          <a:custGeom>
            <a:avLst/>
            <a:gdLst/>
            <a:ahLst/>
            <a:cxnLst/>
            <a:rect l="0" t="0" r="r" b="b"/>
            <a:pathLst>
              <a:path w="21600" h="21600">
                <a:moveTo>
                  <a:pt x="-1" y="7344"/>
                </a:moveTo>
                <a:lnTo>
                  <a:pt x="5499" y="7344"/>
                </a:lnTo>
                <a:lnTo>
                  <a:pt x="5499" y="0"/>
                </a:lnTo>
                <a:lnTo>
                  <a:pt x="21599" y="10800"/>
                </a:lnTo>
                <a:lnTo>
                  <a:pt x="5498" y="21600"/>
                </a:lnTo>
                <a:lnTo>
                  <a:pt x="5499" y="14256"/>
                </a:lnTo>
                <a:lnTo>
                  <a:pt x="-1" y="14256"/>
                </a:lnTo>
                <a:close/>
                <a:moveTo>
                  <a:pt x="-1" y="7344"/>
                </a:moveTo>
              </a:path>
            </a:pathLst>
          </a:custGeom>
          <a:solidFill>
            <a:srgbClr val="50586A"/>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prstClr val="black"/>
              </a:solidFill>
            </a:endParaRPr>
          </a:p>
        </p:txBody>
      </p:sp>
      <p:sp>
        <p:nvSpPr>
          <p:cNvPr id="35" name="AutoShape 10"/>
          <p:cNvSpPr>
            <a:spLocks/>
          </p:cNvSpPr>
          <p:nvPr/>
        </p:nvSpPr>
        <p:spPr bwMode="auto">
          <a:xfrm rot="5400000">
            <a:off x="8702233" y="5497210"/>
            <a:ext cx="750888" cy="1184275"/>
          </a:xfrm>
          <a:custGeom>
            <a:avLst/>
            <a:gdLst/>
            <a:ahLst/>
            <a:cxnLst/>
            <a:rect l="0" t="0" r="r" b="b"/>
            <a:pathLst>
              <a:path w="21600" h="21600">
                <a:moveTo>
                  <a:pt x="-1" y="7344"/>
                </a:moveTo>
                <a:lnTo>
                  <a:pt x="5499" y="7344"/>
                </a:lnTo>
                <a:lnTo>
                  <a:pt x="5499" y="0"/>
                </a:lnTo>
                <a:lnTo>
                  <a:pt x="21599" y="10800"/>
                </a:lnTo>
                <a:lnTo>
                  <a:pt x="5498" y="21600"/>
                </a:lnTo>
                <a:lnTo>
                  <a:pt x="5499" y="14256"/>
                </a:lnTo>
                <a:lnTo>
                  <a:pt x="-1" y="14256"/>
                </a:lnTo>
                <a:close/>
                <a:moveTo>
                  <a:pt x="-1" y="7344"/>
                </a:moveTo>
              </a:path>
            </a:pathLst>
          </a:custGeom>
          <a:solidFill>
            <a:srgbClr val="50586A"/>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prstClr val="black"/>
              </a:solidFill>
            </a:endParaRPr>
          </a:p>
        </p:txBody>
      </p:sp>
      <p:sp>
        <p:nvSpPr>
          <p:cNvPr id="37" name="Rectangle 9"/>
          <p:cNvSpPr>
            <a:spLocks/>
          </p:cNvSpPr>
          <p:nvPr/>
        </p:nvSpPr>
        <p:spPr bwMode="auto">
          <a:xfrm>
            <a:off x="7478988" y="6089347"/>
            <a:ext cx="3258856" cy="1118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defTabSz="457200"/>
            <a:r>
              <a:rPr lang="en-US" altLang="x-none" sz="2400" dirty="0">
                <a:solidFill>
                  <a:prstClr val="black"/>
                </a:solidFill>
                <a:latin typeface="Arial"/>
                <a:ea typeface="Myriad Pro" charset="0"/>
                <a:cs typeface="Myriad Pro" charset="0"/>
                <a:sym typeface="Myriad Pro" charset="0"/>
              </a:rPr>
              <a:t>Effective Metaphors</a:t>
            </a:r>
          </a:p>
        </p:txBody>
      </p:sp>
      <p:sp>
        <p:nvSpPr>
          <p:cNvPr id="38" name="Rectangle 9"/>
          <p:cNvSpPr>
            <a:spLocks/>
          </p:cNvSpPr>
          <p:nvPr/>
        </p:nvSpPr>
        <p:spPr bwMode="auto">
          <a:xfrm>
            <a:off x="1524000" y="6311668"/>
            <a:ext cx="5177676" cy="546333"/>
          </a:xfrm>
          <a:prstGeom prst="rect">
            <a:avLst/>
          </a:prstGeom>
          <a:solidFill>
            <a:srgbClr val="FFFF00"/>
          </a:solidFill>
          <a:ln>
            <a:noFill/>
          </a:ln>
        </p:spPr>
        <p:txBody>
          <a:bodyPr lIns="0" tIns="0" rIns="0" bIns="0" anchor="ct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defTabSz="457200"/>
            <a:r>
              <a:rPr lang="en-US" altLang="x-none" sz="2400" dirty="0">
                <a:solidFill>
                  <a:prstClr val="black"/>
                </a:solidFill>
                <a:latin typeface="Arial"/>
                <a:ea typeface="Myriad Pro" charset="0"/>
                <a:cs typeface="Myriad Pro" charset="0"/>
                <a:sym typeface="Myriad Pro" charset="0"/>
              </a:rPr>
              <a:t>Courtesy of the </a:t>
            </a:r>
            <a:r>
              <a:rPr lang="en-US" altLang="x-none" sz="2400" dirty="0" err="1">
                <a:solidFill>
                  <a:prstClr val="black"/>
                </a:solidFill>
                <a:latin typeface="Arial"/>
                <a:ea typeface="Myriad Pro" charset="0"/>
                <a:cs typeface="Myriad Pro" charset="0"/>
                <a:sym typeface="Myriad Pro" charset="0"/>
              </a:rPr>
              <a:t>FrameWorks</a:t>
            </a:r>
            <a:r>
              <a:rPr lang="en-US" altLang="x-none" sz="2400" dirty="0">
                <a:solidFill>
                  <a:prstClr val="black"/>
                </a:solidFill>
                <a:latin typeface="Arial"/>
                <a:ea typeface="Myriad Pro" charset="0"/>
                <a:cs typeface="Myriad Pro" charset="0"/>
                <a:sym typeface="Myriad Pro" charset="0"/>
              </a:rPr>
              <a:t> Institute</a:t>
            </a:r>
          </a:p>
        </p:txBody>
      </p:sp>
    </p:spTree>
    <p:extLst>
      <p:ext uri="{BB962C8B-B14F-4D97-AF65-F5344CB8AC3E}">
        <p14:creationId xmlns:p14="http://schemas.microsoft.com/office/powerpoint/2010/main" val="4245796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622301" y="207605"/>
            <a:ext cx="8914374" cy="1535723"/>
          </a:xfrm>
        </p:spPr>
        <p:txBody>
          <a:bodyPr>
            <a:normAutofit/>
          </a:bodyPr>
          <a:lstStyle/>
          <a:p>
            <a:pPr algn="ctr"/>
            <a:r>
              <a:rPr lang="en-US" sz="3600" b="1" dirty="0"/>
              <a:t>Then: </a:t>
            </a:r>
            <a:r>
              <a:rPr lang="en-US" sz="3600" dirty="0"/>
              <a:t>Make the new framing content useful to the field</a:t>
            </a:r>
          </a:p>
        </p:txBody>
      </p:sp>
      <p:sp>
        <p:nvSpPr>
          <p:cNvPr id="20" name="Rectangle 9"/>
          <p:cNvSpPr>
            <a:spLocks/>
          </p:cNvSpPr>
          <p:nvPr/>
        </p:nvSpPr>
        <p:spPr bwMode="auto">
          <a:xfrm>
            <a:off x="1642304" y="1824067"/>
            <a:ext cx="9025697" cy="1877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marL="342900" indent="-342900" defTabSz="457200">
              <a:buFont typeface="Arial" charset="0"/>
              <a:buChar char="•"/>
            </a:pPr>
            <a:r>
              <a:rPr lang="en-US" altLang="x-none" sz="2400" dirty="0">
                <a:solidFill>
                  <a:prstClr val="black"/>
                </a:solidFill>
                <a:latin typeface="Arial"/>
                <a:ea typeface="Myriad Pro" charset="0"/>
                <a:cs typeface="Myriad Pro" charset="0"/>
                <a:sym typeface="Myriad Pro" charset="0"/>
              </a:rPr>
              <a:t>Translate into formats that allow advocates to appreciate and adopt them</a:t>
            </a:r>
          </a:p>
          <a:p>
            <a:pPr marL="342900" indent="-342900" defTabSz="457200">
              <a:buFont typeface="Arial" charset="0"/>
              <a:buChar char="•"/>
            </a:pPr>
            <a:endParaRPr lang="en-US" altLang="x-none" sz="800" dirty="0">
              <a:solidFill>
                <a:prstClr val="black"/>
              </a:solidFill>
              <a:latin typeface="Arial"/>
              <a:ea typeface="Myriad Pro" charset="0"/>
              <a:cs typeface="Myriad Pro" charset="0"/>
              <a:sym typeface="Myriad Pro" charset="0"/>
            </a:endParaRPr>
          </a:p>
          <a:p>
            <a:pPr marL="342900" indent="-342900" defTabSz="457200">
              <a:buFont typeface="Arial" charset="0"/>
              <a:buChar char="•"/>
            </a:pPr>
            <a:r>
              <a:rPr lang="en-US" altLang="x-none" sz="2400" dirty="0">
                <a:solidFill>
                  <a:prstClr val="black"/>
                </a:solidFill>
                <a:latin typeface="Arial"/>
                <a:ea typeface="Myriad Pro" charset="0"/>
                <a:cs typeface="Myriad Pro" charset="0"/>
                <a:sym typeface="Myriad Pro" charset="0"/>
              </a:rPr>
              <a:t>With these tools in hand, pursue outreach, organizing and training activities to equip and support the field</a:t>
            </a:r>
          </a:p>
        </p:txBody>
      </p:sp>
      <p:sp>
        <p:nvSpPr>
          <p:cNvPr id="44" name="Rectangle 9"/>
          <p:cNvSpPr>
            <a:spLocks/>
          </p:cNvSpPr>
          <p:nvPr/>
        </p:nvSpPr>
        <p:spPr bwMode="auto">
          <a:xfrm>
            <a:off x="1524001" y="6530711"/>
            <a:ext cx="3594425" cy="341211"/>
          </a:xfrm>
          <a:prstGeom prst="rect">
            <a:avLst/>
          </a:prstGeom>
          <a:solidFill>
            <a:srgbClr val="FFFF00"/>
          </a:solidFill>
          <a:ln>
            <a:noFill/>
          </a:ln>
        </p:spPr>
        <p:txBody>
          <a:bodyPr lIns="0" tIns="0" rIns="0" bIns="0" anchor="ct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defTabSz="457200"/>
            <a:r>
              <a:rPr lang="en-US" altLang="x-none" sz="1600" dirty="0">
                <a:solidFill>
                  <a:prstClr val="black"/>
                </a:solidFill>
                <a:latin typeface="Myriad Pro" charset="0"/>
                <a:ea typeface="Myriad Pro" charset="0"/>
                <a:cs typeface="Myriad Pro" charset="0"/>
                <a:sym typeface="Myriad Pro" charset="0"/>
              </a:rPr>
              <a:t>Courtesy of the </a:t>
            </a:r>
            <a:r>
              <a:rPr lang="en-US" altLang="x-none" sz="1600" dirty="0" err="1">
                <a:solidFill>
                  <a:prstClr val="black"/>
                </a:solidFill>
                <a:latin typeface="Myriad Pro" charset="0"/>
                <a:ea typeface="Myriad Pro" charset="0"/>
                <a:cs typeface="Myriad Pro" charset="0"/>
                <a:sym typeface="Myriad Pro" charset="0"/>
              </a:rPr>
              <a:t>FrameWorks</a:t>
            </a:r>
            <a:r>
              <a:rPr lang="en-US" altLang="x-none" sz="1600" dirty="0">
                <a:solidFill>
                  <a:prstClr val="black"/>
                </a:solidFill>
                <a:latin typeface="Myriad Pro" charset="0"/>
                <a:ea typeface="Myriad Pro" charset="0"/>
                <a:cs typeface="Myriad Pro" charset="0"/>
                <a:sym typeface="Myriad Pro" charset="0"/>
              </a:rPr>
              <a:t> Institute</a:t>
            </a:r>
          </a:p>
        </p:txBody>
      </p:sp>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0637" y="3785317"/>
            <a:ext cx="3822258" cy="24571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64151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37021" y="1208598"/>
            <a:ext cx="7772400" cy="2258170"/>
          </a:xfrm>
        </p:spPr>
        <p:txBody>
          <a:bodyPr>
            <a:normAutofit fontScale="90000"/>
          </a:bodyPr>
          <a:lstStyle/>
          <a:p>
            <a:pPr algn="l"/>
            <a:r>
              <a:rPr lang="en-US" u="sng" dirty="0" smtClean="0"/>
              <a:t>Your vacation reading:</a:t>
            </a:r>
            <a:br>
              <a:rPr lang="en-US" u="sng" dirty="0" smtClean="0"/>
            </a:br>
            <a:r>
              <a:rPr lang="en-US" u="sng" dirty="0" smtClean="0"/>
              <a:t/>
            </a:r>
            <a:br>
              <a:rPr lang="en-US" u="sng" dirty="0" smtClean="0"/>
            </a:br>
            <a:r>
              <a:rPr lang="en-US" dirty="0" smtClean="0"/>
              <a:t>1. </a:t>
            </a:r>
            <a:r>
              <a:rPr lang="en-US" i="1" dirty="0" smtClean="0"/>
              <a:t>Thinking, Fast and Slow</a:t>
            </a:r>
            <a:r>
              <a:rPr lang="en-US" dirty="0" smtClean="0"/>
              <a:t> by Daniel </a:t>
            </a:r>
            <a:r>
              <a:rPr lang="en-US" dirty="0" err="1" smtClean="0"/>
              <a:t>Kahneman</a:t>
            </a:r>
            <a:r>
              <a:rPr lang="en-US" dirty="0" smtClean="0"/>
              <a:t/>
            </a:r>
            <a:br>
              <a:rPr lang="en-US" dirty="0" smtClean="0"/>
            </a:br>
            <a:r>
              <a:rPr lang="en-US" dirty="0" smtClean="0"/>
              <a:t>2. </a:t>
            </a:r>
            <a:r>
              <a:rPr lang="en-US" i="1" dirty="0" smtClean="0"/>
              <a:t>The Righteous Mind </a:t>
            </a:r>
            <a:r>
              <a:rPr lang="en-US" dirty="0" smtClean="0"/>
              <a:t>by Jonathan </a:t>
            </a:r>
            <a:r>
              <a:rPr lang="en-US" dirty="0" err="1" smtClean="0"/>
              <a:t>Haidt</a:t>
            </a:r>
            <a:r>
              <a:rPr lang="en-US" dirty="0"/>
              <a:t/>
            </a:r>
            <a:br>
              <a:rPr lang="en-US" dirty="0"/>
            </a:br>
            <a:r>
              <a:rPr lang="en-US" dirty="0" smtClean="0"/>
              <a:t>3. </a:t>
            </a:r>
            <a:r>
              <a:rPr lang="en-US" i="1" dirty="0" smtClean="0"/>
              <a:t>Whose Freedom? </a:t>
            </a:r>
            <a:r>
              <a:rPr lang="en-US" dirty="0" smtClean="0"/>
              <a:t>by George </a:t>
            </a:r>
            <a:r>
              <a:rPr lang="en-US" dirty="0" err="1" smtClean="0"/>
              <a:t>Lakoff</a:t>
            </a:r>
            <a:r>
              <a:rPr lang="en-US" dirty="0"/>
              <a:t/>
            </a:r>
            <a:br>
              <a:rPr lang="en-US" dirty="0"/>
            </a:br>
            <a:r>
              <a:rPr lang="en-US" dirty="0" smtClean="0"/>
              <a:t>4. </a:t>
            </a:r>
            <a:r>
              <a:rPr lang="en-US" i="1" dirty="0" smtClean="0"/>
              <a:t>Don’t Think of an Elephant</a:t>
            </a:r>
            <a:r>
              <a:rPr lang="en-US" dirty="0" smtClean="0"/>
              <a:t> by George </a:t>
            </a:r>
            <a:r>
              <a:rPr lang="en-US" dirty="0" err="1" smtClean="0"/>
              <a:t>Lakoff</a:t>
            </a:r>
            <a:r>
              <a:rPr lang="en-US" dirty="0" smtClean="0"/>
              <a:t/>
            </a:r>
            <a:br>
              <a:rPr lang="en-US" dirty="0" smtClean="0"/>
            </a:br>
            <a:r>
              <a:rPr lang="en-US" dirty="0" smtClean="0"/>
              <a:t>5. </a:t>
            </a:r>
            <a:r>
              <a:rPr lang="en-US" i="1" dirty="0"/>
              <a:t>The Undoing Project </a:t>
            </a:r>
            <a:r>
              <a:rPr lang="en-US" dirty="0"/>
              <a:t>by Michael Lewis</a:t>
            </a:r>
            <a:br>
              <a:rPr lang="en-US" dirty="0"/>
            </a:br>
            <a:endParaRPr lang="en-US"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32437" y="4214191"/>
            <a:ext cx="2075911" cy="20335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86784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7234" y="968471"/>
            <a:ext cx="11764652" cy="830997"/>
          </a:xfrm>
          <a:prstGeom prst="rect">
            <a:avLst/>
          </a:prstGeom>
          <a:noFill/>
        </p:spPr>
        <p:txBody>
          <a:bodyPr wrap="square" rtlCol="0">
            <a:spAutoFit/>
          </a:bodyPr>
          <a:lstStyle/>
          <a:p>
            <a:pPr marL="282575" indent="-282575">
              <a:buFont typeface="Arial" panose="020B0604020202020204" pitchFamily="34" charset="0"/>
              <a:buChar char="•"/>
            </a:pPr>
            <a:r>
              <a:rPr lang="en-US" sz="2400" b="1" dirty="0" smtClean="0">
                <a:solidFill>
                  <a:srgbClr val="002060"/>
                </a:solidFill>
                <a:latin typeface="Arial Rounded MT Bold" panose="020F0704030504030204" pitchFamily="34" charset="0"/>
              </a:rPr>
              <a:t>IPM Metrics – all success is measured in PESTICIDE REDUCTION – expectation that pesticide use will disappear or become “LAST RESORT”</a:t>
            </a:r>
          </a:p>
        </p:txBody>
      </p:sp>
      <p:grpSp>
        <p:nvGrpSpPr>
          <p:cNvPr id="8" name="Group 7"/>
          <p:cNvGrpSpPr/>
          <p:nvPr/>
        </p:nvGrpSpPr>
        <p:grpSpPr>
          <a:xfrm>
            <a:off x="320842" y="3673644"/>
            <a:ext cx="11775318" cy="1692771"/>
            <a:chOff x="320842" y="3673644"/>
            <a:chExt cx="11775318" cy="1692771"/>
          </a:xfrm>
        </p:grpSpPr>
        <p:sp>
          <p:nvSpPr>
            <p:cNvPr id="4" name="TextBox 3"/>
            <p:cNvSpPr txBox="1"/>
            <p:nvPr/>
          </p:nvSpPr>
          <p:spPr>
            <a:xfrm>
              <a:off x="320842" y="3673644"/>
              <a:ext cx="11775318" cy="1692771"/>
            </a:xfrm>
            <a:prstGeom prst="rect">
              <a:avLst/>
            </a:prstGeom>
            <a:noFill/>
          </p:spPr>
          <p:txBody>
            <a:bodyPr wrap="square" rtlCol="0">
              <a:spAutoFit/>
            </a:bodyPr>
            <a:lstStyle/>
            <a:p>
              <a:pPr marL="282575" indent="-282575">
                <a:buFont typeface="Arial" panose="020B0604020202020204" pitchFamily="34" charset="0"/>
                <a:buChar char="•"/>
              </a:pPr>
              <a:r>
                <a:rPr lang="en-US" sz="2400" b="1" dirty="0">
                  <a:solidFill>
                    <a:srgbClr val="002060"/>
                  </a:solidFill>
                  <a:latin typeface="Arial Rounded MT Bold" panose="020F0704030504030204" pitchFamily="34" charset="0"/>
                </a:rPr>
                <a:t>Farms are not natural ecosystems – pests must be managed in a manner that is effective </a:t>
              </a:r>
              <a:r>
                <a:rPr lang="en-US" sz="2400" b="1" u="sng" dirty="0">
                  <a:latin typeface="Arial Rounded MT Bold" panose="020F0704030504030204" pitchFamily="34" charset="0"/>
                </a:rPr>
                <a:t>and</a:t>
              </a:r>
              <a:r>
                <a:rPr lang="en-US" sz="2400" b="1" dirty="0">
                  <a:solidFill>
                    <a:srgbClr val="002060"/>
                  </a:solidFill>
                  <a:latin typeface="Arial Rounded MT Bold" panose="020F0704030504030204" pitchFamily="34" charset="0"/>
                </a:rPr>
                <a:t> economical</a:t>
              </a:r>
            </a:p>
            <a:p>
              <a:pPr marL="282575" indent="-282575">
                <a:buFont typeface="Arial" panose="020B0604020202020204" pitchFamily="34" charset="0"/>
                <a:buChar char="•"/>
              </a:pPr>
              <a:endParaRPr lang="en-US" sz="800" b="1" dirty="0">
                <a:solidFill>
                  <a:srgbClr val="002060"/>
                </a:solidFill>
                <a:latin typeface="Arial Rounded MT Bold" panose="020F0704030504030204" pitchFamily="34" charset="0"/>
              </a:endParaRPr>
            </a:p>
            <a:p>
              <a:pPr marL="914400" lvl="1" indent="-457200">
                <a:buFont typeface="Wingdings" panose="05000000000000000000" pitchFamily="2" charset="2"/>
                <a:buChar char="Ø"/>
              </a:pPr>
              <a:r>
                <a:rPr lang="en-US" sz="2400" b="1" dirty="0">
                  <a:latin typeface="Arial Rounded MT Bold" panose="020F0704030504030204" pitchFamily="34" charset="0"/>
                </a:rPr>
                <a:t>Endemic key pests</a:t>
              </a:r>
            </a:p>
            <a:p>
              <a:pPr marL="914400" lvl="1" indent="-457200">
                <a:buFont typeface="Wingdings" panose="05000000000000000000" pitchFamily="2" charset="2"/>
                <a:buChar char="Ø"/>
              </a:pPr>
              <a:r>
                <a:rPr lang="en-US" sz="2400" b="1" dirty="0">
                  <a:latin typeface="Arial Rounded MT Bold" panose="020F0704030504030204" pitchFamily="34" charset="0"/>
                </a:rPr>
                <a:t>Invasive </a:t>
              </a:r>
              <a:r>
                <a:rPr lang="en-US" sz="2400" b="1" dirty="0" smtClean="0">
                  <a:latin typeface="Arial Rounded MT Bold" panose="020F0704030504030204" pitchFamily="34" charset="0"/>
                </a:rPr>
                <a:t>Pests</a:t>
              </a:r>
              <a:endParaRPr lang="en-US" sz="2400" b="1" dirty="0">
                <a:latin typeface="Arial Rounded MT Bold" panose="020F0704030504030204" pitchFamily="34" charset="0"/>
              </a:endParaRPr>
            </a:p>
          </p:txBody>
        </p:sp>
        <p:grpSp>
          <p:nvGrpSpPr>
            <p:cNvPr id="3" name="Group 2"/>
            <p:cNvGrpSpPr/>
            <p:nvPr/>
          </p:nvGrpSpPr>
          <p:grpSpPr>
            <a:xfrm>
              <a:off x="4204355" y="4675695"/>
              <a:ext cx="7891805" cy="622169"/>
              <a:chOff x="4204355" y="4675695"/>
              <a:chExt cx="7891805" cy="622169"/>
            </a:xfrm>
          </p:grpSpPr>
          <p:sp>
            <p:nvSpPr>
              <p:cNvPr id="5" name="Right Brace 4"/>
              <p:cNvSpPr/>
              <p:nvPr/>
            </p:nvSpPr>
            <p:spPr>
              <a:xfrm>
                <a:off x="4204355" y="4675695"/>
                <a:ext cx="320511" cy="622169"/>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p:cNvSpPr txBox="1"/>
              <p:nvPr/>
            </p:nvSpPr>
            <p:spPr>
              <a:xfrm>
                <a:off x="4901938" y="4788819"/>
                <a:ext cx="7194222" cy="400110"/>
              </a:xfrm>
              <a:prstGeom prst="rect">
                <a:avLst/>
              </a:prstGeom>
              <a:noFill/>
            </p:spPr>
            <p:txBody>
              <a:bodyPr wrap="square" rtlCol="0">
                <a:spAutoFit/>
              </a:bodyPr>
              <a:lstStyle/>
              <a:p>
                <a:r>
                  <a:rPr lang="en-US" sz="2000" b="1" dirty="0" smtClean="0">
                    <a:latin typeface="Arial Rounded MT Bold" panose="020F0704030504030204" pitchFamily="34" charset="0"/>
                  </a:rPr>
                  <a:t>Pesticides, incl. biopesticides for marketable produce</a:t>
                </a:r>
                <a:endParaRPr lang="en-US" sz="2000" b="1" dirty="0">
                  <a:latin typeface="Arial Rounded MT Bold" panose="020F0704030504030204" pitchFamily="34" charset="0"/>
                </a:endParaRPr>
              </a:p>
            </p:txBody>
          </p:sp>
        </p:grpSp>
      </p:grpSp>
      <p:sp>
        <p:nvSpPr>
          <p:cNvPr id="7" name="TextBox 6"/>
          <p:cNvSpPr txBox="1"/>
          <p:nvPr/>
        </p:nvSpPr>
        <p:spPr>
          <a:xfrm>
            <a:off x="307445" y="5494422"/>
            <a:ext cx="11764652" cy="1200329"/>
          </a:xfrm>
          <a:prstGeom prst="rect">
            <a:avLst/>
          </a:prstGeom>
          <a:noFill/>
        </p:spPr>
        <p:txBody>
          <a:bodyPr wrap="square" rtlCol="0">
            <a:spAutoFit/>
          </a:bodyPr>
          <a:lstStyle/>
          <a:p>
            <a:pPr marL="285750" indent="-285750">
              <a:buFont typeface="Arial" panose="020B0604020202020204" pitchFamily="34" charset="0"/>
              <a:buChar char="•"/>
            </a:pPr>
            <a:r>
              <a:rPr lang="en-US" sz="2400" b="1" dirty="0">
                <a:solidFill>
                  <a:srgbClr val="002060"/>
                </a:solidFill>
                <a:latin typeface="Arial Rounded MT Bold" panose="020F0704030504030204" pitchFamily="34" charset="0"/>
              </a:rPr>
              <a:t>Major consideration in sustainability is keeping farmer in business, providing safe and affordable supply of food</a:t>
            </a:r>
          </a:p>
          <a:p>
            <a:endParaRPr lang="en-US" sz="2400" dirty="0"/>
          </a:p>
        </p:txBody>
      </p:sp>
      <p:sp>
        <p:nvSpPr>
          <p:cNvPr id="9" name="TextBox 8"/>
          <p:cNvSpPr txBox="1"/>
          <p:nvPr/>
        </p:nvSpPr>
        <p:spPr>
          <a:xfrm>
            <a:off x="224589" y="120316"/>
            <a:ext cx="11758864" cy="584775"/>
          </a:xfrm>
          <a:prstGeom prst="rect">
            <a:avLst/>
          </a:prstGeom>
          <a:noFill/>
        </p:spPr>
        <p:txBody>
          <a:bodyPr wrap="square" rtlCol="0">
            <a:spAutoFit/>
          </a:bodyPr>
          <a:lstStyle/>
          <a:p>
            <a:r>
              <a:rPr lang="en-US" sz="3200" b="1" dirty="0">
                <a:effectLst>
                  <a:outerShdw blurRad="38100" dist="38100" dir="2700000" algn="tl">
                    <a:srgbClr val="000000">
                      <a:alpha val="43137"/>
                    </a:srgbClr>
                  </a:outerShdw>
                </a:effectLst>
                <a:latin typeface="Arial Rounded MT Bold" panose="020F0704030504030204" pitchFamily="34" charset="0"/>
              </a:rPr>
              <a:t>Why is IPM not lauded far and wide as Sustainable</a:t>
            </a:r>
            <a:r>
              <a:rPr lang="en-US" sz="3200" b="1" dirty="0" smtClean="0">
                <a:effectLst>
                  <a:outerShdw blurRad="38100" dist="38100" dir="2700000" algn="tl">
                    <a:srgbClr val="000000">
                      <a:alpha val="43137"/>
                    </a:srgbClr>
                  </a:outerShdw>
                </a:effectLst>
                <a:latin typeface="Arial Rounded MT Bold" panose="020F0704030504030204" pitchFamily="34" charset="0"/>
              </a:rPr>
              <a:t>?</a:t>
            </a:r>
            <a:endParaRPr lang="en-US" sz="3200" b="1" dirty="0">
              <a:effectLst>
                <a:outerShdw blurRad="38100" dist="38100" dir="2700000" algn="tl">
                  <a:srgbClr val="000000">
                    <a:alpha val="43137"/>
                  </a:srgbClr>
                </a:outerShdw>
              </a:effectLst>
              <a:latin typeface="Arial Rounded MT Bold" panose="020F0704030504030204" pitchFamily="34" charset="0"/>
            </a:endParaRPr>
          </a:p>
        </p:txBody>
      </p:sp>
      <p:sp>
        <p:nvSpPr>
          <p:cNvPr id="10" name="TextBox 9"/>
          <p:cNvSpPr txBox="1"/>
          <p:nvPr/>
        </p:nvSpPr>
        <p:spPr>
          <a:xfrm>
            <a:off x="160421" y="1874382"/>
            <a:ext cx="11847508" cy="430887"/>
          </a:xfrm>
          <a:prstGeom prst="rect">
            <a:avLst/>
          </a:prstGeom>
          <a:noFill/>
        </p:spPr>
        <p:txBody>
          <a:bodyPr wrap="square" rtlCol="0">
            <a:spAutoFit/>
          </a:bodyPr>
          <a:lstStyle/>
          <a:p>
            <a:pPr marL="800100" lvl="1" indent="-342900">
              <a:buFont typeface="Wingdings" panose="05000000000000000000" pitchFamily="2" charset="2"/>
              <a:buChar char="Ø"/>
            </a:pPr>
            <a:r>
              <a:rPr lang="en-US" sz="2200" b="1" dirty="0">
                <a:latin typeface="Arial Rounded MT Bold" panose="020F0704030504030204" pitchFamily="34" charset="0"/>
              </a:rPr>
              <a:t>Acknowledges pesticide use – emphasis on informed, wise </a:t>
            </a:r>
            <a:r>
              <a:rPr lang="en-US" sz="2200" b="1" dirty="0" smtClean="0">
                <a:latin typeface="Arial Rounded MT Bold" panose="020F0704030504030204" pitchFamily="34" charset="0"/>
              </a:rPr>
              <a:t>use</a:t>
            </a:r>
            <a:endParaRPr lang="en-US" sz="2200" b="1" dirty="0">
              <a:latin typeface="Arial Rounded MT Bold" panose="020F0704030504030204" pitchFamily="34" charset="0"/>
            </a:endParaRPr>
          </a:p>
        </p:txBody>
      </p:sp>
      <p:sp>
        <p:nvSpPr>
          <p:cNvPr id="11" name="TextBox 10"/>
          <p:cNvSpPr txBox="1"/>
          <p:nvPr/>
        </p:nvSpPr>
        <p:spPr>
          <a:xfrm>
            <a:off x="633660" y="2380819"/>
            <a:ext cx="11566358" cy="1107996"/>
          </a:xfrm>
          <a:prstGeom prst="rect">
            <a:avLst/>
          </a:prstGeom>
          <a:noFill/>
        </p:spPr>
        <p:txBody>
          <a:bodyPr wrap="square" rtlCol="0">
            <a:spAutoFit/>
          </a:bodyPr>
          <a:lstStyle/>
          <a:p>
            <a:pPr marL="285750" indent="-285750">
              <a:buFont typeface="Wingdings" panose="05000000000000000000" pitchFamily="2" charset="2"/>
              <a:buChar char="Ø"/>
            </a:pPr>
            <a:r>
              <a:rPr lang="en-US" sz="2200" b="1" dirty="0">
                <a:solidFill>
                  <a:srgbClr val="002060"/>
                </a:solidFill>
                <a:latin typeface="Arial Rounded MT Bold" panose="020F0704030504030204" pitchFamily="34" charset="0"/>
              </a:rPr>
              <a:t>USDA PDP </a:t>
            </a:r>
            <a:r>
              <a:rPr lang="en-US" sz="2200" b="1" dirty="0">
                <a:solidFill>
                  <a:srgbClr val="002060"/>
                </a:solidFill>
                <a:latin typeface="Arial Rounded MT Bold" panose="020F0704030504030204" pitchFamily="34" charset="0"/>
                <a:ea typeface="Calibri" panose="020F0502020204030204" pitchFamily="34" charset="0"/>
              </a:rPr>
              <a:t>annual summaries/database for pesticides detected on food at market points of sale</a:t>
            </a:r>
            <a:r>
              <a:rPr lang="en-US" sz="2200" b="1" dirty="0">
                <a:solidFill>
                  <a:srgbClr val="000000"/>
                </a:solidFill>
                <a:latin typeface="Arial Rounded MT Bold" panose="020F0704030504030204" pitchFamily="34" charset="0"/>
                <a:ea typeface="Calibri" panose="020F0502020204030204" pitchFamily="34" charset="0"/>
              </a:rPr>
              <a:t> -</a:t>
            </a:r>
            <a:r>
              <a:rPr lang="en-US" sz="2200" b="1" dirty="0">
                <a:latin typeface="Arial Rounded MT Bold" panose="020F0704030504030204" pitchFamily="34" charset="0"/>
                <a:ea typeface="Calibri" panose="020F0502020204030204" pitchFamily="34" charset="0"/>
                <a:cs typeface="Times New Roman" panose="02020603050405020304" pitchFamily="18" charset="0"/>
              </a:rPr>
              <a:t> </a:t>
            </a:r>
            <a:r>
              <a:rPr lang="en-US" sz="2200" b="1" u="sng" dirty="0">
                <a:latin typeface="Arial Rounded MT Bold" panose="020F0704030504030204" pitchFamily="34" charset="0"/>
                <a:ea typeface="Calibri" panose="020F0502020204030204" pitchFamily="34" charset="0"/>
                <a:cs typeface="Times New Roman" panose="02020603050405020304" pitchFamily="18" charset="0"/>
              </a:rPr>
              <a:t>2016 &gt;99% of samples tested had residues well below the tolerances established by the EPA -23% no detectable </a:t>
            </a:r>
            <a:r>
              <a:rPr lang="en-US" sz="2200" b="1" u="sng" dirty="0" smtClean="0">
                <a:latin typeface="Arial Rounded MT Bold" panose="020F0704030504030204" pitchFamily="34" charset="0"/>
                <a:ea typeface="Calibri" panose="020F0502020204030204" pitchFamily="34" charset="0"/>
                <a:cs typeface="Times New Roman" panose="02020603050405020304" pitchFamily="18" charset="0"/>
              </a:rPr>
              <a:t>residue</a:t>
            </a:r>
            <a:endParaRPr lang="en-US" sz="2200" dirty="0"/>
          </a:p>
        </p:txBody>
      </p:sp>
    </p:spTree>
    <p:extLst>
      <p:ext uri="{BB962C8B-B14F-4D97-AF65-F5344CB8AC3E}">
        <p14:creationId xmlns:p14="http://schemas.microsoft.com/office/powerpoint/2010/main" val="551054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19136" y="0"/>
            <a:ext cx="9343174" cy="3540318"/>
          </a:xfrm>
        </p:spPr>
        <p:txBody>
          <a:bodyPr/>
          <a:lstStyle/>
          <a:p>
            <a:r>
              <a:rPr lang="en-US" dirty="0" smtClean="0"/>
              <a:t/>
            </a:r>
            <a:br>
              <a:rPr lang="en-US" dirty="0" smtClean="0"/>
            </a:br>
            <a:r>
              <a:rPr lang="en-US" dirty="0"/>
              <a:t/>
            </a:r>
            <a:br>
              <a:rPr lang="en-US" dirty="0"/>
            </a:br>
            <a:r>
              <a:rPr lang="en-US" dirty="0" smtClean="0"/>
              <a:t/>
            </a:r>
            <a:br>
              <a:rPr lang="en-US" dirty="0" smtClean="0"/>
            </a:br>
            <a:r>
              <a:rPr lang="en-US" dirty="0" err="1" smtClean="0"/>
              <a:t>Biopesticides</a:t>
            </a:r>
            <a:r>
              <a:rPr lang="en-US" dirty="0" smtClean="0"/>
              <a:t>, IPM and Sustainability: Research Success and Needs</a:t>
            </a:r>
            <a:endParaRPr lang="en-US" dirty="0"/>
          </a:p>
        </p:txBody>
      </p:sp>
      <p:sp>
        <p:nvSpPr>
          <p:cNvPr id="3" name="Subtitle 2"/>
          <p:cNvSpPr>
            <a:spLocks noGrp="1"/>
          </p:cNvSpPr>
          <p:nvPr>
            <p:ph type="subTitle" idx="1"/>
          </p:nvPr>
        </p:nvSpPr>
        <p:spPr/>
        <p:txBody>
          <a:bodyPr>
            <a:normAutofit/>
          </a:bodyPr>
          <a:lstStyle/>
          <a:p>
            <a:r>
              <a:rPr lang="en-US" sz="2800" dirty="0" smtClean="0"/>
              <a:t>Michael Braverman</a:t>
            </a:r>
          </a:p>
          <a:p>
            <a:r>
              <a:rPr lang="en-US" sz="2800" dirty="0" smtClean="0"/>
              <a:t>IR-4 Project, Rutgers University</a:t>
            </a:r>
            <a:endParaRPr lang="en-US" sz="2800" dirty="0"/>
          </a:p>
        </p:txBody>
      </p:sp>
    </p:spTree>
    <p:extLst>
      <p:ext uri="{BB962C8B-B14F-4D97-AF65-F5344CB8AC3E}">
        <p14:creationId xmlns:p14="http://schemas.microsoft.com/office/powerpoint/2010/main" val="29789744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Biotechnology and Sustainability</a:t>
            </a:r>
            <a:endParaRPr lang="en-US" dirty="0"/>
          </a:p>
        </p:txBody>
      </p:sp>
      <p:sp>
        <p:nvSpPr>
          <p:cNvPr id="4" name="Title 1"/>
          <p:cNvSpPr txBox="1">
            <a:spLocks/>
          </p:cNvSpPr>
          <p:nvPr/>
        </p:nvSpPr>
        <p:spPr>
          <a:xfrm>
            <a:off x="1066705" y="2037970"/>
            <a:ext cx="4220496" cy="761530"/>
          </a:xfrm>
          <a:prstGeom prst="rect">
            <a:avLst/>
          </a:prstGeom>
          <a:solidFill>
            <a:srgbClr val="FFD03B"/>
          </a:solidFill>
          <a:effectLst/>
        </p:spPr>
        <p:txBody>
          <a:bodyPr vert="horz" lIns="91440" tIns="45720" rIns="91440" bIns="45720" rtlCol="0" anchor="ctr">
            <a:normAutofit fontScale="60000" lnSpcReduction="200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mtClean="0">
                <a:solidFill>
                  <a:prstClr val="black">
                    <a:lumMod val="85000"/>
                    <a:lumOff val="15000"/>
                  </a:prstClr>
                </a:solidFill>
              </a:rPr>
              <a:t>Plum Pox Virus and HoneySweet Plum</a:t>
            </a:r>
            <a:endParaRPr lang="en-US" dirty="0">
              <a:solidFill>
                <a:prstClr val="black">
                  <a:lumMod val="85000"/>
                  <a:lumOff val="15000"/>
                </a:prstClr>
              </a:solidFill>
            </a:endParaRPr>
          </a:p>
        </p:txBody>
      </p:sp>
      <p:pic>
        <p:nvPicPr>
          <p:cNvPr id="5" name="Content Placeholder 4" descr="http://www.ars.usda.gov/is/graphics/photos/sep01/k8891-19i.jpg"/>
          <p:cNvPicPr>
            <a:picLocks noGrp="1" noChangeAspect="1" noChangeArrowheads="1"/>
          </p:cNvPicPr>
          <p:nvPr>
            <p:ph idx="1"/>
          </p:nvPr>
        </p:nvPicPr>
        <p:blipFill>
          <a:blip r:embed="rId2" cstate="print"/>
          <a:srcRect/>
          <a:stretch>
            <a:fillRect/>
          </a:stretch>
        </p:blipFill>
        <p:spPr bwMode="auto">
          <a:xfrm rot="16200000" flipH="1">
            <a:off x="1680166" y="3169753"/>
            <a:ext cx="3185652" cy="2745502"/>
          </a:xfrm>
          <a:prstGeom prst="rect">
            <a:avLst/>
          </a:prstGeom>
          <a:noFill/>
        </p:spPr>
      </p:pic>
      <p:sp>
        <p:nvSpPr>
          <p:cNvPr id="6" name="TextBox 5"/>
          <p:cNvSpPr txBox="1"/>
          <p:nvPr/>
        </p:nvSpPr>
        <p:spPr>
          <a:xfrm>
            <a:off x="5515898" y="2037970"/>
            <a:ext cx="5014450" cy="830997"/>
          </a:xfrm>
          <a:prstGeom prst="rect">
            <a:avLst/>
          </a:prstGeom>
          <a:solidFill>
            <a:srgbClr val="00B050"/>
          </a:solidFill>
        </p:spPr>
        <p:txBody>
          <a:bodyPr wrap="square" rtlCol="0">
            <a:spAutoFit/>
          </a:bodyPr>
          <a:lstStyle/>
          <a:p>
            <a:pPr fontAlgn="base">
              <a:spcBef>
                <a:spcPct val="0"/>
              </a:spcBef>
              <a:spcAft>
                <a:spcPct val="0"/>
              </a:spcAft>
              <a:defRPr/>
            </a:pPr>
            <a:r>
              <a:rPr lang="en-US" sz="2400" dirty="0">
                <a:solidFill>
                  <a:srgbClr val="FFFFFF"/>
                </a:solidFill>
                <a:latin typeface="Arial"/>
              </a:rPr>
              <a:t>Papaya Ringspot virus resistant Papaya- Viral Coat Protein</a:t>
            </a:r>
          </a:p>
        </p:txBody>
      </p:sp>
      <p:pic>
        <p:nvPicPr>
          <p:cNvPr id="7" name="Picture 2" descr="Image result for papaya ringspot vir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6228" y="3092567"/>
            <a:ext cx="4077927" cy="3042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32144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Box 3"/>
          <p:cNvSpPr txBox="1">
            <a:spLocks noChangeArrowheads="1"/>
          </p:cNvSpPr>
          <p:nvPr/>
        </p:nvSpPr>
        <p:spPr bwMode="auto">
          <a:xfrm>
            <a:off x="1238146" y="2205868"/>
            <a:ext cx="870743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pitchFamily="50" charset="-128"/>
              </a:defRPr>
            </a:lvl1pPr>
            <a:lvl2pPr marL="742950" indent="-285750" eaLnBrk="0" hangingPunct="0">
              <a:defRPr>
                <a:solidFill>
                  <a:schemeClr val="tx1"/>
                </a:solidFill>
                <a:latin typeface="Calibri" pitchFamily="34" charset="0"/>
                <a:ea typeface="ＭＳ Ｐゴシック" pitchFamily="50" charset="-128"/>
              </a:defRPr>
            </a:lvl2pPr>
            <a:lvl3pPr marL="1143000" indent="-228600" eaLnBrk="0" hangingPunct="0">
              <a:defRPr>
                <a:solidFill>
                  <a:schemeClr val="tx1"/>
                </a:solidFill>
                <a:latin typeface="Calibri" pitchFamily="34" charset="0"/>
                <a:ea typeface="ＭＳ Ｐゴシック" pitchFamily="50" charset="-128"/>
              </a:defRPr>
            </a:lvl3pPr>
            <a:lvl4pPr marL="1600200" indent="-228600" eaLnBrk="0" hangingPunct="0">
              <a:defRPr>
                <a:solidFill>
                  <a:schemeClr val="tx1"/>
                </a:solidFill>
                <a:latin typeface="Calibri" pitchFamily="34" charset="0"/>
                <a:ea typeface="ＭＳ Ｐゴシック" pitchFamily="50" charset="-128"/>
              </a:defRPr>
            </a:lvl4pPr>
            <a:lvl5pPr marL="2057400" indent="-228600" eaLnBrk="0" hangingPunct="0">
              <a:defRPr>
                <a:solidFill>
                  <a:schemeClr val="tx1"/>
                </a:solidFill>
                <a:latin typeface="Calibri" pitchFamily="34" charset="0"/>
                <a:ea typeface="ＭＳ Ｐゴシック" pitchFamily="50"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50"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50"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50"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50" charset="-128"/>
              </a:defRPr>
            </a:lvl9pPr>
          </a:lstStyle>
          <a:p>
            <a:pPr algn="ctr" eaLnBrk="1" hangingPunct="1">
              <a:defRPr/>
            </a:pPr>
            <a:r>
              <a:rPr lang="en-US" sz="3200" dirty="0" smtClean="0">
                <a:solidFill>
                  <a:prstClr val="black"/>
                </a:solidFill>
              </a:rPr>
              <a:t>Crown </a:t>
            </a:r>
            <a:r>
              <a:rPr lang="en-US" sz="3200" dirty="0">
                <a:solidFill>
                  <a:prstClr val="black"/>
                </a:solidFill>
              </a:rPr>
              <a:t>Gall Resistant Transgenic </a:t>
            </a:r>
            <a:r>
              <a:rPr lang="en-US" sz="3200" dirty="0" smtClean="0">
                <a:solidFill>
                  <a:prstClr val="black"/>
                </a:solidFill>
              </a:rPr>
              <a:t>Walnut </a:t>
            </a:r>
            <a:r>
              <a:rPr lang="en-US" sz="3200" dirty="0">
                <a:solidFill>
                  <a:prstClr val="black"/>
                </a:solidFill>
              </a:rPr>
              <a:t>Rootstocks Line</a:t>
            </a:r>
          </a:p>
        </p:txBody>
      </p:sp>
      <p:sp>
        <p:nvSpPr>
          <p:cNvPr id="5" name="TextBox 4"/>
          <p:cNvSpPr txBox="1"/>
          <p:nvPr/>
        </p:nvSpPr>
        <p:spPr>
          <a:xfrm>
            <a:off x="2758377" y="4313343"/>
            <a:ext cx="5846763" cy="461665"/>
          </a:xfrm>
          <a:prstGeom prst="rect">
            <a:avLst/>
          </a:prstGeom>
          <a:noFill/>
        </p:spPr>
        <p:txBody>
          <a:bodyPr>
            <a:spAutoFit/>
          </a:bodyPr>
          <a:lstStyle/>
          <a:p>
            <a:pPr>
              <a:defRPr/>
            </a:pPr>
            <a:r>
              <a:rPr lang="en-US" sz="2400" dirty="0" smtClean="0">
                <a:solidFill>
                  <a:prstClr val="black"/>
                </a:solidFill>
                <a:latin typeface="Calibri"/>
              </a:rPr>
              <a:t>.</a:t>
            </a:r>
            <a:endParaRPr lang="en-US" sz="2400" dirty="0">
              <a:solidFill>
                <a:prstClr val="black"/>
              </a:solidFill>
              <a:latin typeface="Calibri"/>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1880" y="2917731"/>
            <a:ext cx="4325234" cy="2791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331101" y="4978070"/>
            <a:ext cx="2163028" cy="400110"/>
          </a:xfrm>
          <a:prstGeom prst="rect">
            <a:avLst/>
          </a:prstGeom>
          <a:solidFill>
            <a:schemeClr val="bg1"/>
          </a:solidFill>
        </p:spPr>
        <p:txBody>
          <a:bodyPr wrap="none" rtlCol="0">
            <a:spAutoFit/>
          </a:bodyPr>
          <a:lstStyle/>
          <a:p>
            <a:pPr>
              <a:defRPr/>
            </a:pPr>
            <a:r>
              <a:rPr lang="en-US" sz="2000" b="1" dirty="0">
                <a:solidFill>
                  <a:prstClr val="black"/>
                </a:solidFill>
                <a:latin typeface="Calibri"/>
              </a:rPr>
              <a:t>Wild Type Paradox</a:t>
            </a:r>
          </a:p>
        </p:txBody>
      </p:sp>
      <p:sp>
        <p:nvSpPr>
          <p:cNvPr id="12" name="TextBox 11"/>
          <p:cNvSpPr txBox="1"/>
          <p:nvPr/>
        </p:nvSpPr>
        <p:spPr>
          <a:xfrm>
            <a:off x="2914510" y="4978070"/>
            <a:ext cx="2224840" cy="400110"/>
          </a:xfrm>
          <a:prstGeom prst="rect">
            <a:avLst/>
          </a:prstGeom>
          <a:solidFill>
            <a:schemeClr val="bg1"/>
          </a:solidFill>
        </p:spPr>
        <p:txBody>
          <a:bodyPr wrap="none" rtlCol="0">
            <a:spAutoFit/>
          </a:bodyPr>
          <a:lstStyle/>
          <a:p>
            <a:pPr>
              <a:defRPr/>
            </a:pPr>
            <a:r>
              <a:rPr lang="en-US" sz="2000" b="1" dirty="0">
                <a:solidFill>
                  <a:prstClr val="black"/>
                </a:solidFill>
                <a:latin typeface="Calibri"/>
              </a:rPr>
              <a:t>Transgenic Paradox</a:t>
            </a:r>
          </a:p>
        </p:txBody>
      </p:sp>
      <p:sp>
        <p:nvSpPr>
          <p:cNvPr id="7" name="TextBox 6"/>
          <p:cNvSpPr txBox="1"/>
          <p:nvPr/>
        </p:nvSpPr>
        <p:spPr>
          <a:xfrm>
            <a:off x="9146968" y="6545608"/>
            <a:ext cx="1597232" cy="369332"/>
          </a:xfrm>
          <a:prstGeom prst="rect">
            <a:avLst/>
          </a:prstGeom>
          <a:noFill/>
        </p:spPr>
        <p:txBody>
          <a:bodyPr wrap="none" rtlCol="0">
            <a:spAutoFit/>
          </a:bodyPr>
          <a:lstStyle/>
          <a:p>
            <a:pPr>
              <a:defRPr/>
            </a:pPr>
            <a:r>
              <a:rPr lang="en-US" dirty="0">
                <a:solidFill>
                  <a:prstClr val="black"/>
                </a:solidFill>
                <a:latin typeface="Calibri"/>
              </a:rPr>
              <a:t>Daniel Kluepfel</a:t>
            </a:r>
          </a:p>
        </p:txBody>
      </p:sp>
      <p:sp>
        <p:nvSpPr>
          <p:cNvPr id="3" name="TextBox 2"/>
          <p:cNvSpPr txBox="1"/>
          <p:nvPr/>
        </p:nvSpPr>
        <p:spPr>
          <a:xfrm>
            <a:off x="8105517" y="3718102"/>
            <a:ext cx="2372069" cy="1815882"/>
          </a:xfrm>
          <a:prstGeom prst="rect">
            <a:avLst/>
          </a:prstGeom>
          <a:noFill/>
        </p:spPr>
        <p:txBody>
          <a:bodyPr wrap="square" rtlCol="0">
            <a:spAutoFit/>
          </a:bodyPr>
          <a:lstStyle/>
          <a:p>
            <a:pPr defTabSz="457200"/>
            <a:r>
              <a:rPr lang="en-US" sz="2800" dirty="0">
                <a:solidFill>
                  <a:prstClr val="black"/>
                </a:solidFill>
              </a:rPr>
              <a:t>RNAi mediated inhibition of IAA production</a:t>
            </a:r>
          </a:p>
        </p:txBody>
      </p:sp>
      <p:sp>
        <p:nvSpPr>
          <p:cNvPr id="6" name="Slide Number Placeholder 5"/>
          <p:cNvSpPr>
            <a:spLocks noGrp="1"/>
          </p:cNvSpPr>
          <p:nvPr>
            <p:ph type="sldNum" sz="quarter" idx="12"/>
          </p:nvPr>
        </p:nvSpPr>
        <p:spPr/>
        <p:txBody>
          <a:bodyPr/>
          <a:lstStyle/>
          <a:p>
            <a:fld id="{DCFF42FE-8EE0-4107-9ED8-EF151D4634F0}" type="slidenum">
              <a:rPr lang="en-US" smtClean="0">
                <a:solidFill>
                  <a:prstClr val="black"/>
                </a:solidFill>
              </a:rPr>
              <a:pPr/>
              <a:t>8</a:t>
            </a:fld>
            <a:endParaRPr lang="en-US" dirty="0">
              <a:solidFill>
                <a:prstClr val="black"/>
              </a:solidFill>
            </a:endParaRPr>
          </a:p>
        </p:txBody>
      </p:sp>
      <p:sp>
        <p:nvSpPr>
          <p:cNvPr id="8" name="Rectangle 7"/>
          <p:cNvSpPr/>
          <p:nvPr/>
        </p:nvSpPr>
        <p:spPr>
          <a:xfrm>
            <a:off x="2510875" y="1306019"/>
            <a:ext cx="7326749" cy="769441"/>
          </a:xfrm>
          <a:prstGeom prst="rect">
            <a:avLst/>
          </a:prstGeom>
        </p:spPr>
        <p:txBody>
          <a:bodyPr wrap="none">
            <a:spAutoFit/>
          </a:bodyPr>
          <a:lstStyle/>
          <a:p>
            <a:pPr defTabSz="457200"/>
            <a:r>
              <a:rPr lang="en-US" sz="4400" dirty="0">
                <a:solidFill>
                  <a:prstClr val="black"/>
                </a:solidFill>
              </a:rPr>
              <a:t>Biotechnology and Sustainability</a:t>
            </a:r>
          </a:p>
        </p:txBody>
      </p:sp>
    </p:spTree>
    <p:extLst>
      <p:ext uri="{BB962C8B-B14F-4D97-AF65-F5344CB8AC3E}">
        <p14:creationId xmlns:p14="http://schemas.microsoft.com/office/powerpoint/2010/main" val="19231463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3"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81747" y="1831256"/>
            <a:ext cx="5703259" cy="4277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2" name="Title 1"/>
          <p:cNvSpPr>
            <a:spLocks noGrp="1"/>
          </p:cNvSpPr>
          <p:nvPr>
            <p:ph type="title"/>
          </p:nvPr>
        </p:nvSpPr>
        <p:spPr>
          <a:xfrm>
            <a:off x="2332891" y="965876"/>
            <a:ext cx="7348138" cy="325896"/>
          </a:xfrm>
          <a:solidFill>
            <a:schemeClr val="bg1"/>
          </a:solidFill>
        </p:spPr>
        <p:txBody>
          <a:bodyPr>
            <a:noAutofit/>
          </a:bodyPr>
          <a:lstStyle/>
          <a:p>
            <a:r>
              <a:rPr lang="en-US" altLang="en-US" sz="4000" dirty="0" smtClean="0"/>
              <a:t>Biotechnology and Sustainability</a:t>
            </a:r>
            <a:endParaRPr lang="en-US" altLang="en-US" sz="4000" dirty="0"/>
          </a:p>
        </p:txBody>
      </p:sp>
      <p:sp>
        <p:nvSpPr>
          <p:cNvPr id="56324" name="TextBox 13"/>
          <p:cNvSpPr txBox="1">
            <a:spLocks noChangeArrowheads="1"/>
          </p:cNvSpPr>
          <p:nvPr/>
        </p:nvSpPr>
        <p:spPr bwMode="auto">
          <a:xfrm>
            <a:off x="2813448" y="5312569"/>
            <a:ext cx="2203847" cy="923330"/>
          </a:xfrm>
          <a:prstGeom prst="rect">
            <a:avLst/>
          </a:prstGeom>
          <a:solidFill>
            <a:schemeClr val="bg1">
              <a:alpha val="8588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1800" b="1" dirty="0">
                <a:solidFill>
                  <a:srgbClr val="008000"/>
                </a:solidFill>
                <a:latin typeface="Arial" panose="020B0604020202020204" pitchFamily="34" charset="0"/>
              </a:rPr>
              <a:t>Wild type American chestnut</a:t>
            </a:r>
          </a:p>
        </p:txBody>
      </p:sp>
      <p:sp>
        <p:nvSpPr>
          <p:cNvPr id="56325" name="TextBox 14"/>
          <p:cNvSpPr txBox="1">
            <a:spLocks noChangeArrowheads="1"/>
          </p:cNvSpPr>
          <p:nvPr/>
        </p:nvSpPr>
        <p:spPr bwMode="auto">
          <a:xfrm>
            <a:off x="5324476" y="5300664"/>
            <a:ext cx="2235994" cy="923330"/>
          </a:xfrm>
          <a:prstGeom prst="rect">
            <a:avLst/>
          </a:prstGeom>
          <a:solidFill>
            <a:schemeClr val="bg1">
              <a:alpha val="8588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1800" b="1" dirty="0">
                <a:solidFill>
                  <a:srgbClr val="1F497D"/>
                </a:solidFill>
                <a:latin typeface="Arial" panose="020B0604020202020204" pitchFamily="34" charset="0"/>
              </a:rPr>
              <a:t>Darling 54 American chestnut</a:t>
            </a:r>
          </a:p>
        </p:txBody>
      </p:sp>
      <p:sp>
        <p:nvSpPr>
          <p:cNvPr id="56326" name="TextBox 15"/>
          <p:cNvSpPr txBox="1">
            <a:spLocks noChangeArrowheads="1"/>
          </p:cNvSpPr>
          <p:nvPr/>
        </p:nvSpPr>
        <p:spPr bwMode="auto">
          <a:xfrm>
            <a:off x="7835505" y="5286376"/>
            <a:ext cx="1628775" cy="923330"/>
          </a:xfrm>
          <a:prstGeom prst="rect">
            <a:avLst/>
          </a:prstGeom>
          <a:solidFill>
            <a:schemeClr val="bg1">
              <a:alpha val="8588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1800" b="1" dirty="0">
                <a:solidFill>
                  <a:srgbClr val="953735"/>
                </a:solidFill>
                <a:latin typeface="Arial" panose="020B0604020202020204" pitchFamily="34" charset="0"/>
              </a:rPr>
              <a:t>Qing Chinese chestnut</a:t>
            </a:r>
          </a:p>
        </p:txBody>
      </p:sp>
      <p:sp>
        <p:nvSpPr>
          <p:cNvPr id="7" name="Title 2"/>
          <p:cNvSpPr txBox="1">
            <a:spLocks/>
          </p:cNvSpPr>
          <p:nvPr/>
        </p:nvSpPr>
        <p:spPr>
          <a:xfrm>
            <a:off x="3120630" y="2199644"/>
            <a:ext cx="6343650" cy="565547"/>
          </a:xfrm>
          <a:prstGeom prst="rect">
            <a:avLst/>
          </a:prstGeom>
          <a:solidFill>
            <a:schemeClr val="accent1">
              <a:lumMod val="75000"/>
            </a:schemeClr>
          </a:solidFill>
        </p:spPr>
        <p:txBody>
          <a:bodyPr vert="horz" lIns="68580" tIns="34290" rIns="68580" bIns="3429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300" b="1" dirty="0">
                <a:solidFill>
                  <a:prstClr val="white"/>
                </a:solidFill>
              </a:rPr>
              <a:t>Oxalate oxidase (OxO) gene from wheat</a:t>
            </a:r>
            <a:endParaRPr lang="en-US" altLang="en-US" sz="3300" dirty="0">
              <a:solidFill>
                <a:prstClr val="white"/>
              </a:solidFill>
            </a:endParaRPr>
          </a:p>
        </p:txBody>
      </p:sp>
      <p:sp>
        <p:nvSpPr>
          <p:cNvPr id="2" name="Slide Number Placeholder 1"/>
          <p:cNvSpPr>
            <a:spLocks noGrp="1"/>
          </p:cNvSpPr>
          <p:nvPr>
            <p:ph type="sldNum" sz="quarter" idx="12"/>
          </p:nvPr>
        </p:nvSpPr>
        <p:spPr/>
        <p:txBody>
          <a:bodyPr/>
          <a:lstStyle/>
          <a:p>
            <a:fld id="{61C201FC-4FA7-46A0-8272-50F78B74E3AC}"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189204031"/>
      </p:ext>
    </p:extLst>
  </p:cSld>
  <p:clrMapOvr>
    <a:masterClrMapping/>
  </p:clrMapOvr>
  <p:transition/>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_rels/theme4.xml.rels><?xml version="1.0" encoding="UTF-8" standalone="yes"?>
<Relationships xmlns="http://schemas.openxmlformats.org/package/2006/relationships"><Relationship Id="rId1" Type="http://schemas.openxmlformats.org/officeDocument/2006/relationships/image" Target="../media/image9.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3.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5.xml><?xml version="1.0" encoding="utf-8"?>
<a:theme xmlns:a="http://schemas.openxmlformats.org/drawingml/2006/main" name="1_Office Theme">
  <a:themeElements>
    <a:clrScheme name="Custom 1">
      <a:dk1>
        <a:sysClr val="windowText" lastClr="000000"/>
      </a:dk1>
      <a:lt1>
        <a:sysClr val="window" lastClr="FFFFFF"/>
      </a:lt1>
      <a:dk2>
        <a:srgbClr val="000000"/>
      </a:dk2>
      <a:lt2>
        <a:srgbClr val="F8F8F8"/>
      </a:lt2>
      <a:accent1>
        <a:srgbClr val="CC2D30"/>
      </a:accent1>
      <a:accent2>
        <a:srgbClr val="BAD80A"/>
      </a:accent2>
      <a:accent3>
        <a:srgbClr val="676D70"/>
      </a:accent3>
      <a:accent4>
        <a:srgbClr val="A04F11"/>
      </a:accent4>
      <a:accent5>
        <a:srgbClr val="E0AA0F"/>
      </a:accent5>
      <a:accent6>
        <a:srgbClr val="D1CCBF"/>
      </a:accent6>
      <a:hlink>
        <a:srgbClr val="5F5F5F"/>
      </a:hlink>
      <a:folHlink>
        <a:srgbClr val="91919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1927</TotalTime>
  <Words>1049</Words>
  <Application>Microsoft Macintosh PowerPoint</Application>
  <PresentationFormat>Widescreen</PresentationFormat>
  <Paragraphs>253</Paragraphs>
  <Slides>42</Slides>
  <Notes>4</Notes>
  <HiddenSlides>0</HiddenSlides>
  <MMClips>0</MMClips>
  <ScaleCrop>false</ScaleCrop>
  <HeadingPairs>
    <vt:vector size="8" baseType="variant">
      <vt:variant>
        <vt:lpstr>Fonts Used</vt:lpstr>
      </vt:variant>
      <vt:variant>
        <vt:i4>18</vt:i4>
      </vt:variant>
      <vt:variant>
        <vt:lpstr>Theme</vt:lpstr>
      </vt:variant>
      <vt:variant>
        <vt:i4>5</vt:i4>
      </vt:variant>
      <vt:variant>
        <vt:lpstr>Embedded OLE Servers</vt:lpstr>
      </vt:variant>
      <vt:variant>
        <vt:i4>1</vt:i4>
      </vt:variant>
      <vt:variant>
        <vt:lpstr>Slide Titles</vt:lpstr>
      </vt:variant>
      <vt:variant>
        <vt:i4>42</vt:i4>
      </vt:variant>
    </vt:vector>
  </HeadingPairs>
  <TitlesOfParts>
    <vt:vector size="66" baseType="lpstr">
      <vt:lpstr>Aharoni</vt:lpstr>
      <vt:lpstr>Angsana New</vt:lpstr>
      <vt:lpstr>Arial</vt:lpstr>
      <vt:lpstr>Arial Narrow</vt:lpstr>
      <vt:lpstr>Arial Rounded MT Bold</vt:lpstr>
      <vt:lpstr>Calibri</vt:lpstr>
      <vt:lpstr>Calibri Light</vt:lpstr>
      <vt:lpstr>Cambria</vt:lpstr>
      <vt:lpstr>Courier New</vt:lpstr>
      <vt:lpstr>Garamond</vt:lpstr>
      <vt:lpstr>Gill Sans</vt:lpstr>
      <vt:lpstr>Jokerman</vt:lpstr>
      <vt:lpstr>MS PGothic</vt:lpstr>
      <vt:lpstr>ＭＳ Ｐゴシック</vt:lpstr>
      <vt:lpstr>Myriad Pro</vt:lpstr>
      <vt:lpstr>Myriad Pro It</vt:lpstr>
      <vt:lpstr>Times New Roman</vt:lpstr>
      <vt:lpstr>Wingdings</vt:lpstr>
      <vt:lpstr>Office Theme</vt:lpstr>
      <vt:lpstr>Organic</vt:lpstr>
      <vt:lpstr>blank</vt:lpstr>
      <vt:lpstr>Adjacency</vt:lpstr>
      <vt:lpstr>1_Office Theme</vt:lpstr>
      <vt:lpstr>Document</vt:lpstr>
      <vt:lpstr>PowerPoint Presentation</vt:lpstr>
      <vt:lpstr>PowerPoint Presentation</vt:lpstr>
      <vt:lpstr>PowerPoint Presentation</vt:lpstr>
      <vt:lpstr>PowerPoint Presentation</vt:lpstr>
      <vt:lpstr>PowerPoint Presentation</vt:lpstr>
      <vt:lpstr>   Biopesticides, IPM and Sustainability: Research Success and Needs</vt:lpstr>
      <vt:lpstr>Biotechnology and Sustainability</vt:lpstr>
      <vt:lpstr>PowerPoint Presentation</vt:lpstr>
      <vt:lpstr>Biotechnology and Sustainability</vt:lpstr>
      <vt:lpstr>Poplar Clearwing Moth Pheromone </vt:lpstr>
      <vt:lpstr>Pollinator Safety</vt:lpstr>
      <vt:lpstr>Std. Growth Curve</vt:lpstr>
      <vt:lpstr>Std. Growth Curve</vt:lpstr>
      <vt:lpstr>Std. Growth Curve</vt:lpstr>
      <vt:lpstr>Biopesticide Label Database</vt:lpstr>
      <vt:lpstr>Biopesticide Label Database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Michael Rozyne at BPIA 2017 Fall Meeting, Orlando, Florida </vt:lpstr>
      <vt:lpstr>PowerPoint Presentation</vt:lpstr>
      <vt:lpstr>My objectives, in next 7 minutes:  1. Reframe the question from Where? to Why?  2. Introduce one answer to the question Why? And then one example of How?  3. Modify your vacation reading list </vt:lpstr>
      <vt:lpstr>PowerPoint Presentation</vt:lpstr>
      <vt:lpstr>My Undoing!</vt:lpstr>
      <vt:lpstr>      Emotion vs. reason: who decides?</vt:lpstr>
      <vt:lpstr>The elephant (emotion) is in charge.  The rider (reason) justifies and assists.</vt:lpstr>
      <vt:lpstr>Framing is how human beings process information</vt:lpstr>
      <vt:lpstr>PowerPoint Presentation</vt:lpstr>
      <vt:lpstr>First: Map the terrain</vt:lpstr>
      <vt:lpstr>Then: Reframe--develop and test a framing strategy that can navigate to new terrain</vt:lpstr>
      <vt:lpstr>Then: Make the new framing content useful to the field</vt:lpstr>
      <vt:lpstr>Your vacation reading:  1. Thinking, Fast and Slow by Daniel Kahneman 2. The Righteous Mind by Jonathan Haidt 3. Whose Freedom? by George Lakoff 4. Don’t Think of an Elephant by George Lakoff 5. The Undoing Project by Michael Lewis </vt:lpstr>
    </vt:vector>
  </TitlesOfParts>
  <Company>USDA/ARS</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Epstein, David</dc:creator>
  <cp:lastModifiedBy>Keith Jones</cp:lastModifiedBy>
  <cp:revision>62</cp:revision>
  <dcterms:created xsi:type="dcterms:W3CDTF">2017-09-05T18:14:10Z</dcterms:created>
  <dcterms:modified xsi:type="dcterms:W3CDTF">2017-10-19T18:19:03Z</dcterms:modified>
</cp:coreProperties>
</file>