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66"/>
    <p:restoredTop sz="92947"/>
  </p:normalViewPr>
  <p:slideViewPr>
    <p:cSldViewPr snapToGrid="0" snapToObjects="1">
      <p:cViewPr varScale="1">
        <p:scale>
          <a:sx n="102" d="100"/>
          <a:sy n="102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143F-82DC-7F4B-9CDF-3E8752E17EF5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2C63-5404-B548-8020-16F5EFE0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1407-3A96-D04D-93A9-B26742D2B78A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652B-3633-964A-A967-C255BC027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34400" y="60325"/>
            <a:ext cx="31750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941533"/>
            <a:ext cx="9410700" cy="23842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The Role of Biological Products in the Food Value Chain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208" y="4431322"/>
            <a:ext cx="9533792" cy="188155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 Black" panose="020B0A04020102020204" pitchFamily="34" charset="0"/>
              </a:rPr>
              <a:t>			Speakers:	Steve Ammerman</a:t>
            </a:r>
          </a:p>
          <a:p>
            <a:pPr algn="l"/>
            <a:r>
              <a:rPr lang="en-US" dirty="0" smtClean="0">
                <a:latin typeface="Arial Black" panose="020B0A04020102020204" pitchFamily="34" charset="0"/>
              </a:rPr>
              <a:t>				         Colleen Klein</a:t>
            </a:r>
          </a:p>
          <a:p>
            <a:pPr algn="l"/>
            <a:r>
              <a:rPr lang="en-US" dirty="0" smtClean="0">
                <a:latin typeface="Arial Black" panose="020B0A04020102020204" pitchFamily="34" charset="0"/>
              </a:rPr>
              <a:t>				         Julie Suarez</a:t>
            </a:r>
          </a:p>
          <a:p>
            <a:pPr algn="l"/>
            <a:r>
              <a:rPr lang="en-US" dirty="0" smtClean="0">
                <a:latin typeface="Arial Black" panose="020B0A04020102020204" pitchFamily="34" charset="0"/>
              </a:rPr>
              <a:t>			Moderator</a:t>
            </a:r>
            <a:r>
              <a:rPr lang="en-US" dirty="0">
                <a:latin typeface="Arial Black" panose="020B0A04020102020204" pitchFamily="34" charset="0"/>
              </a:rPr>
              <a:t>: Addie Waxman</a:t>
            </a:r>
          </a:p>
          <a:p>
            <a:pPr algn="l"/>
            <a:endParaRPr lang="en-US" dirty="0" smtClean="0">
              <a:latin typeface="Arial Black" panose="020B0A04020102020204" pitchFamily="34" charset="0"/>
            </a:endParaRPr>
          </a:p>
          <a:p>
            <a:pPr algn="l"/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Steve Ammerman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35" y="1690688"/>
            <a:ext cx="825412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Steve Ammerman grew up in a small town in Kansas.  </a:t>
            </a:r>
            <a:endParaRPr lang="en-US" sz="2400" b="1" dirty="0" smtClean="0"/>
          </a:p>
          <a:p>
            <a:r>
              <a:rPr lang="en-US" sz="2400" b="1" dirty="0" smtClean="0"/>
              <a:t>He understands </a:t>
            </a:r>
            <a:r>
              <a:rPr lang="en-US" sz="2400" b="1" dirty="0"/>
              <a:t>the value of rural life and the </a:t>
            </a:r>
            <a:endParaRPr lang="en-US" sz="2400" b="1" dirty="0" smtClean="0"/>
          </a:p>
          <a:p>
            <a:r>
              <a:rPr lang="en-US" sz="2400" b="1" dirty="0" smtClean="0"/>
              <a:t>importance </a:t>
            </a:r>
            <a:r>
              <a:rPr lang="en-US" sz="2400" b="1" dirty="0"/>
              <a:t>of agriculture. 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Steve </a:t>
            </a:r>
            <a:r>
              <a:rPr lang="en-US" sz="2400" b="1" dirty="0"/>
              <a:t>graduated in 1993 from the University of Kansas </a:t>
            </a:r>
            <a:endParaRPr lang="en-US" sz="2400" b="1" dirty="0" smtClean="0"/>
          </a:p>
          <a:p>
            <a:r>
              <a:rPr lang="en-US" sz="2400" b="1" dirty="0" smtClean="0"/>
              <a:t>with </a:t>
            </a:r>
            <a:r>
              <a:rPr lang="en-US" sz="2400" b="1" dirty="0"/>
              <a:t>a </a:t>
            </a:r>
            <a:r>
              <a:rPr lang="en-US" sz="2400" b="1" dirty="0" smtClean="0"/>
              <a:t>BS </a:t>
            </a:r>
            <a:r>
              <a:rPr lang="en-US" sz="2400" b="1" dirty="0"/>
              <a:t>degree in journalism, </a:t>
            </a:r>
            <a:r>
              <a:rPr lang="en-US" sz="2400" b="1" dirty="0" smtClean="0"/>
              <a:t>majoring </a:t>
            </a:r>
            <a:r>
              <a:rPr lang="en-US" sz="2400" b="1" dirty="0"/>
              <a:t>in broadcast news.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Worked </a:t>
            </a:r>
            <a:r>
              <a:rPr lang="en-US" sz="2400" b="1" dirty="0"/>
              <a:t>in television news as a reporter and anchor </a:t>
            </a:r>
            <a:endParaRPr lang="en-US" sz="2400" b="1" dirty="0" smtClean="0"/>
          </a:p>
          <a:p>
            <a:r>
              <a:rPr lang="en-US" sz="2400" b="1" dirty="0" smtClean="0"/>
              <a:t>in </a:t>
            </a:r>
            <a:r>
              <a:rPr lang="en-US" sz="2400" b="1" dirty="0"/>
              <a:t>Kansas, </a:t>
            </a:r>
            <a:r>
              <a:rPr lang="en-US" sz="2400" b="1" dirty="0" smtClean="0"/>
              <a:t>Illinois </a:t>
            </a:r>
            <a:r>
              <a:rPr lang="en-US" sz="2400" b="1" dirty="0"/>
              <a:t>and </a:t>
            </a:r>
            <a:r>
              <a:rPr lang="en-US" sz="2400" b="1" dirty="0" smtClean="0"/>
              <a:t>NY, including </a:t>
            </a:r>
            <a:r>
              <a:rPr lang="en-US" sz="2400" b="1" dirty="0"/>
              <a:t>15 years at the ABC affiliate in Albany</a:t>
            </a:r>
            <a:r>
              <a:rPr lang="en-US" sz="2400" b="1" dirty="0" smtClean="0"/>
              <a:t>. </a:t>
            </a:r>
          </a:p>
          <a:p>
            <a:r>
              <a:rPr lang="en-US" sz="2400" b="1" dirty="0" smtClean="0"/>
              <a:t>In 2012</a:t>
            </a:r>
            <a:r>
              <a:rPr lang="en-US" sz="2400" b="1" dirty="0"/>
              <a:t>, Steve joined </a:t>
            </a:r>
            <a:r>
              <a:rPr lang="en-US" sz="2400" b="1" dirty="0" smtClean="0"/>
              <a:t>NY </a:t>
            </a:r>
            <a:r>
              <a:rPr lang="en-US" sz="2400" b="1" dirty="0"/>
              <a:t>Farm Bureau as its Public Affairs Manager. </a:t>
            </a:r>
            <a:endParaRPr lang="en-US" sz="2400" b="1" dirty="0" smtClean="0"/>
          </a:p>
          <a:p>
            <a:r>
              <a:rPr lang="en-US" sz="2400" b="1" dirty="0" smtClean="0"/>
              <a:t>Handles communication </a:t>
            </a:r>
            <a:r>
              <a:rPr lang="en-US" sz="2400" b="1" dirty="0"/>
              <a:t>for NYFB’s public policy department and </a:t>
            </a:r>
            <a:r>
              <a:rPr lang="en-US" sz="2400" b="1" dirty="0" smtClean="0"/>
              <a:t>as spokesperson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Steve </a:t>
            </a:r>
            <a:r>
              <a:rPr lang="en-US" sz="2400" b="1" dirty="0"/>
              <a:t>represents NYFB on the board of the </a:t>
            </a:r>
            <a:r>
              <a:rPr lang="en-US" sz="2400" b="1" dirty="0" smtClean="0"/>
              <a:t>NY </a:t>
            </a:r>
            <a:r>
              <a:rPr lang="en-US" sz="2400" b="1" dirty="0"/>
              <a:t>Animal Agriculture Coalition (NYAAC). </a:t>
            </a:r>
            <a:endParaRPr lang="en-US" sz="2400" b="1" dirty="0" smtClean="0"/>
          </a:p>
          <a:p>
            <a:r>
              <a:rPr lang="en-US" sz="2400" b="1" dirty="0" smtClean="0"/>
              <a:t>An </a:t>
            </a:r>
            <a:r>
              <a:rPr lang="en-US" sz="2400" b="1" dirty="0"/>
              <a:t>alumnus of Class 15 of Cornell University’s LEAD New York program.</a:t>
            </a:r>
          </a:p>
          <a:p>
            <a:r>
              <a:rPr lang="en-US" sz="2400" b="1" dirty="0"/>
              <a:t> </a:t>
            </a:r>
          </a:p>
          <a:p>
            <a:endParaRPr lang="en-US" sz="2400" b="1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470" y="1801533"/>
            <a:ext cx="2752165" cy="28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83" y="344768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Julie C. Suarez</a:t>
            </a:r>
            <a:br>
              <a:rPr lang="en-US" sz="3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Associate Dean</a:t>
            </a:r>
            <a:b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Government &amp; Community Relations</a:t>
            </a:r>
            <a:b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College of Ag.  Cornell University</a:t>
            </a:r>
            <a:endParaRPr lang="en-US" sz="36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" y="2142565"/>
            <a:ext cx="57244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She strengthens </a:t>
            </a:r>
            <a:r>
              <a:rPr lang="en-US" dirty="0">
                <a:latin typeface="Arial Black" panose="020B0A04020102020204" pitchFamily="34" charset="0"/>
              </a:rPr>
              <a:t>the connections between </a:t>
            </a:r>
            <a:r>
              <a:rPr lang="en-US" dirty="0" smtClean="0">
                <a:latin typeface="Arial Black" panose="020B0A04020102020204" pitchFamily="34" charset="0"/>
              </a:rPr>
              <a:t>NY </a:t>
            </a:r>
            <a:r>
              <a:rPr lang="en-US" dirty="0">
                <a:latin typeface="Arial Black" panose="020B0A04020102020204" pitchFamily="34" charset="0"/>
              </a:rPr>
              <a:t>Land Grant College,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policy </a:t>
            </a:r>
            <a:r>
              <a:rPr lang="en-US" dirty="0">
                <a:latin typeface="Arial Black" panose="020B0A04020102020204" pitchFamily="34" charset="0"/>
              </a:rPr>
              <a:t>makers and the community at </a:t>
            </a:r>
            <a:r>
              <a:rPr lang="en-US" dirty="0" smtClean="0">
                <a:latin typeface="Arial Black" panose="020B0A04020102020204" pitchFamily="34" charset="0"/>
              </a:rPr>
              <a:t>large bringing </a:t>
            </a:r>
            <a:r>
              <a:rPr lang="en-US" dirty="0">
                <a:latin typeface="Arial Black" panose="020B0A04020102020204" pitchFamily="34" charset="0"/>
              </a:rPr>
              <a:t>science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to </a:t>
            </a:r>
            <a:r>
              <a:rPr lang="en-US" dirty="0">
                <a:latin typeface="Arial Black" panose="020B0A04020102020204" pitchFamily="34" charset="0"/>
              </a:rPr>
              <a:t>the forefront in food, </a:t>
            </a:r>
            <a:r>
              <a:rPr lang="en-US" dirty="0" smtClean="0">
                <a:latin typeface="Arial Black" panose="020B0A04020102020204" pitchFamily="34" charset="0"/>
              </a:rPr>
              <a:t>agriculture</a:t>
            </a:r>
            <a:r>
              <a:rPr lang="en-US" dirty="0">
                <a:latin typeface="Arial Black" panose="020B0A04020102020204" pitchFamily="34" charset="0"/>
              </a:rPr>
              <a:t>, and life sciences. 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Serves </a:t>
            </a:r>
            <a:r>
              <a:rPr lang="en-US" dirty="0">
                <a:latin typeface="Arial Black" panose="020B0A04020102020204" pitchFamily="34" charset="0"/>
              </a:rPr>
              <a:t>on the </a:t>
            </a:r>
            <a:r>
              <a:rPr lang="en-US" dirty="0" smtClean="0">
                <a:latin typeface="Arial Black" panose="020B0A04020102020204" pitchFamily="34" charset="0"/>
              </a:rPr>
              <a:t>NY </a:t>
            </a:r>
            <a:r>
              <a:rPr lang="en-US" dirty="0">
                <a:latin typeface="Arial Black" panose="020B0A04020102020204" pitchFamily="34" charset="0"/>
              </a:rPr>
              <a:t>State Food Policy Council,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Governor’s Anti-Hunger Task Force, </a:t>
            </a:r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Office of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General </a:t>
            </a:r>
            <a:r>
              <a:rPr lang="en-US" dirty="0">
                <a:latin typeface="Arial Black" panose="020B0A04020102020204" pitchFamily="34" charset="0"/>
              </a:rPr>
              <a:t>Services </a:t>
            </a:r>
            <a:r>
              <a:rPr lang="en-US" dirty="0" smtClean="0">
                <a:latin typeface="Arial Black" panose="020B0A04020102020204" pitchFamily="34" charset="0"/>
              </a:rPr>
              <a:t>Procurement </a:t>
            </a:r>
            <a:r>
              <a:rPr lang="en-US" dirty="0">
                <a:latin typeface="Arial Black" panose="020B0A04020102020204" pitchFamily="34" charset="0"/>
              </a:rPr>
              <a:t>Council, and is on the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Board </a:t>
            </a:r>
            <a:r>
              <a:rPr lang="en-US" dirty="0">
                <a:latin typeface="Arial Black" panose="020B0A04020102020204" pitchFamily="34" charset="0"/>
              </a:rPr>
              <a:t>of Directors of the </a:t>
            </a:r>
            <a:r>
              <a:rPr lang="en-US" dirty="0" smtClean="0">
                <a:latin typeface="Arial Black" panose="020B0A04020102020204" pitchFamily="34" charset="0"/>
              </a:rPr>
              <a:t>NY </a:t>
            </a:r>
            <a:r>
              <a:rPr lang="en-US" dirty="0">
                <a:latin typeface="Arial Black" panose="020B0A04020102020204" pitchFamily="34" charset="0"/>
              </a:rPr>
              <a:t>Wine &amp; Grape Foundation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Julie served as </a:t>
            </a:r>
            <a:r>
              <a:rPr lang="en-US" dirty="0">
                <a:latin typeface="Arial Black" panose="020B0A04020102020204" pitchFamily="34" charset="0"/>
              </a:rPr>
              <a:t>the Director of Public Policy for </a:t>
            </a:r>
            <a:r>
              <a:rPr lang="en-US" dirty="0" smtClean="0">
                <a:latin typeface="Arial Black" panose="020B0A04020102020204" pitchFamily="34" charset="0"/>
              </a:rPr>
              <a:t>NY </a:t>
            </a:r>
            <a:r>
              <a:rPr lang="en-US" dirty="0">
                <a:latin typeface="Arial Black" panose="020B0A04020102020204" pitchFamily="34" charset="0"/>
              </a:rPr>
              <a:t>Farm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Bureau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smtClean="0">
                <a:latin typeface="Arial Black" panose="020B0A04020102020204" pitchFamily="34" charset="0"/>
              </a:rPr>
              <a:t>managing </a:t>
            </a:r>
            <a:r>
              <a:rPr lang="en-US" dirty="0">
                <a:latin typeface="Arial Black" panose="020B0A04020102020204" pitchFamily="34" charset="0"/>
              </a:rPr>
              <a:t>the policy and public relations agenda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for </a:t>
            </a:r>
            <a:r>
              <a:rPr lang="en-US" dirty="0">
                <a:latin typeface="Arial Black" panose="020B0A04020102020204" pitchFamily="34" charset="0"/>
              </a:rPr>
              <a:t>the state’s </a:t>
            </a:r>
            <a:r>
              <a:rPr lang="en-US" dirty="0" smtClean="0">
                <a:latin typeface="Arial Black" panose="020B0A04020102020204" pitchFamily="34" charset="0"/>
              </a:rPr>
              <a:t>largest </a:t>
            </a:r>
            <a:r>
              <a:rPr lang="en-US" dirty="0">
                <a:latin typeface="Arial Black" panose="020B0A04020102020204" pitchFamily="34" charset="0"/>
              </a:rPr>
              <a:t>farmer member organization, and working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for </a:t>
            </a:r>
            <a:r>
              <a:rPr lang="en-US" dirty="0">
                <a:latin typeface="Arial Black" panose="020B0A04020102020204" pitchFamily="34" charset="0"/>
              </a:rPr>
              <a:t>the </a:t>
            </a:r>
            <a:r>
              <a:rPr lang="en-US" dirty="0" smtClean="0">
                <a:latin typeface="Arial Black" panose="020B0A04020102020204" pitchFamily="34" charset="0"/>
              </a:rPr>
              <a:t>NY </a:t>
            </a:r>
            <a:r>
              <a:rPr lang="en-US" dirty="0">
                <a:latin typeface="Arial Black" panose="020B0A04020102020204" pitchFamily="34" charset="0"/>
              </a:rPr>
              <a:t>State Senate as </a:t>
            </a:r>
            <a:r>
              <a:rPr lang="en-US" dirty="0" smtClean="0">
                <a:latin typeface="Arial Black" panose="020B0A04020102020204" pitchFamily="34" charset="0"/>
              </a:rPr>
              <a:t>Director </a:t>
            </a:r>
            <a:r>
              <a:rPr lang="en-US" dirty="0">
                <a:latin typeface="Arial Black" panose="020B0A04020102020204" pitchFamily="34" charset="0"/>
              </a:rPr>
              <a:t>of the Senate Agriculture Committee. 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She </a:t>
            </a:r>
            <a:r>
              <a:rPr lang="en-US" dirty="0">
                <a:latin typeface="Arial Black" panose="020B0A04020102020204" pitchFamily="34" charset="0"/>
              </a:rPr>
              <a:t>holds a Bachelor’s and a Master’s degree in Political Science from the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State </a:t>
            </a:r>
            <a:r>
              <a:rPr lang="en-US" dirty="0">
                <a:latin typeface="Arial Black" panose="020B0A04020102020204" pitchFamily="34" charset="0"/>
              </a:rPr>
              <a:t>University of New York at Albany, </a:t>
            </a:r>
            <a:r>
              <a:rPr lang="en-US" dirty="0" smtClean="0">
                <a:latin typeface="Arial Black" panose="020B0A04020102020204" pitchFamily="34" charset="0"/>
              </a:rPr>
              <a:t>and </a:t>
            </a:r>
            <a:r>
              <a:rPr lang="en-US" dirty="0">
                <a:latin typeface="Arial Black" panose="020B0A04020102020204" pitchFamily="34" charset="0"/>
              </a:rPr>
              <a:t>is a graduate of Cornell University’s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LEAD-NY </a:t>
            </a:r>
            <a:r>
              <a:rPr lang="en-US" dirty="0">
                <a:latin typeface="Arial Black" panose="020B0A04020102020204" pitchFamily="34" charset="0"/>
              </a:rPr>
              <a:t>program.  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588" y="1864658"/>
            <a:ext cx="3012142" cy="32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95308"/>
            <a:ext cx="11223171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Colleen Klein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7383" y="1028342"/>
            <a:ext cx="552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725" y="1028343"/>
            <a:ext cx="36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5118848"/>
            <a:ext cx="207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785462" y="2077971"/>
            <a:ext cx="3112747" cy="2681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629" y="1302707"/>
            <a:ext cx="7452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Colleen Klein has been the Executive Director for the New York Corn and Soybean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Growers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Association since August of 2015. 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Colleen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was raised on a dairy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farm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 Wyoming County where she still lives today with her two daughters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Reilly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and Harley. 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Out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of high school she attended SUNY Brockport to study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Creative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Writing and later to SUNY Alfred to study Ag Business &amp; 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Technology Management. Prior to working for the association, she spent five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years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working for the USDA’s Farm Service Agency. She also worked for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Cornell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Cooperative Extension in Wyoming County. 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her spare time, she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enjoys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being a leader for the Silver Springs Salts 4-H club which helps her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give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other kids the same wonderful experiences she had as a youth in 4-H.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365125"/>
            <a:ext cx="11210109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1069" y="1925515"/>
            <a:ext cx="8405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99CC00"/>
                </a:solidFill>
                <a:latin typeface="Arial Black" panose="020B0A04020102020204" pitchFamily="34" charset="0"/>
              </a:rPr>
              <a:t>The Role of Biological </a:t>
            </a:r>
            <a:r>
              <a:rPr lang="en-US" sz="6000" b="1" dirty="0" smtClean="0">
                <a:solidFill>
                  <a:srgbClr val="99CC00"/>
                </a:solidFill>
                <a:latin typeface="Arial Black" panose="020B0A04020102020204" pitchFamily="34" charset="0"/>
              </a:rPr>
              <a:t>Products </a:t>
            </a:r>
            <a:r>
              <a:rPr lang="en-US" sz="6000" b="1" dirty="0">
                <a:solidFill>
                  <a:srgbClr val="99CC00"/>
                </a:solidFill>
                <a:latin typeface="Arial Black" panose="020B0A04020102020204" pitchFamily="34" charset="0"/>
              </a:rPr>
              <a:t>in the </a:t>
            </a:r>
            <a:endParaRPr lang="en-US" sz="6000" b="1" dirty="0" smtClean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99CC00"/>
                </a:solidFill>
                <a:latin typeface="Arial Black" panose="020B0A04020102020204" pitchFamily="34" charset="0"/>
              </a:rPr>
              <a:t>Food </a:t>
            </a:r>
            <a:r>
              <a:rPr lang="en-US" sz="6000" b="1" dirty="0">
                <a:solidFill>
                  <a:srgbClr val="99CC00"/>
                </a:solidFill>
                <a:latin typeface="Arial Black" panose="020B0A04020102020204" pitchFamily="34" charset="0"/>
              </a:rPr>
              <a:t>Value Chain</a:t>
            </a:r>
            <a:endParaRPr lang="en-US" sz="6000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431</Words>
  <Application>Microsoft Macintosh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Black</vt:lpstr>
      <vt:lpstr>Calibri</vt:lpstr>
      <vt:lpstr>Calibri Light</vt:lpstr>
      <vt:lpstr>Arial</vt:lpstr>
      <vt:lpstr>Office Theme</vt:lpstr>
      <vt:lpstr>The Role of Biological Products in the Food Value Chain</vt:lpstr>
      <vt:lpstr>Steve Ammerman</vt:lpstr>
      <vt:lpstr>Julie C. Suarez Associate Dean Government &amp; Community Relations College of Ag.  Cornell University</vt:lpstr>
      <vt:lpstr>Colleen Klein</vt:lpstr>
      <vt:lpstr>  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Jones</dc:creator>
  <cp:lastModifiedBy>Keith Jones</cp:lastModifiedBy>
  <cp:revision>24</cp:revision>
  <dcterms:created xsi:type="dcterms:W3CDTF">2018-01-02T19:43:06Z</dcterms:created>
  <dcterms:modified xsi:type="dcterms:W3CDTF">2018-10-06T17:27:01Z</dcterms:modified>
</cp:coreProperties>
</file>