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62" r:id="rId6"/>
    <p:sldId id="264" r:id="rId7"/>
    <p:sldId id="265" r:id="rId8"/>
    <p:sldId id="267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 McFatrich" initials="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01"/>
    <p:restoredTop sz="92969"/>
  </p:normalViewPr>
  <p:slideViewPr>
    <p:cSldViewPr>
      <p:cViewPr varScale="1">
        <p:scale>
          <a:sx n="45" d="100"/>
          <a:sy n="45" d="100"/>
        </p:scale>
        <p:origin x="200" y="4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4-18T08:29:17.021" idx="1">
    <p:pos x="6449" y="452"/>
    <p:text>If we want to add a third product from another company, there is PPST 2030 from Corteva applied "downstream" to soybeans.  It is two Bacilli and in the same non-regulated category.  Just an observation.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24D96-566D-4FC6-AD89-014A149A5D52}" type="datetimeFigureOut">
              <a:rPr lang="en-US" smtClean="0"/>
              <a:t>10/5/18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EE5F6-F66D-4487-9D4E-BBB6497DE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3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Discuss ASTA focus groups and how consumers</a:t>
            </a:r>
            <a:r>
              <a:rPr lang="en-US" sz="1200" baseline="0" dirty="0" smtClean="0"/>
              <a:t> view environmental benefits</a:t>
            </a:r>
            <a:endParaRPr lang="en-US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CB2A2-FF89-43A8-B13A-0C885C7694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5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7242">
              <a:defRPr/>
            </a:pPr>
            <a:r>
              <a:rPr lang="en-US" dirty="0" smtClean="0"/>
              <a:t>Mike </a:t>
            </a:r>
            <a:r>
              <a:rPr lang="en-US" dirty="0" err="1" smtClean="0"/>
              <a:t>McFatrich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corn seed treatment, containing </a:t>
            </a:r>
            <a:r>
              <a:rPr lang="en-US" i="1" dirty="0" err="1"/>
              <a:t>Penicillium</a:t>
            </a:r>
            <a:r>
              <a:rPr lang="en-US" i="1" dirty="0"/>
              <a:t> </a:t>
            </a:r>
            <a:r>
              <a:rPr lang="en-US" i="1" dirty="0" err="1"/>
              <a:t>bilaiae</a:t>
            </a:r>
            <a:r>
              <a:rPr lang="en-US" dirty="0"/>
              <a:t>, that makes soil-bound phosphate more available to the plant, which can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2C67D-37A4-42CF-9595-F8EA0B6C4B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8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638800"/>
            <a:ext cx="2895600" cy="100101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2925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95560" y="28956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43BA9A-9CAC-476C-8E05-1264A324A1D5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Biological Seed Treatments and sustainability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Jane DeMarchi</a:t>
            </a:r>
          </a:p>
          <a:p>
            <a:r>
              <a:rPr lang="en-US" dirty="0" smtClean="0"/>
              <a:t>Vice President for Government and Regulatory Affairs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1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3048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Over </a:t>
            </a:r>
            <a:r>
              <a:rPr lang="en-US" sz="2000" dirty="0"/>
              <a:t>700 members involved in seed production and distribution, plant breeding, and related industries </a:t>
            </a:r>
            <a:r>
              <a:rPr lang="en-US" sz="2000" dirty="0" smtClean="0"/>
              <a:t>worldwide</a:t>
            </a:r>
          </a:p>
          <a:p>
            <a:r>
              <a:rPr lang="en-US" sz="2000" dirty="0" smtClean="0"/>
              <a:t>Members </a:t>
            </a:r>
            <a:r>
              <a:rPr lang="en-US" sz="2000" dirty="0"/>
              <a:t>produce seed for row crops, vegetables, grasses, and cover </a:t>
            </a:r>
            <a:r>
              <a:rPr lang="en-US" sz="2000" dirty="0" smtClean="0"/>
              <a:t>crops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onventional</a:t>
            </a:r>
            <a:r>
              <a:rPr lang="en-US" sz="2000" dirty="0"/>
              <a:t>, genetically engineered, and organic seed markets.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1968949" cy="21594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7549" y="1828800"/>
            <a:ext cx="6032051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en-US" i="1" dirty="0">
                <a:solidFill>
                  <a:schemeClr val="bg1"/>
                </a:solidFill>
                <a:latin typeface="+mj-lt"/>
              </a:rPr>
              <a:t>American Seed Trade Association (ASTA) is one of the oldest trade organizations in the United States</a:t>
            </a:r>
          </a:p>
        </p:txBody>
      </p:sp>
    </p:spTree>
    <p:extLst>
      <p:ext uri="{BB962C8B-B14F-4D97-AF65-F5344CB8AC3E}">
        <p14:creationId xmlns:p14="http://schemas.microsoft.com/office/powerpoint/2010/main" val="5492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ASTA Mission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95600"/>
            <a:ext cx="7772400" cy="2971800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ASTA’s mission is to be an effective voice of action in all matters concerning the development, marketing and movement of seed, associated products and services throughout the world</a:t>
            </a:r>
            <a:r>
              <a:rPr lang="en-US" i="1" dirty="0" smtClean="0"/>
              <a:t>.</a:t>
            </a:r>
          </a:p>
          <a:p>
            <a:pPr algn="ctr"/>
            <a:r>
              <a:rPr lang="en-US" i="1" dirty="0"/>
              <a:t>ASTA promotes the development of </a:t>
            </a:r>
            <a:r>
              <a:rPr lang="en-US" b="1" i="1" dirty="0"/>
              <a:t>better seed </a:t>
            </a:r>
            <a:r>
              <a:rPr lang="en-US" i="1" dirty="0"/>
              <a:t>to produce </a:t>
            </a:r>
            <a:r>
              <a:rPr lang="en-US" b="1" i="1" dirty="0"/>
              <a:t>better crops </a:t>
            </a:r>
            <a:r>
              <a:rPr lang="en-US" i="1" dirty="0"/>
              <a:t>for a </a:t>
            </a:r>
            <a:r>
              <a:rPr lang="en-US" b="1" i="1" dirty="0"/>
              <a:t>better quality of life</a:t>
            </a:r>
            <a:r>
              <a:rPr lang="en-US" i="1" dirty="0"/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459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Communication\Stock Photos\People\Farmer in Wheat Field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432" y="373123"/>
            <a:ext cx="9168892" cy="648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70114" y="685800"/>
            <a:ext cx="8305800" cy="1143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 dirty="0" smtClean="0"/>
              <a:t>What Could the Future Hold for Farmers? </a:t>
            </a:r>
          </a:p>
          <a:p>
            <a:pPr marL="0" indent="0">
              <a:buNone/>
            </a:pPr>
            <a:r>
              <a:rPr lang="en-US" sz="3000" b="1" dirty="0"/>
              <a:t>	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0114" y="1828799"/>
            <a:ext cx="45293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Help to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Use </a:t>
            </a:r>
            <a:r>
              <a:rPr lang="en-US" sz="2400" b="1" dirty="0"/>
              <a:t>water and nutrients more efficiently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Manage changing weather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Use </a:t>
            </a:r>
            <a:r>
              <a:rPr lang="en-US" sz="2400" b="1" dirty="0"/>
              <a:t>fewer inputs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Seed Treatment </a:t>
            </a:r>
            <a:endParaRPr lang="en-US" b="1" dirty="0"/>
          </a:p>
        </p:txBody>
      </p:sp>
      <p:pic>
        <p:nvPicPr>
          <p:cNvPr id="4" name="Content Placeholder 3" descr="http://www.seedgrowth.bayer.com/~/media/SeedGrowth/Cases/case_15_seed_applied_technologies/infobox1_560_benefitsofseedtreatment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6200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73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Traditional Tools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Lengthy EPA registration and re-registration review processes</a:t>
            </a:r>
          </a:p>
          <a:p>
            <a:r>
              <a:rPr lang="en-US" dirty="0" smtClean="0"/>
              <a:t>Activist sponsored court challenges</a:t>
            </a:r>
          </a:p>
          <a:p>
            <a:r>
              <a:rPr lang="en-US" dirty="0" smtClean="0"/>
              <a:t>State and local initiatives banning pesticides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Targets for Biological Seed Applied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 enhancement</a:t>
            </a:r>
          </a:p>
          <a:p>
            <a:r>
              <a:rPr lang="en-US" dirty="0" smtClean="0"/>
              <a:t>Increased nutrient availability </a:t>
            </a:r>
          </a:p>
          <a:p>
            <a:r>
              <a:rPr lang="en-US" dirty="0" smtClean="0"/>
              <a:t>Abiotic stress</a:t>
            </a:r>
          </a:p>
          <a:p>
            <a:r>
              <a:rPr lang="en-US" dirty="0" smtClean="0"/>
              <a:t>Disease and pest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1CA0C8-FAC4-457D-AFAC-F55086B7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Biological Seed Applied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6AFBBD-D890-4A32-930A-B6C92CF07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en-US" dirty="0" smtClean="0"/>
              <a:t>Microbial </a:t>
            </a:r>
            <a:r>
              <a:rPr lang="en-US" dirty="0"/>
              <a:t>seed applied product for soybean that maximizes the yield potential of soy by enhancing plant nutrition.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Microbial </a:t>
            </a:r>
            <a:r>
              <a:rPr lang="en-US" dirty="0"/>
              <a:t>seed applied product for corn that enhances root and shoot growth and increases yield potential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Microbial </a:t>
            </a:r>
            <a:r>
              <a:rPr lang="en-US" dirty="0"/>
              <a:t>seed applied product for several crops that improves the availability of nitrogen, phosphorous and potassium resulting in improved yield potential.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Questions &amp; Answers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D4814"/>
      </a:dk2>
      <a:lt2>
        <a:srgbClr val="F3F2DC"/>
      </a:lt2>
      <a:accent1>
        <a:srgbClr val="A2AD00"/>
      </a:accent1>
      <a:accent2>
        <a:srgbClr val="51626F"/>
      </a:accent2>
      <a:accent3>
        <a:srgbClr val="584528"/>
      </a:accent3>
      <a:accent4>
        <a:srgbClr val="394A58"/>
      </a:accent4>
      <a:accent5>
        <a:srgbClr val="8E908F"/>
      </a:accent5>
      <a:accent6>
        <a:srgbClr val="EAAB00"/>
      </a:accent6>
      <a:hlink>
        <a:srgbClr val="2A6EBB"/>
      </a:hlink>
      <a:folHlink>
        <a:srgbClr val="C9DD0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300</TotalTime>
  <Words>276</Words>
  <Application>Microsoft Macintosh PowerPoint</Application>
  <PresentationFormat>On-screen Show (4:3)</PresentationFormat>
  <Paragraphs>43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Cambria</vt:lpstr>
      <vt:lpstr>Arial</vt:lpstr>
      <vt:lpstr>Clarity</vt:lpstr>
      <vt:lpstr>Biological Seed Treatments and sustainability </vt:lpstr>
      <vt:lpstr>Our History</vt:lpstr>
      <vt:lpstr>ASTA Mission</vt:lpstr>
      <vt:lpstr>PowerPoint Presentation</vt:lpstr>
      <vt:lpstr>Seed Treatment </vt:lpstr>
      <vt:lpstr>Challenges for Traditional Tools </vt:lpstr>
      <vt:lpstr>Targets for Biological Seed Applied Technologies</vt:lpstr>
      <vt:lpstr>Examples of Biological Seed Applied Technologies</vt:lpstr>
      <vt:lpstr>Questions &amp; Answers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Keith Jones</cp:lastModifiedBy>
  <cp:revision>15</cp:revision>
  <dcterms:created xsi:type="dcterms:W3CDTF">2016-02-19T14:48:16Z</dcterms:created>
  <dcterms:modified xsi:type="dcterms:W3CDTF">2018-10-05T19:03:54Z</dcterms:modified>
</cp:coreProperties>
</file>