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64" r:id="rId2"/>
    <p:sldId id="365" r:id="rId3"/>
    <p:sldId id="256" r:id="rId4"/>
    <p:sldId id="361" r:id="rId5"/>
    <p:sldId id="343" r:id="rId6"/>
    <p:sldId id="363" r:id="rId7"/>
    <p:sldId id="258" r:id="rId8"/>
    <p:sldId id="362" r:id="rId9"/>
    <p:sldId id="30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6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8F462-D0AA-48F8-8429-2FF70E2C2E20}" type="datetimeFigureOut">
              <a:rPr lang="en-US" smtClean="0"/>
              <a:t>10/3/18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C5E768-0136-4DAB-8AEB-7A1F75207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820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69249-4DF7-C046-B519-DD02996C351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0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57C145-4A43-4A7E-AAEC-B3742AAF7A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BA75FD7-C936-45C3-973E-3A49E9DED8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C08F71-8EFA-477C-A744-100D1652E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12D3-10ED-42F0-BF65-F33CB59C5093}" type="datetimeFigureOut">
              <a:rPr lang="en-US" smtClean="0"/>
              <a:t>10/3/18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922F417-49B6-4FC4-932C-01C925DEF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A4D6E4-E65D-4F2C-BFB5-FEBF30998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796C-A634-48C0-9E94-FF18225F1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EEF5A6-3BD5-40C1-BBAB-B139FE297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497B9B5-30B1-43BF-9536-EFD3BE80A1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D0902CE-ABEB-400C-BCBE-67D0E010F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12D3-10ED-42F0-BF65-F33CB59C5093}" type="datetimeFigureOut">
              <a:rPr lang="en-US" smtClean="0"/>
              <a:t>10/3/18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27D2211-DF44-492C-985D-B818C0BF5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C689893-3281-4E25-A10A-6A02B620A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796C-A634-48C0-9E94-FF18225F1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824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EAB4F6C-D3BD-4A6C-81DC-7D4A2F50C3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ECD1554-303C-457E-BEA0-DE4841981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E6B098-676B-4449-B3CF-123C76C8E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12D3-10ED-42F0-BF65-F33CB59C5093}" type="datetimeFigureOut">
              <a:rPr lang="en-US" smtClean="0"/>
              <a:t>10/3/18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B099ADC-8D04-4B8E-A128-8D0FA73B6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C8DA39B-76E7-4924-9D59-322E336F3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796C-A634-48C0-9E94-FF18225F1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640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BD8EA8-C922-4784-A10E-41DED1C08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94C13F-FDBA-4153-9034-89E26D334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F2E0EC-948B-4AA3-B983-2D0499095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12D3-10ED-42F0-BF65-F33CB59C5093}" type="datetimeFigureOut">
              <a:rPr lang="en-US" smtClean="0"/>
              <a:t>10/3/18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2F0DAA-7988-44F2-AC64-3C3E5865B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7D50662-4FA1-42BE-A65A-7BF485921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796C-A634-48C0-9E94-FF18225F1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07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3A9E18-E36D-4700-9FC9-A1DC5601D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DB73639-FA77-4C89-BF15-62207CEF7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2604F95-279E-47F8-9E9E-99296FAE9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12D3-10ED-42F0-BF65-F33CB59C5093}" type="datetimeFigureOut">
              <a:rPr lang="en-US" smtClean="0"/>
              <a:t>10/3/18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F098953-5F1D-4B1E-A1DF-EE6FC5B09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22D13C-3CE9-4BF8-9BBC-CE568AF3C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796C-A634-48C0-9E94-FF18225F1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78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9BA1A6-D2B3-4BE2-93CC-AEE1192BA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58652A8-21B0-4929-9B6E-A86D5C3FCF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51BB5FE-3676-433C-ADFB-557F4A564A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FF55F22-8E54-4BEA-BF94-6BDD9A528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12D3-10ED-42F0-BF65-F33CB59C5093}" type="datetimeFigureOut">
              <a:rPr lang="en-US" smtClean="0"/>
              <a:t>10/3/18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1A79778-AB7A-4EDA-B8EF-5ADED34AB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00EAC78-D44F-4117-AC8E-85DD6B7E6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796C-A634-48C0-9E94-FF18225F1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25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BA1511-5DAE-4E12-854D-50C3167A8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3838508-3524-4F88-94FC-AA9CBAA4A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B6764C3-E46D-4705-8F8A-98F731BCAB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5CBA775-1238-4F66-8ECC-B73110F1E0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D14BB30-FC28-4949-8286-454F5D87B3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0F36C0B-F489-415D-8EB8-4862FFFDE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12D3-10ED-42F0-BF65-F33CB59C5093}" type="datetimeFigureOut">
              <a:rPr lang="en-US" smtClean="0"/>
              <a:t>10/3/18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9CF7BB1-580F-4F44-B6CF-23C1D5879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A2B006D-5C88-499A-ADDD-F6017D585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796C-A634-48C0-9E94-FF18225F1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548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09D027-DFA5-4C03-B018-AEE6F9C6A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0B7D47D-13D6-4786-9386-4EEEF90DC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12D3-10ED-42F0-BF65-F33CB59C5093}" type="datetimeFigureOut">
              <a:rPr lang="en-US" smtClean="0"/>
              <a:t>10/3/18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2612111-82A5-4EEF-84C3-B332A0744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C966919-3C98-47F8-BBBC-1EB13FB9A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796C-A634-48C0-9E94-FF18225F1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18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109829C-0275-4A7F-8E43-D5878ABB1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12D3-10ED-42F0-BF65-F33CB59C5093}" type="datetimeFigureOut">
              <a:rPr lang="en-US" smtClean="0"/>
              <a:t>10/3/18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88BC0E4-509E-4710-8AD1-20F1C0CD7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E0A6D15-3CB5-4D7C-8825-F68583336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796C-A634-48C0-9E94-FF18225F1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925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E4EE66-4A75-4E07-A6DB-C843D19F1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CD5F28-4C07-4B80-BA82-A57DF1848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221457B-74D9-453F-9FCD-AC99F450C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47C7440-8E4D-444E-A29C-A8AF77B96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12D3-10ED-42F0-BF65-F33CB59C5093}" type="datetimeFigureOut">
              <a:rPr lang="en-US" smtClean="0"/>
              <a:t>10/3/18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AD98A70-5DAD-4378-A490-FE02BEE1F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A3963FD-0778-435B-A6DA-AE4D80E1D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796C-A634-48C0-9E94-FF18225F1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213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46743E-F825-4B68-A791-FD1AD1AA7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15180FD-ECDB-48B5-AD60-93DFAEA1AE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0E3BA27-33D2-4E3D-9884-C30D6EF53C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AF0ABC0-6EFB-4995-98C1-716D26004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12D3-10ED-42F0-BF65-F33CB59C5093}" type="datetimeFigureOut">
              <a:rPr lang="en-US" smtClean="0"/>
              <a:t>10/3/18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620D033-3308-4E5E-8D89-4A04A7BBC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71F83D0-1FF7-4CF0-BF6C-1243F663F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796C-A634-48C0-9E94-FF18225F1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016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65000"/>
              </a:schemeClr>
            </a:gs>
            <a:gs pos="100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D0DA8F5-C312-432E-8AE3-686FD8AD5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7AB330B-8DFC-4D2D-9331-FC17DE10F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B130B1-7441-405B-9BD2-BC6D87ABD3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E12D3-10ED-42F0-BF65-F33CB59C5093}" type="datetimeFigureOut">
              <a:rPr lang="en-US" smtClean="0"/>
              <a:t>10/3/18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660639E-F03F-450C-B1D8-77BFFDA677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734A703-BC58-44D6-BA5D-B329814E92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5796C-A634-48C0-9E94-FF18225F1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15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biostimulantcoalition.org/" TargetMode="Externa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BBE0D2-01C7-45C7-A81E-1DFB276408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7464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US Industry Efforts for Regulatory Sustainability of Biostimulants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520A098-282D-4D2B-8BC4-D7D7E5EA21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22838"/>
            <a:ext cx="9144000" cy="961103"/>
          </a:xfrm>
        </p:spPr>
        <p:txBody>
          <a:bodyPr/>
          <a:lstStyle/>
          <a:p>
            <a:r>
              <a:rPr lang="en-US" dirty="0"/>
              <a:t>John Breen, Actagro LLC</a:t>
            </a:r>
          </a:p>
          <a:p>
            <a:r>
              <a:rPr lang="en-US" dirty="0"/>
              <a:t>Biostimulant Coalition</a:t>
            </a:r>
          </a:p>
        </p:txBody>
      </p:sp>
    </p:spTree>
    <p:extLst>
      <p:ext uri="{BB962C8B-B14F-4D97-AF65-F5344CB8AC3E}">
        <p14:creationId xmlns:p14="http://schemas.microsoft.com/office/powerpoint/2010/main" val="3749876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5E8E113-53AB-4AF0-A418-DE1B0BE8A830}"/>
              </a:ext>
            </a:extLst>
          </p:cNvPr>
          <p:cNvSpPr txBox="1"/>
          <p:nvPr/>
        </p:nvSpPr>
        <p:spPr>
          <a:xfrm>
            <a:off x="3947651" y="374924"/>
            <a:ext cx="42966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Membership of BSC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2CE8663-F9FD-4521-8445-F83C3F6EE9A6}"/>
              </a:ext>
            </a:extLst>
          </p:cNvPr>
          <p:cNvSpPr txBox="1"/>
          <p:nvPr/>
        </p:nvSpPr>
        <p:spPr>
          <a:xfrm>
            <a:off x="3677264" y="5790578"/>
            <a:ext cx="46998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http://www.biostimulantcoalition.org/</a:t>
            </a:r>
            <a:r>
              <a:rPr lang="en-US" dirty="0"/>
              <a:t>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9E79568C-3329-47EF-8729-B022130188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4964" y="4066229"/>
            <a:ext cx="3683773" cy="23660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A1C5249-32A0-4B86-ABC2-F971D8ABC2EB}"/>
              </a:ext>
            </a:extLst>
          </p:cNvPr>
          <p:cNvSpPr txBox="1"/>
          <p:nvPr/>
        </p:nvSpPr>
        <p:spPr>
          <a:xfrm>
            <a:off x="453263" y="1770792"/>
            <a:ext cx="6782261" cy="3785652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B050"/>
                </a:solidFill>
              </a:rPr>
              <a:t>Acadian Seaplants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Actagro LLC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B050"/>
                </a:solidFill>
              </a:rPr>
              <a:t>Agricen, a Loveland Products Company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B050"/>
                </a:solidFill>
              </a:rPr>
              <a:t>Agrinos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B050"/>
                </a:solidFill>
              </a:rPr>
              <a:t>Arysta LifeScience North America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CH Biotech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Cytozyme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DeltAg Formulations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Lebanon Seaboard Corporation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LignoTech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B050"/>
                </a:solidFill>
              </a:rPr>
              <a:t>Loveland Products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B050"/>
                </a:solidFill>
              </a:rPr>
              <a:t>Marrone Bio Innovations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B050"/>
                </a:solidFill>
              </a:rPr>
              <a:t>NewLeaf Symbiotics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Ocean Organics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B050"/>
                </a:solidFill>
              </a:rPr>
              <a:t>Scotts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8B77F96-866B-4E75-A2C7-AF605C0E789C}"/>
              </a:ext>
            </a:extLst>
          </p:cNvPr>
          <p:cNvSpPr txBox="1"/>
          <p:nvPr/>
        </p:nvSpPr>
        <p:spPr>
          <a:xfrm>
            <a:off x="7686136" y="1770792"/>
            <a:ext cx="330443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B050"/>
                </a:solidFill>
              </a:rPr>
              <a:t>Concentric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Growcentia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SBM Life Science Corp.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B050"/>
                </a:solidFill>
              </a:rPr>
              <a:t>Indigo Agriculture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Plant Impact </a:t>
            </a:r>
          </a:p>
        </p:txBody>
      </p:sp>
    </p:spTree>
    <p:extLst>
      <p:ext uri="{BB962C8B-B14F-4D97-AF65-F5344CB8AC3E}">
        <p14:creationId xmlns:p14="http://schemas.microsoft.com/office/powerpoint/2010/main" val="1762954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70CB3A9-5697-4366-81CA-7D24E4CD2A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1639" y="4387391"/>
            <a:ext cx="3832255" cy="971189"/>
          </a:xfrm>
          <a:prstGeom prst="rect">
            <a:avLst/>
          </a:prstGeom>
        </p:spPr>
      </p:pic>
      <p:pic>
        <p:nvPicPr>
          <p:cNvPr id="6" name="Picture 5" descr="Macintosh HD:Users:DBeaudreau:Desktop:BPIA_Logo_2017.jpg">
            <a:extLst>
              <a:ext uri="{FF2B5EF4-FFF2-40B4-BE49-F238E27FC236}">
                <a16:creationId xmlns:a16="http://schemas.microsoft.com/office/drawing/2014/main" xmlns="" id="{214785F5-9449-4E3E-B2F2-29339CB288D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2152" y="4235245"/>
            <a:ext cx="3328609" cy="171598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5E0DEFC7-E002-491B-B6A1-8F07091D174E}"/>
              </a:ext>
            </a:extLst>
          </p:cNvPr>
          <p:cNvCxnSpPr/>
          <p:nvPr/>
        </p:nvCxnSpPr>
        <p:spPr>
          <a:xfrm flipV="1">
            <a:off x="4670323" y="3097161"/>
            <a:ext cx="1042219" cy="9438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95B92481-5F45-4EFD-99EA-89230A84B965}"/>
              </a:ext>
            </a:extLst>
          </p:cNvPr>
          <p:cNvCxnSpPr>
            <a:cxnSpLocks/>
          </p:cNvCxnSpPr>
          <p:nvPr/>
        </p:nvCxnSpPr>
        <p:spPr>
          <a:xfrm flipH="1" flipV="1">
            <a:off x="6390968" y="3097161"/>
            <a:ext cx="835742" cy="9438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A5E65EF0-62AA-4F75-A859-DA17EB7EB828}"/>
              </a:ext>
            </a:extLst>
          </p:cNvPr>
          <p:cNvSpPr/>
          <p:nvPr/>
        </p:nvSpPr>
        <p:spPr>
          <a:xfrm>
            <a:off x="3721510" y="1157748"/>
            <a:ext cx="4748980" cy="1582994"/>
          </a:xfrm>
          <a:prstGeom prst="round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Biostimulant Industry Working Group (</a:t>
            </a:r>
            <a:r>
              <a:rPr lang="en-US" sz="3200" dirty="0" err="1">
                <a:solidFill>
                  <a:schemeClr val="tx1"/>
                </a:solidFill>
              </a:rPr>
              <a:t>BIW</a:t>
            </a:r>
            <a:r>
              <a:rPr lang="en-US" sz="32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D0944DB1-D816-4428-9DFF-1A3C8DB9F313}"/>
              </a:ext>
            </a:extLst>
          </p:cNvPr>
          <p:cNvSpPr txBox="1"/>
          <p:nvPr/>
        </p:nvSpPr>
        <p:spPr>
          <a:xfrm>
            <a:off x="7846142" y="5581898"/>
            <a:ext cx="894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BSC</a:t>
            </a:r>
          </a:p>
        </p:txBody>
      </p:sp>
    </p:spTree>
    <p:extLst>
      <p:ext uri="{BB962C8B-B14F-4D97-AF65-F5344CB8AC3E}">
        <p14:creationId xmlns:p14="http://schemas.microsoft.com/office/powerpoint/2010/main" val="4182965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xmlns="" id="{A779F585-1C5B-4137-BC1B-633A14F6A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469" y="489857"/>
            <a:ext cx="8928463" cy="1064623"/>
          </a:xfrm>
        </p:spPr>
        <p:txBody>
          <a:bodyPr anchor="ctr">
            <a:normAutofit fontScale="90000"/>
          </a:bodyPr>
          <a:lstStyle/>
          <a:p>
            <a:pPr algn="l">
              <a:defRPr/>
            </a:pPr>
            <a:r>
              <a:rPr lang="en-US" sz="3703" b="1" dirty="0">
                <a:solidFill>
                  <a:srgbClr val="000000"/>
                </a:solidFill>
                <a:latin typeface="+mn-lt"/>
                <a:sym typeface="Helvetica" charset="0"/>
              </a:rPr>
              <a:t>Industry Collaboration – Working together to support biostimulants 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xmlns="" id="{13734E5B-DBFD-41E4-9BBE-3DF84C689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6069" y="2018212"/>
            <a:ext cx="8928463" cy="3779738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555"/>
              </a:spcBef>
              <a:spcAft>
                <a:spcPts val="833"/>
              </a:spcAft>
              <a:defRPr/>
            </a:pPr>
            <a:r>
              <a:rPr lang="en-US" sz="1990" b="1" dirty="0">
                <a:sym typeface="Helvetica" charset="0"/>
              </a:rPr>
              <a:t>BSC / </a:t>
            </a:r>
            <a:r>
              <a:rPr lang="en-US" sz="1990" b="1" dirty="0" err="1">
                <a:sym typeface="Helvetica" charset="0"/>
              </a:rPr>
              <a:t>BIW</a:t>
            </a:r>
            <a:r>
              <a:rPr lang="en-US" sz="1990" b="1" dirty="0">
                <a:sym typeface="Helvetica" charset="0"/>
              </a:rPr>
              <a:t> companies hold joint memberships and has joint initiatives with multiple industry associations:</a:t>
            </a:r>
            <a:endParaRPr lang="en-US" sz="1990" dirty="0">
              <a:sym typeface="Helvetica" charset="0"/>
            </a:endParaRPr>
          </a:p>
          <a:p>
            <a:pPr marL="449714" lvl="1" indent="-264537">
              <a:spcBef>
                <a:spcPts val="555"/>
              </a:spcBef>
              <a:spcAft>
                <a:spcPts val="833"/>
              </a:spcAft>
              <a:buClr>
                <a:srgbClr val="92D050"/>
              </a:buClr>
              <a:buFont typeface="Wingdings" panose="05000000000000000000" pitchFamily="2" charset="2"/>
              <a:buChar char="§"/>
              <a:defRPr/>
            </a:pPr>
            <a:r>
              <a:rPr lang="en-US" sz="1990" dirty="0">
                <a:sym typeface="Helvetica" charset="0"/>
              </a:rPr>
              <a:t>AAPFCO (Association of American Plant Food Control Officials)</a:t>
            </a:r>
          </a:p>
          <a:p>
            <a:pPr marL="449714" lvl="1" indent="-264537">
              <a:spcBef>
                <a:spcPts val="555"/>
              </a:spcBef>
              <a:spcAft>
                <a:spcPts val="833"/>
              </a:spcAft>
              <a:buClr>
                <a:srgbClr val="92D050"/>
              </a:buClr>
              <a:buFont typeface="Wingdings" panose="05000000000000000000" pitchFamily="2" charset="2"/>
              <a:buChar char="§"/>
              <a:defRPr/>
            </a:pPr>
            <a:r>
              <a:rPr lang="en-US" sz="1990" dirty="0">
                <a:sym typeface="Helvetica" charset="0"/>
              </a:rPr>
              <a:t>ASTA (American Seed Trade Association)</a:t>
            </a:r>
          </a:p>
          <a:p>
            <a:pPr marL="449714" lvl="1" indent="-264537">
              <a:spcBef>
                <a:spcPts val="555"/>
              </a:spcBef>
              <a:spcAft>
                <a:spcPts val="833"/>
              </a:spcAft>
              <a:buClr>
                <a:srgbClr val="92D050"/>
              </a:buClr>
              <a:buFont typeface="Wingdings" panose="05000000000000000000" pitchFamily="2" charset="2"/>
              <a:buChar char="§"/>
              <a:defRPr/>
            </a:pPr>
            <a:r>
              <a:rPr lang="en-US" sz="1990" dirty="0">
                <a:sym typeface="Helvetica" charset="0"/>
              </a:rPr>
              <a:t>BIO (Biotechnology Innovation Organization)</a:t>
            </a:r>
          </a:p>
          <a:p>
            <a:pPr marL="449714" lvl="1" indent="-264537">
              <a:spcBef>
                <a:spcPts val="555"/>
              </a:spcBef>
              <a:spcAft>
                <a:spcPts val="833"/>
              </a:spcAft>
              <a:buClr>
                <a:srgbClr val="92D050"/>
              </a:buClr>
              <a:buFont typeface="Wingdings" panose="05000000000000000000" pitchFamily="2" charset="2"/>
              <a:buChar char="§"/>
              <a:defRPr/>
            </a:pPr>
            <a:r>
              <a:rPr lang="en-US" sz="1990" dirty="0">
                <a:sym typeface="Helvetica" charset="0"/>
              </a:rPr>
              <a:t>EBIC (European Biostimulant Industry Council) </a:t>
            </a:r>
          </a:p>
          <a:p>
            <a:pPr marL="449714" lvl="1" indent="-264537">
              <a:spcBef>
                <a:spcPts val="555"/>
              </a:spcBef>
              <a:spcAft>
                <a:spcPts val="833"/>
              </a:spcAft>
              <a:buClr>
                <a:srgbClr val="92D050"/>
              </a:buClr>
              <a:buFont typeface="Wingdings" panose="05000000000000000000" pitchFamily="2" charset="2"/>
              <a:buChar char="§"/>
              <a:defRPr/>
            </a:pPr>
            <a:r>
              <a:rPr lang="en-US" sz="1990" dirty="0">
                <a:sym typeface="Helvetica" charset="0"/>
              </a:rPr>
              <a:t>IBMA (International Biocontrol Manufacturers Association) </a:t>
            </a:r>
          </a:p>
          <a:p>
            <a:pPr marL="449714" lvl="1" indent="-264537">
              <a:spcBef>
                <a:spcPts val="555"/>
              </a:spcBef>
              <a:spcAft>
                <a:spcPts val="833"/>
              </a:spcAft>
              <a:buClr>
                <a:srgbClr val="92D050"/>
              </a:buClr>
              <a:buFont typeface="Wingdings" panose="05000000000000000000" pitchFamily="2" charset="2"/>
              <a:buChar char="§"/>
              <a:defRPr/>
            </a:pPr>
            <a:r>
              <a:rPr lang="en-US" sz="1990" dirty="0">
                <a:sym typeface="Helvetica" charset="0"/>
              </a:rPr>
              <a:t>TFI (The Fertilizer Institute)</a:t>
            </a:r>
          </a:p>
          <a:p>
            <a:pPr marL="449714" lvl="1" indent="-264537">
              <a:spcBef>
                <a:spcPts val="555"/>
              </a:spcBef>
              <a:spcAft>
                <a:spcPts val="833"/>
              </a:spcAft>
              <a:buClr>
                <a:srgbClr val="92D050"/>
              </a:buClr>
              <a:buFont typeface="Wingdings" panose="05000000000000000000" pitchFamily="2" charset="2"/>
              <a:buChar char="§"/>
              <a:defRPr/>
            </a:pPr>
            <a:r>
              <a:rPr lang="en-US" sz="1990" dirty="0">
                <a:sym typeface="Helvetica" charset="0"/>
              </a:rPr>
              <a:t>USBC (United States Biostimulant Coalition)</a:t>
            </a:r>
          </a:p>
          <a:p>
            <a:pPr marL="0" indent="0">
              <a:spcBef>
                <a:spcPts val="253"/>
              </a:spcBef>
              <a:spcAft>
                <a:spcPts val="506"/>
              </a:spcAft>
              <a:defRPr/>
            </a:pPr>
            <a:endParaRPr lang="en-US" sz="1527" dirty="0"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269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64476" y="303750"/>
            <a:ext cx="8928463" cy="1254167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  <a:latin typeface="+mn-lt"/>
              </a:rPr>
              <a:t>What Would an “Ideal” Regulatory Environment Entail?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1EAFF42C-63AA-4997-8C9E-42284BB54521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 bwMode="auto">
          <a:xfrm>
            <a:off x="1314994" y="2111897"/>
            <a:ext cx="9287691" cy="343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5580" tIns="42790" rIns="85580" bIns="4279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355157" indent="-355157" fontAlgn="base">
              <a:spcBef>
                <a:spcPts val="617"/>
              </a:spcBef>
              <a:spcAft>
                <a:spcPts val="926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263" b="1" i="1" dirty="0">
                <a:ea typeface="+mj-ea"/>
                <a:cs typeface="+mj-cs"/>
              </a:rPr>
              <a:t>Definition for biostimulants </a:t>
            </a:r>
            <a:r>
              <a:rPr lang="en-US" sz="2263" dirty="0">
                <a:ea typeface="+mj-ea"/>
                <a:cs typeface="+mj-cs"/>
              </a:rPr>
              <a:t>recognized by regulatory agencies </a:t>
            </a:r>
          </a:p>
          <a:p>
            <a:pPr marL="355157" indent="-355157" fontAlgn="base">
              <a:spcBef>
                <a:spcPts val="617"/>
              </a:spcBef>
              <a:spcAft>
                <a:spcPts val="926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263" b="1" i="1" dirty="0">
                <a:ea typeface="+mj-ea"/>
                <a:cs typeface="+mj-cs"/>
              </a:rPr>
              <a:t>Clear, consistent and predictable </a:t>
            </a:r>
            <a:r>
              <a:rPr lang="en-US" sz="2263" dirty="0">
                <a:ea typeface="+mj-ea"/>
                <a:cs typeface="+mj-cs"/>
              </a:rPr>
              <a:t>process for market entry</a:t>
            </a:r>
          </a:p>
          <a:p>
            <a:pPr marL="355157" indent="-355157" fontAlgn="base">
              <a:spcBef>
                <a:spcPts val="617"/>
              </a:spcBef>
              <a:spcAft>
                <a:spcPts val="926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263" dirty="0">
                <a:ea typeface="+mj-ea"/>
                <a:cs typeface="+mj-cs"/>
              </a:rPr>
              <a:t>Clarity on </a:t>
            </a:r>
            <a:r>
              <a:rPr lang="en-US" sz="2263" b="1" i="1" dirty="0">
                <a:ea typeface="+mj-ea"/>
                <a:cs typeface="+mj-cs"/>
              </a:rPr>
              <a:t>acceptable claims </a:t>
            </a:r>
            <a:r>
              <a:rPr lang="en-US" sz="2263" dirty="0">
                <a:ea typeface="+mj-ea"/>
                <a:cs typeface="+mj-cs"/>
              </a:rPr>
              <a:t>for biostimulants </a:t>
            </a:r>
          </a:p>
          <a:p>
            <a:pPr marL="355157" indent="-355157" fontAlgn="base">
              <a:spcBef>
                <a:spcPts val="617"/>
              </a:spcBef>
              <a:spcAft>
                <a:spcPts val="926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263" i="1" dirty="0">
                <a:ea typeface="+mj-ea"/>
                <a:cs typeface="+mj-cs"/>
              </a:rPr>
              <a:t>S</a:t>
            </a:r>
            <a:r>
              <a:rPr lang="en-US" sz="2263" b="1" i="1" dirty="0">
                <a:ea typeface="+mj-ea"/>
                <a:cs typeface="+mj-cs"/>
              </a:rPr>
              <a:t>ingle label </a:t>
            </a:r>
            <a:r>
              <a:rPr lang="en-US" sz="2263" dirty="0">
                <a:ea typeface="+mj-ea"/>
                <a:cs typeface="+mj-cs"/>
              </a:rPr>
              <a:t>for all US states</a:t>
            </a:r>
          </a:p>
          <a:p>
            <a:pPr marL="355157" indent="-355157" fontAlgn="base">
              <a:spcBef>
                <a:spcPts val="617"/>
              </a:spcBef>
              <a:spcAft>
                <a:spcPts val="926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263" dirty="0">
                <a:ea typeface="+mj-ea"/>
                <a:cs typeface="+mj-cs"/>
              </a:rPr>
              <a:t>Clear approach for registration of products that may have </a:t>
            </a:r>
            <a:r>
              <a:rPr lang="en-US" sz="2263" b="1" i="1" dirty="0">
                <a:ea typeface="+mj-ea"/>
                <a:cs typeface="+mj-cs"/>
              </a:rPr>
              <a:t>dual use</a:t>
            </a:r>
          </a:p>
          <a:p>
            <a:pPr marL="355157" indent="-355157" fontAlgn="base">
              <a:spcBef>
                <a:spcPts val="617"/>
              </a:spcBef>
              <a:spcAft>
                <a:spcPts val="926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263" b="1" i="1" dirty="0">
                <a:ea typeface="+mj-ea"/>
                <a:cs typeface="+mj-cs"/>
              </a:rPr>
              <a:t>Global harmonization </a:t>
            </a:r>
            <a:r>
              <a:rPr lang="en-US" sz="2263" dirty="0">
                <a:ea typeface="+mj-ea"/>
                <a:cs typeface="+mj-cs"/>
              </a:rPr>
              <a:t>of standards and practices (to the extent possible)</a:t>
            </a:r>
          </a:p>
          <a:p>
            <a:pPr marL="355157" indent="-355157" fontAlgn="base">
              <a:spcBef>
                <a:spcPts val="617"/>
              </a:spcBef>
              <a:spcAft>
                <a:spcPts val="926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263" dirty="0">
                <a:ea typeface="+mj-ea"/>
                <a:cs typeface="+mj-cs"/>
              </a:rPr>
              <a:t>Supports industry practices that enhance </a:t>
            </a:r>
            <a:r>
              <a:rPr lang="en-US" sz="2263" b="1" i="1" dirty="0">
                <a:ea typeface="+mj-ea"/>
                <a:cs typeface="+mj-cs"/>
              </a:rPr>
              <a:t>market credibility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60334" y="6176967"/>
            <a:ext cx="1936749" cy="3772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26" dirty="0"/>
              <a:t>© 2018 BPIA ALL RIGHTS RESERVED </a:t>
            </a:r>
          </a:p>
          <a:p>
            <a:endParaRPr lang="en-US" sz="926" dirty="0"/>
          </a:p>
        </p:txBody>
      </p:sp>
    </p:spTree>
    <p:extLst>
      <p:ext uri="{BB962C8B-B14F-4D97-AF65-F5344CB8AC3E}">
        <p14:creationId xmlns:p14="http://schemas.microsoft.com/office/powerpoint/2010/main" val="2693175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F28439-8B76-4EAC-8236-1353225A0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335" y="81661"/>
            <a:ext cx="10515600" cy="627366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latin typeface="+mn-lt"/>
              </a:rPr>
              <a:t>What is </a:t>
            </a:r>
            <a:r>
              <a:rPr lang="en-US" sz="4000" dirty="0" err="1">
                <a:latin typeface="+mn-lt"/>
              </a:rPr>
              <a:t>BIW</a:t>
            </a:r>
            <a:r>
              <a:rPr lang="en-US" sz="4000" dirty="0">
                <a:latin typeface="+mn-lt"/>
              </a:rPr>
              <a:t> working towards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5738BF-31BB-4D46-BAF7-9369329F2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781" y="1150653"/>
            <a:ext cx="10515600" cy="4351338"/>
          </a:xfrm>
        </p:spPr>
        <p:txBody>
          <a:bodyPr/>
          <a:lstStyle/>
          <a:p>
            <a:r>
              <a:rPr lang="en-US" sz="2400" dirty="0"/>
              <a:t>Recognition of biostimulants in the US Farm Bill (definition, study report on legislative reforms)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u="sng" dirty="0"/>
              <a:t>Voluntary program</a:t>
            </a:r>
            <a:r>
              <a:rPr lang="en-US" sz="2400" dirty="0"/>
              <a:t> </a:t>
            </a:r>
          </a:p>
          <a:p>
            <a:r>
              <a:rPr lang="en-US" sz="2400" dirty="0"/>
              <a:t>Administered by USDA-Agricultural Marketing Service</a:t>
            </a:r>
          </a:p>
          <a:p>
            <a:r>
              <a:rPr lang="en-US" sz="2400" dirty="0"/>
              <a:t>Reviews products according to an agreed set of criteria. Similar to Angus Beef and other self- promoted ag products.</a:t>
            </a:r>
          </a:p>
          <a:p>
            <a:r>
              <a:rPr lang="en-US" sz="2400" dirty="0"/>
              <a:t>NOT a substitute for existing state or federal regulations</a:t>
            </a:r>
          </a:p>
          <a:p>
            <a:r>
              <a:rPr lang="en-US" sz="2400" dirty="0"/>
              <a:t>However, by engaging all stakeholders, we hope to be in a position to influence regulatory changes </a:t>
            </a:r>
            <a:r>
              <a:rPr lang="en-US" sz="2400" u="sng" dirty="0"/>
              <a:t>when they come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1607747-E305-4846-AFC7-E1B44BF81A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79" t="10716" r="4421" b="8766"/>
          <a:stretch/>
        </p:blipFill>
        <p:spPr>
          <a:xfrm>
            <a:off x="8859022" y="5106838"/>
            <a:ext cx="2885707" cy="1591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848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0450EE-A0C0-4C62-AF6D-A15D6800EB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Supplemental Information</a:t>
            </a:r>
          </a:p>
        </p:txBody>
      </p:sp>
    </p:spTree>
    <p:extLst>
      <p:ext uri="{BB962C8B-B14F-4D97-AF65-F5344CB8AC3E}">
        <p14:creationId xmlns:p14="http://schemas.microsoft.com/office/powerpoint/2010/main" val="827566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>
            <a:extLst>
              <a:ext uri="{FF2B5EF4-FFF2-40B4-BE49-F238E27FC236}">
                <a16:creationId xmlns:a16="http://schemas.microsoft.com/office/drawing/2014/main" xmlns="" id="{6E08A038-8600-7140-AA5A-92369D6C4590}"/>
              </a:ext>
            </a:extLst>
          </p:cNvPr>
          <p:cNvSpPr/>
          <p:nvPr/>
        </p:nvSpPr>
        <p:spPr>
          <a:xfrm>
            <a:off x="469231" y="1224441"/>
            <a:ext cx="8446169" cy="3430337"/>
          </a:xfrm>
          <a:prstGeom prst="roundRect">
            <a:avLst/>
          </a:prstGeom>
          <a:gradFill>
            <a:gsLst>
              <a:gs pos="0">
                <a:schemeClr val="accent3">
                  <a:lumMod val="110000"/>
                  <a:satMod val="105000"/>
                  <a:tint val="67000"/>
                  <a:alpha val="50000"/>
                </a:schemeClr>
              </a:gs>
              <a:gs pos="50000">
                <a:schemeClr val="accent3">
                  <a:lumMod val="105000"/>
                  <a:satMod val="103000"/>
                  <a:tint val="73000"/>
                </a:schemeClr>
              </a:gs>
              <a:gs pos="100000">
                <a:schemeClr val="accent3">
                  <a:lumMod val="105000"/>
                  <a:satMod val="109000"/>
                  <a:tint val="81000"/>
                </a:schemeClr>
              </a:gs>
            </a:gsLst>
          </a:gradFill>
          <a:ln>
            <a:solidFill>
              <a:schemeClr val="tx2"/>
            </a:solidFill>
            <a:prstDash val="dash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/>
              <a:t>State (AAPFCO) Oversight / Criteria</a:t>
            </a: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xmlns="" id="{D7E0875C-780F-DC4B-831E-29BAE8D57472}"/>
              </a:ext>
            </a:extLst>
          </p:cNvPr>
          <p:cNvSpPr/>
          <p:nvPr/>
        </p:nvSpPr>
        <p:spPr>
          <a:xfrm>
            <a:off x="6122066" y="1609453"/>
            <a:ext cx="5646822" cy="3430337"/>
          </a:xfrm>
          <a:prstGeom prst="roundRect">
            <a:avLst/>
          </a:prstGeom>
          <a:gradFill>
            <a:gsLst>
              <a:gs pos="0">
                <a:schemeClr val="accent3">
                  <a:lumMod val="110000"/>
                  <a:satMod val="105000"/>
                  <a:tint val="67000"/>
                  <a:alpha val="19000"/>
                </a:schemeClr>
              </a:gs>
              <a:gs pos="50000">
                <a:schemeClr val="accent3">
                  <a:lumMod val="105000"/>
                  <a:satMod val="103000"/>
                  <a:tint val="73000"/>
                </a:schemeClr>
              </a:gs>
              <a:gs pos="100000">
                <a:schemeClr val="accent3">
                  <a:lumMod val="105000"/>
                  <a:satMod val="109000"/>
                  <a:tint val="81000"/>
                </a:schemeClr>
              </a:gs>
            </a:gsLst>
          </a:gradFill>
          <a:ln>
            <a:solidFill>
              <a:schemeClr val="tx2"/>
            </a:solidFill>
            <a:prstDash val="dash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/>
              <a:t>Federal Oversight / Criteria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xmlns="" id="{A525120D-6698-2D47-A9E1-98E6D3BE9136}"/>
              </a:ext>
            </a:extLst>
          </p:cNvPr>
          <p:cNvSpPr/>
          <p:nvPr/>
        </p:nvSpPr>
        <p:spPr>
          <a:xfrm>
            <a:off x="9456823" y="2989269"/>
            <a:ext cx="1985211" cy="4692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Biopesticides</a:t>
            </a:r>
            <a:endParaRPr lang="en-US" sz="1600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xmlns="" id="{65FA4466-907B-B545-BF85-695B76EE2F43}"/>
              </a:ext>
            </a:extLst>
          </p:cNvPr>
          <p:cNvSpPr/>
          <p:nvPr/>
        </p:nvSpPr>
        <p:spPr>
          <a:xfrm>
            <a:off x="9456822" y="3634964"/>
            <a:ext cx="1985211" cy="4692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Plant Regulators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xmlns="" id="{EA8E83BA-5EA3-7548-BDCB-B0C6AE206C31}"/>
              </a:ext>
            </a:extLst>
          </p:cNvPr>
          <p:cNvSpPr/>
          <p:nvPr/>
        </p:nvSpPr>
        <p:spPr>
          <a:xfrm>
            <a:off x="790076" y="2989268"/>
            <a:ext cx="1985211" cy="4692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Plant nutrients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xmlns="" id="{3DC4014F-C2E7-804E-8B40-9402D6575488}"/>
              </a:ext>
            </a:extLst>
          </p:cNvPr>
          <p:cNvSpPr/>
          <p:nvPr/>
        </p:nvSpPr>
        <p:spPr>
          <a:xfrm>
            <a:off x="-7166812" y="3938339"/>
            <a:ext cx="1985211" cy="4692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Plant nutrients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xmlns="" id="{C14B7F7D-EAC4-4444-97BC-415DB9983A36}"/>
              </a:ext>
            </a:extLst>
          </p:cNvPr>
          <p:cNvSpPr/>
          <p:nvPr/>
        </p:nvSpPr>
        <p:spPr>
          <a:xfrm>
            <a:off x="790075" y="3634963"/>
            <a:ext cx="1985211" cy="4692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Trace elements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xmlns="" id="{EC1128F8-CD97-8F44-A650-BAA1DD9149FC}"/>
              </a:ext>
            </a:extLst>
          </p:cNvPr>
          <p:cNvSpPr/>
          <p:nvPr/>
        </p:nvSpPr>
        <p:spPr>
          <a:xfrm>
            <a:off x="3705736" y="2692492"/>
            <a:ext cx="1985211" cy="4692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Soil Amendments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xmlns="" id="{8B075BF4-9416-8940-9D41-F472CEFF592A}"/>
              </a:ext>
            </a:extLst>
          </p:cNvPr>
          <p:cNvSpPr/>
          <p:nvPr/>
        </p:nvSpPr>
        <p:spPr>
          <a:xfrm>
            <a:off x="3675658" y="3342196"/>
            <a:ext cx="1985211" cy="4692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Plant inoculants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8781998B-D39D-CA4F-BD42-5778EE1BE064}"/>
              </a:ext>
            </a:extLst>
          </p:cNvPr>
          <p:cNvSpPr/>
          <p:nvPr/>
        </p:nvSpPr>
        <p:spPr>
          <a:xfrm>
            <a:off x="3675658" y="3991900"/>
            <a:ext cx="1985211" cy="46923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Nutritional Chemicals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xmlns="" id="{0032C0C3-5552-744F-9A7B-E7F43D4233D8}"/>
              </a:ext>
            </a:extLst>
          </p:cNvPr>
          <p:cNvSpPr/>
          <p:nvPr/>
        </p:nvSpPr>
        <p:spPr>
          <a:xfrm>
            <a:off x="6593304" y="3161723"/>
            <a:ext cx="1985211" cy="83017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”</a:t>
            </a:r>
            <a:r>
              <a:rPr lang="en-US" sz="1600" dirty="0" err="1"/>
              <a:t>Biostimulants</a:t>
            </a:r>
            <a:r>
              <a:rPr lang="en-US" sz="1600" dirty="0"/>
              <a:t>”</a:t>
            </a:r>
          </a:p>
          <a:p>
            <a:pPr algn="ctr"/>
            <a:r>
              <a:rPr lang="en-US" sz="1600" dirty="0"/>
              <a:t>(PBS)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xmlns="" id="{03729B72-7E35-6B4D-ADA3-B02527746FA7}"/>
              </a:ext>
            </a:extLst>
          </p:cNvPr>
          <p:cNvGrpSpPr/>
          <p:nvPr/>
        </p:nvGrpSpPr>
        <p:grpSpPr>
          <a:xfrm>
            <a:off x="469232" y="5701518"/>
            <a:ext cx="11299656" cy="752420"/>
            <a:chOff x="469232" y="5448022"/>
            <a:chExt cx="11299656" cy="890336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988227DB-1910-0040-800D-95340C102E36}"/>
                </a:ext>
              </a:extLst>
            </p:cNvPr>
            <p:cNvSpPr/>
            <p:nvPr/>
          </p:nvSpPr>
          <p:spPr>
            <a:xfrm>
              <a:off x="469232" y="5448022"/>
              <a:ext cx="11299656" cy="89033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Regulatory Continuum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8032757A-EA25-544B-8098-4BD4D4AE04F3}"/>
                </a:ext>
              </a:extLst>
            </p:cNvPr>
            <p:cNvSpPr txBox="1"/>
            <p:nvPr/>
          </p:nvSpPr>
          <p:spPr>
            <a:xfrm>
              <a:off x="10093400" y="5874480"/>
              <a:ext cx="712054" cy="4370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FIFRA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4128754F-DA29-A146-A1DF-5CB89128DA7F}"/>
                </a:ext>
              </a:extLst>
            </p:cNvPr>
            <p:cNvSpPr txBox="1"/>
            <p:nvPr/>
          </p:nvSpPr>
          <p:spPr>
            <a:xfrm>
              <a:off x="3808284" y="5874480"/>
              <a:ext cx="1719958" cy="4370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FIFRA Exclusions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2B0DF7EA-E450-6745-9672-A69311C7A2BE}"/>
                </a:ext>
              </a:extLst>
            </p:cNvPr>
            <p:cNvSpPr txBox="1"/>
            <p:nvPr/>
          </p:nvSpPr>
          <p:spPr>
            <a:xfrm>
              <a:off x="1239776" y="5874480"/>
              <a:ext cx="1085810" cy="4370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Fertilizers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xmlns="" id="{49E00A71-E1F6-BF44-92D0-2480B6CEA5C4}"/>
                </a:ext>
              </a:extLst>
            </p:cNvPr>
            <p:cNvSpPr txBox="1"/>
            <p:nvPr/>
          </p:nvSpPr>
          <p:spPr>
            <a:xfrm>
              <a:off x="7157533" y="5873419"/>
              <a:ext cx="1306576" cy="4370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USDA AMS?</a:t>
              </a:r>
            </a:p>
          </p:txBody>
        </p:sp>
      </p:grpSp>
      <p:cxnSp>
        <p:nvCxnSpPr>
          <p:cNvPr id="26" name="Curved Connector 25">
            <a:extLst>
              <a:ext uri="{FF2B5EF4-FFF2-40B4-BE49-F238E27FC236}">
                <a16:creationId xmlns:a16="http://schemas.microsoft.com/office/drawing/2014/main" xmlns="" id="{3E19F7D4-5A53-B446-AFA5-FCEC7731DFE8}"/>
              </a:ext>
            </a:extLst>
          </p:cNvPr>
          <p:cNvCxnSpPr>
            <a:cxnSpLocks/>
            <a:stCxn id="9" idx="3"/>
            <a:endCxn id="15" idx="0"/>
          </p:cNvCxnSpPr>
          <p:nvPr/>
        </p:nvCxnSpPr>
        <p:spPr>
          <a:xfrm>
            <a:off x="5690947" y="2927108"/>
            <a:ext cx="1894963" cy="234615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>
            <a:extLst>
              <a:ext uri="{FF2B5EF4-FFF2-40B4-BE49-F238E27FC236}">
                <a16:creationId xmlns:a16="http://schemas.microsoft.com/office/drawing/2014/main" xmlns="" id="{22C4051C-97D3-6749-9A01-C17A349FD5B0}"/>
              </a:ext>
            </a:extLst>
          </p:cNvPr>
          <p:cNvCxnSpPr>
            <a:stCxn id="11" idx="3"/>
            <a:endCxn id="15" idx="2"/>
          </p:cNvCxnSpPr>
          <p:nvPr/>
        </p:nvCxnSpPr>
        <p:spPr>
          <a:xfrm flipV="1">
            <a:off x="5660869" y="3991900"/>
            <a:ext cx="1925041" cy="234616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xmlns="" id="{93395B95-392B-B840-9D39-F4EE7A8F8505}"/>
              </a:ext>
            </a:extLst>
          </p:cNvPr>
          <p:cNvCxnSpPr>
            <a:stCxn id="10" idx="3"/>
            <a:endCxn id="15" idx="1"/>
          </p:cNvCxnSpPr>
          <p:nvPr/>
        </p:nvCxnSpPr>
        <p:spPr>
          <a:xfrm>
            <a:off x="5660869" y="3576812"/>
            <a:ext cx="9324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32">
            <a:extLst>
              <a:ext uri="{FF2B5EF4-FFF2-40B4-BE49-F238E27FC236}">
                <a16:creationId xmlns:a16="http://schemas.microsoft.com/office/drawing/2014/main" xmlns="" id="{BADE9A09-9CEC-0545-8443-996CE9AA00D6}"/>
              </a:ext>
            </a:extLst>
          </p:cNvPr>
          <p:cNvCxnSpPr>
            <a:stCxn id="5" idx="2"/>
            <a:endCxn id="15" idx="2"/>
          </p:cNvCxnSpPr>
          <p:nvPr/>
        </p:nvCxnSpPr>
        <p:spPr>
          <a:xfrm rot="5400000" flipH="1">
            <a:off x="8961521" y="2616289"/>
            <a:ext cx="112295" cy="2863518"/>
          </a:xfrm>
          <a:prstGeom prst="curvedConnector3">
            <a:avLst>
              <a:gd name="adj1" fmla="val -47143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2ED3D68B-E79E-8C40-9DAF-E6014C64AEDF}"/>
              </a:ext>
            </a:extLst>
          </p:cNvPr>
          <p:cNvSpPr txBox="1"/>
          <p:nvPr/>
        </p:nvSpPr>
        <p:spPr>
          <a:xfrm>
            <a:off x="6439159" y="4783421"/>
            <a:ext cx="2293500" cy="954107"/>
          </a:xfrm>
          <a:prstGeom prst="rect">
            <a:avLst/>
          </a:prstGeom>
          <a:solidFill>
            <a:schemeClr val="lt1">
              <a:alpha val="50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Voluntary</a:t>
            </a:r>
          </a:p>
          <a:p>
            <a:pPr algn="ctr"/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“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</a:rPr>
              <a:t>Biostimulatory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” MOA and Related Claims</a:t>
            </a:r>
          </a:p>
          <a:p>
            <a:pPr algn="ctr"/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Certified to Defined Criteria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xmlns="" id="{BE9783B7-98B1-8C47-A70F-B47BC26939C4}"/>
              </a:ext>
            </a:extLst>
          </p:cNvPr>
          <p:cNvSpPr/>
          <p:nvPr/>
        </p:nvSpPr>
        <p:spPr>
          <a:xfrm>
            <a:off x="6593303" y="2283424"/>
            <a:ext cx="1985211" cy="46923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R&amp;D / Discovery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xmlns="" id="{5381EEA2-CE58-CB48-B46A-8C5C4BB8AAE0}"/>
              </a:ext>
            </a:extLst>
          </p:cNvPr>
          <p:cNvCxnSpPr>
            <a:stCxn id="36" idx="2"/>
            <a:endCxn id="15" idx="0"/>
          </p:cNvCxnSpPr>
          <p:nvPr/>
        </p:nvCxnSpPr>
        <p:spPr>
          <a:xfrm>
            <a:off x="7585909" y="2752656"/>
            <a:ext cx="1" cy="4090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itle 41">
            <a:extLst>
              <a:ext uri="{FF2B5EF4-FFF2-40B4-BE49-F238E27FC236}">
                <a16:creationId xmlns:a16="http://schemas.microsoft.com/office/drawing/2014/main" xmlns="" id="{6542A90A-72BF-F649-B3A3-E3813E826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Implied Landscape for Regulation (Draft)  </a:t>
            </a:r>
          </a:p>
        </p:txBody>
      </p:sp>
    </p:spTree>
    <p:extLst>
      <p:ext uri="{BB962C8B-B14F-4D97-AF65-F5344CB8AC3E}">
        <p14:creationId xmlns:p14="http://schemas.microsoft.com/office/powerpoint/2010/main" val="2268781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1B5391EE-457C-42CE-9EF9-840DFA83DB87}"/>
              </a:ext>
            </a:extLst>
          </p:cNvPr>
          <p:cNvSpPr txBox="1"/>
          <p:nvPr/>
        </p:nvSpPr>
        <p:spPr>
          <a:xfrm>
            <a:off x="396849" y="2585002"/>
            <a:ext cx="2590373" cy="329320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30188" marR="0" lvl="0" indent="-230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‒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On-going facilitation/ oversight by USDA AMS</a:t>
            </a:r>
          </a:p>
          <a:p>
            <a:pPr marL="230188" marR="0" lvl="0" indent="-230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‒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Comprised of USDA,</a:t>
            </a:r>
            <a:r>
              <a:rPr kumimoji="0" lang="en-US" sz="16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Industry, NASDA, AAPFCO &amp; other stakeholders</a:t>
            </a:r>
          </a:p>
          <a:p>
            <a:pPr marL="230188" lvl="0" indent="-230188">
              <a:buFont typeface="Calibri" panose="020F0502020204030204" pitchFamily="34" charset="0"/>
              <a:buChar char="‒"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Establishes </a:t>
            </a:r>
            <a:r>
              <a:rPr lang="en-US" sz="1600" dirty="0"/>
              <a:t>program requirements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 guidelines</a:t>
            </a:r>
          </a:p>
          <a:p>
            <a:pPr marL="230188" lvl="0" indent="-230188">
              <a:buFont typeface="Calibri" panose="020F0502020204030204" pitchFamily="34" charset="0"/>
              <a:buChar char="‒"/>
              <a:defRPr/>
            </a:pPr>
            <a:r>
              <a:rPr lang="en-US" sz="1600" dirty="0">
                <a:latin typeface="Calibri" panose="020F0502020204030204"/>
              </a:rPr>
              <a:t>Oversees development/ adoption of criteria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230188" lvl="0" indent="-230188">
              <a:buFont typeface="Calibri" panose="020F0502020204030204" pitchFamily="34" charset="0"/>
              <a:buChar char="‒"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Monitor and maintain</a:t>
            </a:r>
            <a:r>
              <a:rPr kumimoji="0" lang="en-US" sz="16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registry of certified PBS products and 3</a:t>
            </a:r>
            <a:r>
              <a:rPr kumimoji="0" lang="en-US" sz="1600" b="0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rd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party certifiers</a:t>
            </a:r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xmlns="" id="{A02DE97D-8393-4A33-A4FF-08C01B790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232131"/>
            <a:ext cx="11379200" cy="758952"/>
          </a:xfrm>
          <a:noFill/>
          <a:ln>
            <a:solidFill>
              <a:schemeClr val="tx1"/>
            </a:solidFill>
          </a:ln>
        </p:spPr>
        <p:txBody>
          <a:bodyPr vert="horz" anchor="b"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Potential USDA Oversight of Plant Biostimulants (PBS)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0F12ACD7-B8AA-4975-B706-EE206C61C6A6}"/>
              </a:ext>
            </a:extLst>
          </p:cNvPr>
          <p:cNvGrpSpPr/>
          <p:nvPr/>
        </p:nvGrpSpPr>
        <p:grpSpPr>
          <a:xfrm>
            <a:off x="406399" y="1124252"/>
            <a:ext cx="11396277" cy="668508"/>
            <a:chOff x="761165" y="1020059"/>
            <a:chExt cx="11125627" cy="656780"/>
          </a:xfrm>
          <a:noFill/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216E7D98-9460-4A3D-8CB7-B732D11D990A}"/>
                </a:ext>
              </a:extLst>
            </p:cNvPr>
            <p:cNvSpPr/>
            <p:nvPr/>
          </p:nvSpPr>
          <p:spPr>
            <a:xfrm rot="5400000">
              <a:off x="5995589" y="-4214365"/>
              <a:ext cx="656780" cy="11125627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ABFC9DE3-DB28-474C-AF44-BB4F8707E53C}"/>
                </a:ext>
              </a:extLst>
            </p:cNvPr>
            <p:cNvSpPr txBox="1"/>
            <p:nvPr/>
          </p:nvSpPr>
          <p:spPr>
            <a:xfrm>
              <a:off x="2839797" y="1080665"/>
              <a:ext cx="6602738" cy="514041"/>
            </a:xfrm>
            <a:prstGeom prst="rect">
              <a:avLst/>
            </a:prstGeom>
            <a:grp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U.S. Plant</a:t>
              </a: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Biostimulant Program (PBP)</a:t>
              </a: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xmlns="" id="{13A5A090-DD37-46C7-9013-DACE3DA28ADA}"/>
              </a:ext>
            </a:extLst>
          </p:cNvPr>
          <p:cNvSpPr txBox="1"/>
          <p:nvPr/>
        </p:nvSpPr>
        <p:spPr>
          <a:xfrm>
            <a:off x="6207009" y="1972606"/>
            <a:ext cx="2561869" cy="40011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PBP Certification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40CC028F-2778-4E20-BA7B-DF4DAD7114F2}"/>
              </a:ext>
            </a:extLst>
          </p:cNvPr>
          <p:cNvSpPr txBox="1"/>
          <p:nvPr/>
        </p:nvSpPr>
        <p:spPr>
          <a:xfrm>
            <a:off x="396851" y="1972882"/>
            <a:ext cx="2590372" cy="40011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latin typeface="Calibri" panose="020F0502020204030204"/>
              </a:rPr>
              <a:t>PBP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Administration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EC7F7F05-C248-4828-B83B-681CD975D781}"/>
              </a:ext>
            </a:extLst>
          </p:cNvPr>
          <p:cNvSpPr txBox="1"/>
          <p:nvPr/>
        </p:nvSpPr>
        <p:spPr>
          <a:xfrm>
            <a:off x="3294488" y="1980210"/>
            <a:ext cx="2633629" cy="40011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PBP Criteria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EC448BDE-DCE1-461B-95D5-7B502513B559}"/>
              </a:ext>
            </a:extLst>
          </p:cNvPr>
          <p:cNvSpPr txBox="1"/>
          <p:nvPr/>
        </p:nvSpPr>
        <p:spPr>
          <a:xfrm>
            <a:off x="3308670" y="2574614"/>
            <a:ext cx="2633629" cy="304698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30188" marR="0" lvl="0" indent="-230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‒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Coordinated by PBPA</a:t>
            </a:r>
          </a:p>
          <a:p>
            <a:pPr marL="230188" marR="0" lvl="0" indent="-230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‒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Criteria established to address: human and environmental safety, labeling, quality, </a:t>
            </a:r>
            <a:r>
              <a:rPr lang="en-US" sz="1600" dirty="0">
                <a:latin typeface="Calibri" panose="020F0502020204030204"/>
              </a:rPr>
              <a:t>efficacy claims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contaminants, etc. </a:t>
            </a:r>
          </a:p>
          <a:p>
            <a:pPr marL="230188" indent="-230188">
              <a:buFont typeface="Calibri" panose="020F0502020204030204" pitchFamily="34" charset="0"/>
              <a:buChar char="‒"/>
              <a:defRPr/>
            </a:pPr>
            <a:r>
              <a:rPr lang="en-US" sz="1600" dirty="0"/>
              <a:t>Requirements established to qualify 3</a:t>
            </a:r>
            <a:r>
              <a:rPr lang="en-US" sz="1600" baseline="30000" dirty="0"/>
              <a:t>rd</a:t>
            </a:r>
            <a:r>
              <a:rPr lang="en-US" sz="1600" dirty="0"/>
              <a:t> party certifiers</a:t>
            </a:r>
          </a:p>
          <a:p>
            <a:pPr marL="230188" marR="0" lvl="0" indent="-230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‒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Criteria developed with ANSI/ ISO to encourage global harmonization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2E01042D-7637-4BFB-BCAE-B20B46A55CCD}"/>
              </a:ext>
            </a:extLst>
          </p:cNvPr>
          <p:cNvSpPr txBox="1"/>
          <p:nvPr/>
        </p:nvSpPr>
        <p:spPr>
          <a:xfrm>
            <a:off x="6197460" y="2574455"/>
            <a:ext cx="2571418" cy="304698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30188" marR="0" lvl="0" indent="-230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‒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Voluntary program</a:t>
            </a:r>
          </a:p>
          <a:p>
            <a:pPr marL="230188" lvl="0" indent="-230188">
              <a:buFont typeface="Calibri" panose="020F0502020204030204" pitchFamily="34" charset="0"/>
              <a:buChar char="‒"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Standard conformance assessment conducted by </a:t>
            </a:r>
            <a:r>
              <a:rPr lang="en-US" sz="1600" dirty="0"/>
              <a:t>PBPA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certified auditors</a:t>
            </a:r>
          </a:p>
          <a:p>
            <a:pPr marL="230188" marR="0" lvl="0" indent="-230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‒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Certified conformance required to label and market product as “Plant Biostimulant”</a:t>
            </a:r>
          </a:p>
          <a:p>
            <a:pPr marL="230188" marR="0" lvl="0" indent="-230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‒"/>
              <a:tabLst/>
              <a:defRPr/>
            </a:pPr>
            <a:r>
              <a:rPr lang="en-US" sz="1600" dirty="0">
                <a:latin typeface="Calibri" panose="020F0502020204030204"/>
              </a:rPr>
              <a:t>PBS product registered with PBPA.  </a:t>
            </a:r>
          </a:p>
          <a:p>
            <a:pPr marL="230188" marR="0" lvl="0" indent="-230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‒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Label registered or acknowledged by States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xmlns="" id="{C3294D0D-1C7A-430A-B037-8D037788D529}"/>
              </a:ext>
            </a:extLst>
          </p:cNvPr>
          <p:cNvSpPr txBox="1"/>
          <p:nvPr/>
        </p:nvSpPr>
        <p:spPr>
          <a:xfrm>
            <a:off x="9024039" y="2592060"/>
            <a:ext cx="2845674" cy="35394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230188" marR="0" lvl="0" indent="-23018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‒"/>
              <a:tabLst/>
              <a:defRPr kumimoji="0" sz="1600" b="0" i="0" u="none" strike="noStrike" cap="none" spc="0" normalizeH="0" baseline="0">
                <a:ln>
                  <a:noFill/>
                </a:ln>
                <a:effectLst/>
                <a:uLnTx/>
                <a:uFillTx/>
                <a:latin typeface="Calibri" panose="020F0502020204030204"/>
              </a:defRPr>
            </a:lvl1pPr>
          </a:lstStyle>
          <a:p>
            <a:r>
              <a:rPr lang="en-US" dirty="0"/>
              <a:t>Differentiates Plant Biostimulants (new category) from pesticides and fertilizers based on claims and intent</a:t>
            </a:r>
          </a:p>
          <a:p>
            <a:r>
              <a:rPr lang="en-US" dirty="0"/>
              <a:t>Assures validity of product claims, contents, safety, etc.</a:t>
            </a:r>
          </a:p>
          <a:p>
            <a:r>
              <a:rPr lang="en-US" dirty="0"/>
              <a:t>Recognizes higher level of product quality, consistency</a:t>
            </a:r>
          </a:p>
          <a:p>
            <a:r>
              <a:rPr lang="en-US" dirty="0"/>
              <a:t>AMS to manage Plant Biostimulant product and certifier registry (potential fee for service)</a:t>
            </a:r>
          </a:p>
          <a:p>
            <a:r>
              <a:rPr lang="en-US" dirty="0"/>
              <a:t>Increases industry credibility and assures federal oversight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C58E45D0-C1A9-4392-BF51-14B9C692B65A}"/>
              </a:ext>
            </a:extLst>
          </p:cNvPr>
          <p:cNvSpPr txBox="1"/>
          <p:nvPr/>
        </p:nvSpPr>
        <p:spPr>
          <a:xfrm>
            <a:off x="9024039" y="1961114"/>
            <a:ext cx="2845674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PBP Products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7806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573</Words>
  <Application>Microsoft Macintosh PowerPoint</Application>
  <PresentationFormat>Widescreen</PresentationFormat>
  <Paragraphs>103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Calibri Light</vt:lpstr>
      <vt:lpstr>Helvetica</vt:lpstr>
      <vt:lpstr>Wingdings</vt:lpstr>
      <vt:lpstr>Arial</vt:lpstr>
      <vt:lpstr>Office Theme</vt:lpstr>
      <vt:lpstr>US Industry Efforts for Regulatory Sustainability of Biostimulants </vt:lpstr>
      <vt:lpstr>PowerPoint Presentation</vt:lpstr>
      <vt:lpstr>PowerPoint Presentation</vt:lpstr>
      <vt:lpstr>Industry Collaboration – Working together to support biostimulants </vt:lpstr>
      <vt:lpstr>What Would an “Ideal” Regulatory Environment Entail?</vt:lpstr>
      <vt:lpstr>What is BIW working towards ?</vt:lpstr>
      <vt:lpstr>Supplemental Information</vt:lpstr>
      <vt:lpstr>The Implied Landscape for Regulation (Draft)  </vt:lpstr>
      <vt:lpstr>Potential USDA Oversight of Plant Biostimulants (PBS)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Breen</dc:creator>
  <cp:lastModifiedBy>Keith Jones</cp:lastModifiedBy>
  <cp:revision>14</cp:revision>
  <dcterms:created xsi:type="dcterms:W3CDTF">2018-09-17T16:43:11Z</dcterms:created>
  <dcterms:modified xsi:type="dcterms:W3CDTF">2018-10-03T23:35:44Z</dcterms:modified>
</cp:coreProperties>
</file>