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66" r:id="rId2"/>
    <p:sldMasterId id="2147483883" r:id="rId3"/>
    <p:sldMasterId id="2147483885" r:id="rId4"/>
    <p:sldMasterId id="2147483887" r:id="rId5"/>
    <p:sldMasterId id="2147483881" r:id="rId6"/>
  </p:sldMasterIdLst>
  <p:notesMasterIdLst>
    <p:notesMasterId r:id="rId25"/>
  </p:notesMasterIdLst>
  <p:sldIdLst>
    <p:sldId id="273" r:id="rId7"/>
    <p:sldId id="274" r:id="rId8"/>
    <p:sldId id="275" r:id="rId9"/>
    <p:sldId id="281" r:id="rId10"/>
    <p:sldId id="285" r:id="rId11"/>
    <p:sldId id="296" r:id="rId12"/>
    <p:sldId id="284" r:id="rId13"/>
    <p:sldId id="297" r:id="rId14"/>
    <p:sldId id="298" r:id="rId15"/>
    <p:sldId id="299" r:id="rId16"/>
    <p:sldId id="292" r:id="rId17"/>
    <p:sldId id="300" r:id="rId18"/>
    <p:sldId id="301" r:id="rId19"/>
    <p:sldId id="302" r:id="rId20"/>
    <p:sldId id="303" r:id="rId21"/>
    <p:sldId id="304" r:id="rId22"/>
    <p:sldId id="295" r:id="rId23"/>
    <p:sldId id="258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4080" userDrawn="1">
          <p15:clr>
            <a:srgbClr val="A4A3A4"/>
          </p15:clr>
        </p15:guide>
        <p15:guide id="3" orient="horz" pos="129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51"/>
    <a:srgbClr val="91B97E"/>
    <a:srgbClr val="7C3C02"/>
    <a:srgbClr val="E0D7E4"/>
    <a:srgbClr val="C3A3B7"/>
    <a:srgbClr val="FFFF7F"/>
    <a:srgbClr val="F6BF37"/>
    <a:srgbClr val="F9EFD6"/>
    <a:srgbClr val="D6BE7D"/>
    <a:srgbClr val="E7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92947"/>
  </p:normalViewPr>
  <p:slideViewPr>
    <p:cSldViewPr>
      <p:cViewPr varScale="1">
        <p:scale>
          <a:sx n="102" d="100"/>
          <a:sy n="102" d="100"/>
        </p:scale>
        <p:origin x="712" y="176"/>
      </p:cViewPr>
      <p:guideLst>
        <p:guide orient="horz" pos="2160"/>
        <p:guide orient="horz" pos="4080"/>
        <p:guide orient="horz" pos="1296"/>
        <p:guide pos="3840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D74D096-C108-47AA-914D-4DF147A63D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8D634C-47E9-4EBB-B3FA-8ADFC8DDBA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FF46FFBA-FB13-4109-95CA-CAB8D919ECE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9775094-DCBF-4FD6-B694-4CEE6A5AFCB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6710B72-9D3A-4311-AC46-EF7ED7B811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D391FB9-9BB6-480F-AED7-5BED5A67D4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16499FC-FC67-4B41-8454-7FCB4FA0B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93408048-34FF-43FD-93FC-FB8A5D5E87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6E5401B-7D45-4E06-900A-3A057A93F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DFB1FA45-34A7-42C7-9DC8-8F8E2A96D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B4536A4D-981D-43FD-B4F7-379669BFB1E2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20C697E-6097-42AD-AEFD-38B1583871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D61683C-68BC-4B85-A087-C190A071EEDD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D589BAF-037F-4D32-A303-FFD4CF8DB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7325" y="365125"/>
            <a:ext cx="7234238" cy="4070350"/>
          </a:xfrm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3B0C7FC-2482-4344-AE47-218786479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689475"/>
            <a:ext cx="5943600" cy="4089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4FE23AD-1E49-48C3-AE48-56C2842083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8D8A7C95-C3EB-4836-8771-8DB2AB201A87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9115FB2-798F-4B31-BD96-908A64AB4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7325" y="365125"/>
            <a:ext cx="7234238" cy="4070350"/>
          </a:xfrm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9C42A779-2F6C-4308-9CE5-28FCD1A1C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689475"/>
            <a:ext cx="5943600" cy="4089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0120702-2973-42B5-8300-29E4344FF3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16757A4A-437E-432F-8BFC-353AFB10F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2A959E1-797A-45D8-A36C-B2DD841BD1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AE59CF42-712F-4388-BE25-820D6C91A782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A43895A-7D33-4606-8187-EDADF34429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7325" y="365125"/>
            <a:ext cx="7234238" cy="4070350"/>
          </a:xfrm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640B2B2-8E8D-4AF5-B4D2-3542315C3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689475"/>
            <a:ext cx="5943600" cy="4089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rgbClr val="E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0529BB-88BA-4E07-971C-360AB7F9E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" y="0"/>
            <a:ext cx="12227559" cy="6858000"/>
          </a:xfrm>
          <a:prstGeom prst="rect">
            <a:avLst/>
          </a:prstGeom>
        </p:spPr>
      </p:pic>
      <p:sp>
        <p:nvSpPr>
          <p:cNvPr id="5" name="Text Box 12">
            <a:extLst>
              <a:ext uri="{FF2B5EF4-FFF2-40B4-BE49-F238E27FC236}">
                <a16:creationId xmlns:a16="http://schemas.microsoft.com/office/drawing/2014/main" id="{64220959-3E05-4C4B-98F8-C4750833BC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2400" y="6477000"/>
            <a:ext cx="4165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Arial" panose="020B0604020202020204" pitchFamily="34" charset="0"/>
              </a:rPr>
              <a:t>© Wolf, DiMatteo + Associates 2019</a:t>
            </a:r>
            <a:endParaRPr lang="en-US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38401" y="3124200"/>
            <a:ext cx="7122583" cy="1171575"/>
          </a:xfrm>
          <a:ln w="9525"/>
        </p:spPr>
        <p:txBody>
          <a:bodyPr/>
          <a:lstStyle>
            <a:lvl1pPr algn="ctr" eaLnBrk="0" hangingPunct="0">
              <a:spcBef>
                <a:spcPct val="0"/>
              </a:spcBef>
              <a:buClrTx/>
              <a:buSzTx/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438400" y="2209800"/>
            <a:ext cx="7207251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11" descr="WD+A Logo.png">
            <a:extLst>
              <a:ext uri="{FF2B5EF4-FFF2-40B4-BE49-F238E27FC236}">
                <a16:creationId xmlns:a16="http://schemas.microsoft.com/office/drawing/2014/main" id="{9EF22365-3B12-43B0-9B50-59314F66E7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4800602"/>
            <a:ext cx="3124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3970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30095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1" y="1292226"/>
            <a:ext cx="11046884" cy="51847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3B16732-1D87-406E-9293-5A4FD34B3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52400"/>
            <a:ext cx="939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3901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292226"/>
            <a:ext cx="5420784" cy="5184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6785" y="1292226"/>
            <a:ext cx="5422900" cy="5184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0AD1B1E-6AE0-4484-86DA-E1FBC3520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52400"/>
            <a:ext cx="939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78004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1" y="1292226"/>
            <a:ext cx="11046884" cy="51847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4784D83-6D83-4A60-8241-DC202A822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52400"/>
            <a:ext cx="939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68046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1" y="1292226"/>
            <a:ext cx="11046884" cy="51847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4784D83-6D83-4A60-8241-DC202A822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52400"/>
            <a:ext cx="939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725459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1" y="1292226"/>
            <a:ext cx="11046884" cy="51847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4784D83-6D83-4A60-8241-DC202A822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52400"/>
            <a:ext cx="939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56472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1" y="1292226"/>
            <a:ext cx="11046884" cy="51847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4784D83-6D83-4A60-8241-DC202A822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52400"/>
            <a:ext cx="939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7561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1" y="1292226"/>
            <a:ext cx="11046884" cy="51847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4784D83-6D83-4A60-8241-DC202A822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52400"/>
            <a:ext cx="939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6418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5EAD765-9492-4024-820D-5304F97DB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52400"/>
            <a:ext cx="939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84327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2911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292226"/>
            <a:ext cx="5420784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6785" y="1292226"/>
            <a:ext cx="54229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1896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DB18135-5223-42DA-8DEC-279869A3A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52400"/>
            <a:ext cx="939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58865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50808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4588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5924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0604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3B3AED-10FE-4870-A2F8-9132396E6B1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3808"/>
            <a:ext cx="12192000" cy="1087120"/>
          </a:xfrm>
          <a:prstGeom prst="rect">
            <a:avLst/>
          </a:prstGeom>
        </p:spPr>
      </p:pic>
      <p:sp>
        <p:nvSpPr>
          <p:cNvPr id="1032" name="Rectangle 56">
            <a:extLst>
              <a:ext uri="{FF2B5EF4-FFF2-40B4-BE49-F238E27FC236}">
                <a16:creationId xmlns:a16="http://schemas.microsoft.com/office/drawing/2014/main" id="{A66F6F2A-2114-4041-984B-47AC91BFAC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rgbClr val="70AE1C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026" name="Rectangle 5">
            <a:extLst>
              <a:ext uri="{FF2B5EF4-FFF2-40B4-BE49-F238E27FC236}">
                <a16:creationId xmlns:a16="http://schemas.microsoft.com/office/drawing/2014/main" id="{07379DBA-05DD-4295-B8E7-9B49706AE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92226"/>
            <a:ext cx="1140248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7">
            <a:extLst>
              <a:ext uri="{FF2B5EF4-FFF2-40B4-BE49-F238E27FC236}">
                <a16:creationId xmlns:a16="http://schemas.microsoft.com/office/drawing/2014/main" id="{8E7A501A-9784-4492-869B-02A36C225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52400"/>
            <a:ext cx="939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77">
            <a:extLst>
              <a:ext uri="{FF2B5EF4-FFF2-40B4-BE49-F238E27FC236}">
                <a16:creationId xmlns:a16="http://schemas.microsoft.com/office/drawing/2014/main" id="{E2DC8648-ED7B-4CB5-AAB4-10D12D326A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76000" y="6553200"/>
            <a:ext cx="609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030" name="AutoShape 52">
            <a:extLst>
              <a:ext uri="{FF2B5EF4-FFF2-40B4-BE49-F238E27FC236}">
                <a16:creationId xmlns:a16="http://schemas.microsoft.com/office/drawing/2014/main" id="{147A680A-48B3-4D68-A0BA-92D0C07134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72801" y="6529389"/>
            <a:ext cx="808567" cy="30646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A04E536-EA6A-4CE2-99FD-29608C35DED1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latin typeface="Arial" panose="020B0604020202020204" pitchFamily="34" charset="0"/>
            </a:endParaRPr>
          </a:p>
        </p:txBody>
      </p:sp>
      <p:pic>
        <p:nvPicPr>
          <p:cNvPr id="11" name="Picture 5" descr="WD+A Logo.png">
            <a:extLst>
              <a:ext uri="{FF2B5EF4-FFF2-40B4-BE49-F238E27FC236}">
                <a16:creationId xmlns:a16="http://schemas.microsoft.com/office/drawing/2014/main" id="{65830F76-4B2D-456C-9E41-6B110624903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70" y="54770"/>
            <a:ext cx="152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7" r:id="rId11"/>
    <p:sldLayoutId id="2147483878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84150" indent="-182563" algn="l" rtl="0" eaLnBrk="0" fontAlgn="base" hangingPunct="0">
        <a:spcBef>
          <a:spcPct val="25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493713" indent="-195263" algn="l" rtl="0" eaLnBrk="0" fontAlgn="base" hangingPunct="0">
        <a:spcBef>
          <a:spcPct val="25000"/>
        </a:spcBef>
        <a:spcAft>
          <a:spcPct val="0"/>
        </a:spcAft>
        <a:buClr>
          <a:srgbClr val="666666"/>
        </a:buClr>
        <a:buSzPct val="7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708025" indent="-165100" algn="l" rtl="0" eaLnBrk="0" fontAlgn="base" hangingPunct="0">
        <a:spcBef>
          <a:spcPct val="25000"/>
        </a:spcBef>
        <a:spcAft>
          <a:spcPct val="0"/>
        </a:spcAft>
        <a:buClr>
          <a:srgbClr val="666666"/>
        </a:buClr>
        <a:buSzPct val="8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017588" indent="-195263" algn="l" rtl="0" eaLnBrk="0" fontAlgn="base" hangingPunct="0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4747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19319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3891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8463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F6FD">
            <a:alpha val="6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BC408-86C1-415D-8827-AE853AE02B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0880"/>
            <a:ext cx="12192000" cy="1087120"/>
          </a:xfrm>
          <a:prstGeom prst="rect">
            <a:avLst/>
          </a:prstGeom>
        </p:spPr>
      </p:pic>
      <p:sp>
        <p:nvSpPr>
          <p:cNvPr id="2052" name="Rectangle 56">
            <a:extLst>
              <a:ext uri="{FF2B5EF4-FFF2-40B4-BE49-F238E27FC236}">
                <a16:creationId xmlns:a16="http://schemas.microsoft.com/office/drawing/2014/main" id="{3D4E03B5-CB13-43BB-BEA9-D1D41AAEA2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rgbClr val="BBDBED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19B66AF-A386-48A7-A3D5-FCB5F4D13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812801" y="1292226"/>
            <a:ext cx="11046884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5" name="Rectangle 77">
            <a:extLst>
              <a:ext uri="{FF2B5EF4-FFF2-40B4-BE49-F238E27FC236}">
                <a16:creationId xmlns:a16="http://schemas.microsoft.com/office/drawing/2014/main" id="{61703DE1-59F1-422A-9FF2-595E94EEB6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76000" y="6553200"/>
            <a:ext cx="609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56" name="AutoShape 52">
            <a:extLst>
              <a:ext uri="{FF2B5EF4-FFF2-40B4-BE49-F238E27FC236}">
                <a16:creationId xmlns:a16="http://schemas.microsoft.com/office/drawing/2014/main" id="{05229CB6-C635-45CC-AE30-839A215FC6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72801" y="6529389"/>
            <a:ext cx="808567" cy="30646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E2C68EC4-A013-465D-A5A6-0A6CDF5C1A53}" type="slidenum">
              <a:rPr 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5" descr="WD+A Logo.png">
            <a:extLst>
              <a:ext uri="{FF2B5EF4-FFF2-40B4-BE49-F238E27FC236}">
                <a16:creationId xmlns:a16="http://schemas.microsoft.com/office/drawing/2014/main" id="{0860D22F-2F0B-4643-835D-63BCD02A53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70" y="54770"/>
            <a:ext cx="152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2C69D38E-66F6-4730-89D7-44849292F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52400"/>
            <a:ext cx="939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defRPr sz="2400" b="1">
          <a:solidFill>
            <a:srgbClr val="1F7645"/>
          </a:solidFill>
          <a:latin typeface="+mn-lt"/>
          <a:ea typeface="+mn-ea"/>
          <a:cs typeface="+mn-cs"/>
        </a:defRPr>
      </a:lvl1pPr>
      <a:lvl2pPr marL="184150" indent="-182563" algn="l" rtl="0" eaLnBrk="0" fontAlgn="base" hangingPunct="0">
        <a:spcBef>
          <a:spcPct val="25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493713" indent="-195263" algn="l" rtl="0" eaLnBrk="0" fontAlgn="base" hangingPunct="0">
        <a:spcBef>
          <a:spcPct val="25000"/>
        </a:spcBef>
        <a:spcAft>
          <a:spcPct val="0"/>
        </a:spcAft>
        <a:buClr>
          <a:srgbClr val="666666"/>
        </a:buClr>
        <a:buSzPct val="7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708025" indent="-165100" algn="l" rtl="0" eaLnBrk="0" fontAlgn="base" hangingPunct="0">
        <a:spcBef>
          <a:spcPct val="25000"/>
        </a:spcBef>
        <a:spcAft>
          <a:spcPct val="0"/>
        </a:spcAft>
        <a:buClr>
          <a:srgbClr val="666666"/>
        </a:buClr>
        <a:buSzPct val="8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017588" indent="-195263" algn="l" rtl="0" eaLnBrk="0" fontAlgn="base" hangingPunct="0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4747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19319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3891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8463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EFD6">
            <a:alpha val="6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CEC0E6-555E-4267-9364-0EAE185A09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0880"/>
            <a:ext cx="12192000" cy="1087120"/>
          </a:xfrm>
          <a:prstGeom prst="rect">
            <a:avLst/>
          </a:prstGeom>
        </p:spPr>
      </p:pic>
      <p:sp>
        <p:nvSpPr>
          <p:cNvPr id="2052" name="Rectangle 56">
            <a:extLst>
              <a:ext uri="{FF2B5EF4-FFF2-40B4-BE49-F238E27FC236}">
                <a16:creationId xmlns:a16="http://schemas.microsoft.com/office/drawing/2014/main" id="{3D4E03B5-CB13-43BB-BEA9-D1D41AAEA2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rgbClr val="D6BE7D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19B66AF-A386-48A7-A3D5-FCB5F4D13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812801" y="1292226"/>
            <a:ext cx="11046884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5" name="Rectangle 77">
            <a:extLst>
              <a:ext uri="{FF2B5EF4-FFF2-40B4-BE49-F238E27FC236}">
                <a16:creationId xmlns:a16="http://schemas.microsoft.com/office/drawing/2014/main" id="{61703DE1-59F1-422A-9FF2-595E94EEB6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76000" y="6553200"/>
            <a:ext cx="609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56" name="AutoShape 52">
            <a:extLst>
              <a:ext uri="{FF2B5EF4-FFF2-40B4-BE49-F238E27FC236}">
                <a16:creationId xmlns:a16="http://schemas.microsoft.com/office/drawing/2014/main" id="{05229CB6-C635-45CC-AE30-839A215FC6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72801" y="6529389"/>
            <a:ext cx="808567" cy="30646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E2C68EC4-A013-465D-A5A6-0A6CDF5C1A53}" type="slidenum">
              <a:rPr 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5" descr="WD+A Logo.png">
            <a:extLst>
              <a:ext uri="{FF2B5EF4-FFF2-40B4-BE49-F238E27FC236}">
                <a16:creationId xmlns:a16="http://schemas.microsoft.com/office/drawing/2014/main" id="{0860D22F-2F0B-4643-835D-63BCD02A53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70" y="54770"/>
            <a:ext cx="152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2C69D38E-66F6-4730-89D7-44849292F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52400"/>
            <a:ext cx="939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58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defRPr sz="2400" b="1">
          <a:solidFill>
            <a:srgbClr val="1F7645"/>
          </a:solidFill>
          <a:latin typeface="+mn-lt"/>
          <a:ea typeface="+mn-ea"/>
          <a:cs typeface="+mn-cs"/>
        </a:defRPr>
      </a:lvl1pPr>
      <a:lvl2pPr marL="184150" indent="-182563" algn="l" rtl="0" eaLnBrk="0" fontAlgn="base" hangingPunct="0">
        <a:spcBef>
          <a:spcPct val="25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493713" indent="-195263" algn="l" rtl="0" eaLnBrk="0" fontAlgn="base" hangingPunct="0">
        <a:spcBef>
          <a:spcPct val="25000"/>
        </a:spcBef>
        <a:spcAft>
          <a:spcPct val="0"/>
        </a:spcAft>
        <a:buClr>
          <a:srgbClr val="666666"/>
        </a:buClr>
        <a:buSzPct val="7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708025" indent="-165100" algn="l" rtl="0" eaLnBrk="0" fontAlgn="base" hangingPunct="0">
        <a:spcBef>
          <a:spcPct val="25000"/>
        </a:spcBef>
        <a:spcAft>
          <a:spcPct val="0"/>
        </a:spcAft>
        <a:buClr>
          <a:srgbClr val="666666"/>
        </a:buClr>
        <a:buSzPct val="8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017588" indent="-195263" algn="l" rtl="0" eaLnBrk="0" fontAlgn="base" hangingPunct="0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4747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19319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3891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8463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7F">
            <a:alpha val="368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735223-4AE5-4002-8854-250937414C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0880"/>
            <a:ext cx="12192000" cy="1087120"/>
          </a:xfrm>
          <a:prstGeom prst="rect">
            <a:avLst/>
          </a:prstGeom>
        </p:spPr>
      </p:pic>
      <p:sp>
        <p:nvSpPr>
          <p:cNvPr id="2052" name="Rectangle 56">
            <a:extLst>
              <a:ext uri="{FF2B5EF4-FFF2-40B4-BE49-F238E27FC236}">
                <a16:creationId xmlns:a16="http://schemas.microsoft.com/office/drawing/2014/main" id="{3D4E03B5-CB13-43BB-BEA9-D1D41AAEA2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rgbClr val="F6BF37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19B66AF-A386-48A7-A3D5-FCB5F4D13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812801" y="1292226"/>
            <a:ext cx="11046884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5" name="Rectangle 77">
            <a:extLst>
              <a:ext uri="{FF2B5EF4-FFF2-40B4-BE49-F238E27FC236}">
                <a16:creationId xmlns:a16="http://schemas.microsoft.com/office/drawing/2014/main" id="{61703DE1-59F1-422A-9FF2-595E94EEB6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76000" y="6553200"/>
            <a:ext cx="609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56" name="AutoShape 52">
            <a:extLst>
              <a:ext uri="{FF2B5EF4-FFF2-40B4-BE49-F238E27FC236}">
                <a16:creationId xmlns:a16="http://schemas.microsoft.com/office/drawing/2014/main" id="{05229CB6-C635-45CC-AE30-839A215FC6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72801" y="6529389"/>
            <a:ext cx="808567" cy="30646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E2C68EC4-A013-465D-A5A6-0A6CDF5C1A53}" type="slidenum">
              <a:rPr 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5" descr="WD+A Logo.png">
            <a:extLst>
              <a:ext uri="{FF2B5EF4-FFF2-40B4-BE49-F238E27FC236}">
                <a16:creationId xmlns:a16="http://schemas.microsoft.com/office/drawing/2014/main" id="{0860D22F-2F0B-4643-835D-63BCD02A53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70" y="54770"/>
            <a:ext cx="152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2C69D38E-66F6-4730-89D7-44849292F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52400"/>
            <a:ext cx="939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734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defRPr sz="2400" b="1">
          <a:solidFill>
            <a:srgbClr val="1F7645"/>
          </a:solidFill>
          <a:latin typeface="+mn-lt"/>
          <a:ea typeface="+mn-ea"/>
          <a:cs typeface="+mn-cs"/>
        </a:defRPr>
      </a:lvl1pPr>
      <a:lvl2pPr marL="184150" indent="-182563" algn="l" rtl="0" eaLnBrk="0" fontAlgn="base" hangingPunct="0">
        <a:spcBef>
          <a:spcPct val="25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493713" indent="-195263" algn="l" rtl="0" eaLnBrk="0" fontAlgn="base" hangingPunct="0">
        <a:spcBef>
          <a:spcPct val="25000"/>
        </a:spcBef>
        <a:spcAft>
          <a:spcPct val="0"/>
        </a:spcAft>
        <a:buClr>
          <a:srgbClr val="666666"/>
        </a:buClr>
        <a:buSzPct val="7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708025" indent="-165100" algn="l" rtl="0" eaLnBrk="0" fontAlgn="base" hangingPunct="0">
        <a:spcBef>
          <a:spcPct val="25000"/>
        </a:spcBef>
        <a:spcAft>
          <a:spcPct val="0"/>
        </a:spcAft>
        <a:buClr>
          <a:srgbClr val="666666"/>
        </a:buClr>
        <a:buSzPct val="8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017588" indent="-195263" algn="l" rtl="0" eaLnBrk="0" fontAlgn="base" hangingPunct="0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4747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19319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3891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8463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D7E4">
            <a:alpha val="6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88716B-0353-436B-A684-FE6166ADF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193"/>
            <a:ext cx="12192000" cy="1087120"/>
          </a:xfrm>
          <a:prstGeom prst="rect">
            <a:avLst/>
          </a:prstGeom>
        </p:spPr>
      </p:pic>
      <p:sp>
        <p:nvSpPr>
          <p:cNvPr id="2052" name="Rectangle 56">
            <a:extLst>
              <a:ext uri="{FF2B5EF4-FFF2-40B4-BE49-F238E27FC236}">
                <a16:creationId xmlns:a16="http://schemas.microsoft.com/office/drawing/2014/main" id="{3D4E03B5-CB13-43BB-BEA9-D1D41AAEA2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rgbClr val="C3A3B7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19B66AF-A386-48A7-A3D5-FCB5F4D13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812801" y="1292226"/>
            <a:ext cx="11046884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5" name="Rectangle 77">
            <a:extLst>
              <a:ext uri="{FF2B5EF4-FFF2-40B4-BE49-F238E27FC236}">
                <a16:creationId xmlns:a16="http://schemas.microsoft.com/office/drawing/2014/main" id="{61703DE1-59F1-422A-9FF2-595E94EEB6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76000" y="6553200"/>
            <a:ext cx="609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056" name="AutoShape 52">
            <a:extLst>
              <a:ext uri="{FF2B5EF4-FFF2-40B4-BE49-F238E27FC236}">
                <a16:creationId xmlns:a16="http://schemas.microsoft.com/office/drawing/2014/main" id="{05229CB6-C635-45CC-AE30-839A215FC6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72801" y="6529389"/>
            <a:ext cx="808567" cy="30646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E2C68EC4-A013-465D-A5A6-0A6CDF5C1A53}" type="slidenum">
              <a:rPr 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5" descr="WD+A Logo.png">
            <a:extLst>
              <a:ext uri="{FF2B5EF4-FFF2-40B4-BE49-F238E27FC236}">
                <a16:creationId xmlns:a16="http://schemas.microsoft.com/office/drawing/2014/main" id="{0860D22F-2F0B-4643-835D-63BCD02A53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70" y="54770"/>
            <a:ext cx="152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2C69D38E-66F6-4730-89D7-44849292F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52400"/>
            <a:ext cx="939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94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defRPr sz="2400" b="1">
          <a:solidFill>
            <a:srgbClr val="1F7645"/>
          </a:solidFill>
          <a:latin typeface="+mn-lt"/>
          <a:ea typeface="+mn-ea"/>
          <a:cs typeface="+mn-cs"/>
        </a:defRPr>
      </a:lvl1pPr>
      <a:lvl2pPr marL="184150" indent="-182563" algn="l" rtl="0" eaLnBrk="0" fontAlgn="base" hangingPunct="0">
        <a:spcBef>
          <a:spcPct val="25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493713" indent="-195263" algn="l" rtl="0" eaLnBrk="0" fontAlgn="base" hangingPunct="0">
        <a:spcBef>
          <a:spcPct val="25000"/>
        </a:spcBef>
        <a:spcAft>
          <a:spcPct val="0"/>
        </a:spcAft>
        <a:buClr>
          <a:srgbClr val="666666"/>
        </a:buClr>
        <a:buSzPct val="7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708025" indent="-165100" algn="l" rtl="0" eaLnBrk="0" fontAlgn="base" hangingPunct="0">
        <a:spcBef>
          <a:spcPct val="25000"/>
        </a:spcBef>
        <a:spcAft>
          <a:spcPct val="0"/>
        </a:spcAft>
        <a:buClr>
          <a:srgbClr val="666666"/>
        </a:buClr>
        <a:buSzPct val="8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017588" indent="-195263" algn="l" rtl="0" eaLnBrk="0" fontAlgn="base" hangingPunct="0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4747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19319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3891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8463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046BF-3F45-4C49-B5A2-9D4D677E41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0880"/>
            <a:ext cx="12192000" cy="1087120"/>
          </a:xfrm>
          <a:prstGeom prst="rect">
            <a:avLst/>
          </a:prstGeom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A19B66AF-A386-48A7-A3D5-FCB5F4D13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740235" y="509905"/>
            <a:ext cx="11046884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5" name="Rectangle 77">
            <a:extLst>
              <a:ext uri="{FF2B5EF4-FFF2-40B4-BE49-F238E27FC236}">
                <a16:creationId xmlns:a16="http://schemas.microsoft.com/office/drawing/2014/main" id="{61703DE1-59F1-422A-9FF2-595E94EEB6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76000" y="6553200"/>
            <a:ext cx="609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56" name="AutoShape 52">
            <a:extLst>
              <a:ext uri="{FF2B5EF4-FFF2-40B4-BE49-F238E27FC236}">
                <a16:creationId xmlns:a16="http://schemas.microsoft.com/office/drawing/2014/main" id="{05229CB6-C635-45CC-AE30-839A215FC6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72801" y="6529389"/>
            <a:ext cx="808567" cy="30646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E2C68EC4-A013-465D-A5A6-0A6CDF5C1A53}" type="slidenum">
              <a:rPr 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9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defRPr sz="2400" b="1">
          <a:solidFill>
            <a:srgbClr val="1F7645"/>
          </a:solidFill>
          <a:latin typeface="+mn-lt"/>
          <a:ea typeface="+mn-ea"/>
          <a:cs typeface="+mn-cs"/>
        </a:defRPr>
      </a:lvl1pPr>
      <a:lvl2pPr marL="184150" indent="-182563" algn="l" rtl="0" eaLnBrk="0" fontAlgn="base" hangingPunct="0">
        <a:spcBef>
          <a:spcPct val="25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493713" indent="-195263" algn="l" rtl="0" eaLnBrk="0" fontAlgn="base" hangingPunct="0">
        <a:spcBef>
          <a:spcPct val="25000"/>
        </a:spcBef>
        <a:spcAft>
          <a:spcPct val="0"/>
        </a:spcAft>
        <a:buClr>
          <a:srgbClr val="666666"/>
        </a:buClr>
        <a:buSzPct val="7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708025" indent="-165100" algn="l" rtl="0" eaLnBrk="0" fontAlgn="base" hangingPunct="0">
        <a:spcBef>
          <a:spcPct val="25000"/>
        </a:spcBef>
        <a:spcAft>
          <a:spcPct val="0"/>
        </a:spcAft>
        <a:buClr>
          <a:srgbClr val="666666"/>
        </a:buClr>
        <a:buSzPct val="8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017588" indent="-195263" algn="l" rtl="0" eaLnBrk="0" fontAlgn="base" hangingPunct="0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4747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19319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3891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846388" indent="-195263" algn="l" rtl="0" fontAlgn="base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ganicspecialist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B1160A14-4759-4B01-A98F-0103D794D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0"/>
            <a:ext cx="7772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err="1">
                <a:solidFill>
                  <a:srgbClr val="7C3C02"/>
                </a:solidFill>
                <a:latin typeface="+mj-lt"/>
              </a:rPr>
              <a:t>BioPesticide</a:t>
            </a:r>
            <a:r>
              <a:rPr lang="en-US" sz="4800" dirty="0">
                <a:solidFill>
                  <a:srgbClr val="7C3C02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4800" dirty="0">
                <a:solidFill>
                  <a:srgbClr val="7C3C02"/>
                </a:solidFill>
                <a:latin typeface="+mj-lt"/>
              </a:rPr>
              <a:t>Compliance to </a:t>
            </a:r>
          </a:p>
          <a:p>
            <a:pPr algn="ctr">
              <a:defRPr/>
            </a:pPr>
            <a:r>
              <a:rPr lang="en-US" sz="4800" dirty="0">
                <a:solidFill>
                  <a:srgbClr val="7C3C02"/>
                </a:solidFill>
                <a:latin typeface="+mj-lt"/>
              </a:rPr>
              <a:t>Organic Regulations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34F125B-AB30-40C1-9A0E-1EF13F82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170872"/>
            <a:ext cx="7162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1" dirty="0">
                <a:solidFill>
                  <a:srgbClr val="006600"/>
                </a:solidFill>
                <a:latin typeface="+mj-lt"/>
                <a:cs typeface="Arial" charset="0"/>
              </a:rPr>
              <a:t>Prepared for</a:t>
            </a:r>
          </a:p>
          <a:p>
            <a:pPr algn="ctr">
              <a:defRPr/>
            </a:pPr>
            <a:r>
              <a:rPr lang="en-US" sz="1800" b="1" i="1" dirty="0">
                <a:solidFill>
                  <a:srgbClr val="006600"/>
                </a:solidFill>
                <a:latin typeface="+mj-lt"/>
                <a:cs typeface="Arial" charset="0"/>
              </a:rPr>
              <a:t>Biological Products Industry Alliance Symposium</a:t>
            </a:r>
          </a:p>
          <a:p>
            <a:pPr algn="ctr">
              <a:defRPr/>
            </a:pPr>
            <a:r>
              <a:rPr lang="en-US" sz="1800" i="1" dirty="0">
                <a:solidFill>
                  <a:srgbClr val="006600"/>
                </a:solidFill>
                <a:latin typeface="+mj-lt"/>
                <a:cs typeface="Arial" charset="0"/>
              </a:rPr>
              <a:t>March 13, 2019</a:t>
            </a:r>
          </a:p>
          <a:p>
            <a:pPr algn="ctr">
              <a:defRPr/>
            </a:pPr>
            <a:endParaRPr lang="en-US" sz="1800" i="1" dirty="0">
              <a:solidFill>
                <a:srgbClr val="006600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US" sz="1800" i="1" dirty="0">
                <a:solidFill>
                  <a:srgbClr val="006600"/>
                </a:solidFill>
                <a:latin typeface="+mj-lt"/>
                <a:cs typeface="Arial" charset="0"/>
              </a:rPr>
              <a:t>by Bill Wolf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87A6-AD8D-4238-8F6A-541D846A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Disparity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CA12DE-7DF4-41F1-ACD0-BB01126F83F2}"/>
              </a:ext>
            </a:extLst>
          </p:cNvPr>
          <p:cNvSpPr txBox="1">
            <a:spLocks/>
          </p:cNvSpPr>
          <p:nvPr/>
        </p:nvSpPr>
        <p:spPr bwMode="gray">
          <a:xfrm>
            <a:off x="2743200" y="1066800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kern="0">
                <a:solidFill>
                  <a:srgbClr val="006600"/>
                </a:solidFill>
              </a:rPr>
              <a:t>Different Interpretations of the Organic Belief System and Philosophy</a:t>
            </a:r>
            <a:endParaRPr lang="en-US" kern="0" dirty="0">
              <a:solidFill>
                <a:srgbClr val="0066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8C565-8397-4DD1-B8C5-378E2AE13028}"/>
              </a:ext>
            </a:extLst>
          </p:cNvPr>
          <p:cNvSpPr txBox="1"/>
          <p:nvPr/>
        </p:nvSpPr>
        <p:spPr>
          <a:xfrm>
            <a:off x="1096010" y="2394466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0000"/>
                </a:solidFill>
                <a:latin typeface="+mj-lt"/>
              </a:rPr>
              <a:t>Increase organic acreage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251F22-5E83-4601-A5BC-0976D6A1A3C6}"/>
              </a:ext>
            </a:extLst>
          </p:cNvPr>
          <p:cNvSpPr txBox="1"/>
          <p:nvPr/>
        </p:nvSpPr>
        <p:spPr>
          <a:xfrm>
            <a:off x="5867400" y="239446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0000"/>
                </a:solidFill>
                <a:latin typeface="+mj-lt"/>
              </a:rPr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CE9A3-68DD-4056-89D6-02A7D986C8AD}"/>
              </a:ext>
            </a:extLst>
          </p:cNvPr>
          <p:cNvSpPr txBox="1"/>
          <p:nvPr/>
        </p:nvSpPr>
        <p:spPr>
          <a:xfrm>
            <a:off x="6943090" y="2209800"/>
            <a:ext cx="407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0000"/>
                </a:solidFill>
                <a:latin typeface="+mj-lt"/>
              </a:rPr>
              <a:t>Keep organic limited to small farmers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021C9B-76EB-4242-BA6D-0514EB813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3126433"/>
            <a:ext cx="5120640" cy="2617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EDE10A-7E05-4FA7-97AE-D00434DE1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20" y="3108203"/>
            <a:ext cx="5120640" cy="2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719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132D-FCD2-48B0-B22D-003C2C7B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NOP National List of Materials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2D98C39-83EB-4F68-A7FE-1E3D53509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949450"/>
            <a:ext cx="670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If </a:t>
            </a:r>
            <a:r>
              <a:rPr lang="en-US" sz="2800" i="1" dirty="0">
                <a:solidFill>
                  <a:srgbClr val="006600"/>
                </a:solidFill>
                <a:latin typeface="+mj-lt"/>
              </a:rPr>
              <a:t>NATURAL</a:t>
            </a:r>
            <a:r>
              <a:rPr lang="en-US" sz="2800" dirty="0">
                <a:latin typeface="+mj-lt"/>
              </a:rPr>
              <a:t>, then automatically allowed unless prohibited under 7 CFR 205.602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66CD748-8D31-43E5-B63A-547864CEF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625850"/>
            <a:ext cx="647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If </a:t>
            </a:r>
            <a:r>
              <a:rPr lang="en-US" sz="2800" i="1" dirty="0">
                <a:solidFill>
                  <a:srgbClr val="006600"/>
                </a:solidFill>
                <a:latin typeface="+mj-lt"/>
              </a:rPr>
              <a:t>SYNTHETIC</a:t>
            </a:r>
            <a:r>
              <a:rPr lang="en-US" sz="2800" dirty="0">
                <a:latin typeface="+mj-lt"/>
              </a:rPr>
              <a:t>, then prohibited unless listed under 7 CFR 205.601</a:t>
            </a:r>
          </a:p>
        </p:txBody>
      </p:sp>
    </p:spTree>
    <p:extLst>
      <p:ext uri="{BB962C8B-B14F-4D97-AF65-F5344CB8AC3E}">
        <p14:creationId xmlns:p14="http://schemas.microsoft.com/office/powerpoint/2010/main" val="17466674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1689-8844-4BBB-81CD-368D212D5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List: Original Intention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D57E1-2E87-4D42-8B8F-0FCC9095CEF7}"/>
              </a:ext>
            </a:extLst>
          </p:cNvPr>
          <p:cNvSpPr txBox="1"/>
          <p:nvPr/>
        </p:nvSpPr>
        <p:spPr>
          <a:xfrm>
            <a:off x="1285875" y="1510605"/>
            <a:ext cx="9620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00"/>
                </a:solidFill>
                <a:latin typeface="+mj-lt"/>
              </a:rPr>
              <a:t>A robust toolbox for producers and handlers</a:t>
            </a:r>
          </a:p>
          <a:p>
            <a:pPr marL="342900" indent="-342900" algn="ctr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00"/>
                </a:solidFill>
                <a:latin typeface="+mj-lt"/>
              </a:rPr>
              <a:t>Approval required by NOSB before USDA can list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379D1C-7F85-4A73-BF99-42E37402F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37" y="3581400"/>
            <a:ext cx="34385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4405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32D95-556F-45DF-BDEB-BF8A6130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Disparity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51797-A555-4D57-9C84-D17D2CCDAEB4}"/>
              </a:ext>
            </a:extLst>
          </p:cNvPr>
          <p:cNvSpPr txBox="1"/>
          <p:nvPr/>
        </p:nvSpPr>
        <p:spPr>
          <a:xfrm>
            <a:off x="1619250" y="1143000"/>
            <a:ext cx="8953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6600"/>
                </a:solidFill>
                <a:latin typeface="+mj-lt"/>
              </a:rPr>
              <a:t>Consumer groups re-define the objectives of the National List to make it as small as 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23D33B-D8B1-4F65-870F-5427F8BE52D3}"/>
              </a:ext>
            </a:extLst>
          </p:cNvPr>
          <p:cNvSpPr txBox="1"/>
          <p:nvPr/>
        </p:nvSpPr>
        <p:spPr>
          <a:xfrm>
            <a:off x="1333500" y="2743200"/>
            <a:ext cx="9525000" cy="24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C3C02"/>
                </a:solidFill>
                <a:latin typeface="+mj-lt"/>
              </a:rPr>
              <a:t>“Conservatives” oppose additions and re-listings</a:t>
            </a:r>
          </a:p>
          <a:p>
            <a:pPr marL="342900" indent="-342900" algn="ctr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C3C02"/>
                </a:solidFill>
                <a:latin typeface="+mj-lt"/>
              </a:rPr>
              <a:t>Can we inform and find a balance &amp; compromise?</a:t>
            </a:r>
          </a:p>
          <a:p>
            <a:pPr marL="342900" indent="-342900" algn="ctr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C3C02"/>
                </a:solidFill>
                <a:latin typeface="+mj-lt"/>
              </a:rPr>
              <a:t>The needs of farmers to increase acreage within core organic principles should be the judge </a:t>
            </a:r>
          </a:p>
        </p:txBody>
      </p:sp>
    </p:spTree>
    <p:extLst>
      <p:ext uri="{BB962C8B-B14F-4D97-AF65-F5344CB8AC3E}">
        <p14:creationId xmlns:p14="http://schemas.microsoft.com/office/powerpoint/2010/main" val="24211080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FAE81-47AC-4B01-AD19-91209B37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That Need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7677E-6E23-486B-A499-8C7E26F476BF}"/>
              </a:ext>
            </a:extLst>
          </p:cNvPr>
          <p:cNvSpPr txBox="1"/>
          <p:nvPr/>
        </p:nvSpPr>
        <p:spPr>
          <a:xfrm>
            <a:off x="424873" y="1676400"/>
            <a:ext cx="7721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00"/>
                </a:solidFill>
                <a:latin typeface="+mj-lt"/>
              </a:rPr>
              <a:t>Process for replacing List 4 is stalled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00"/>
                </a:solidFill>
                <a:latin typeface="+mj-lt"/>
              </a:rPr>
              <a:t>If a need is already met by a listed material, then no new addition to the list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00"/>
                </a:solidFill>
                <a:latin typeface="+mj-lt"/>
              </a:rPr>
              <a:t>Need for more NOP technical staff to support NOSB material reviews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4E662-2985-4650-9958-7147615CC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675" y="1676400"/>
            <a:ext cx="3459452" cy="301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38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FFF1-63C6-4A77-843A-331FB020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the Regulatory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A6099D-7DD3-41F4-AC4E-ED9BB9E24FE4}"/>
              </a:ext>
            </a:extLst>
          </p:cNvPr>
          <p:cNvSpPr txBox="1"/>
          <p:nvPr/>
        </p:nvSpPr>
        <p:spPr>
          <a:xfrm>
            <a:off x="1003300" y="1295400"/>
            <a:ext cx="101854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00"/>
                </a:solidFill>
                <a:latin typeface="+mj-lt"/>
              </a:rPr>
              <a:t>The most transparent and public standard ever vetted in the U.S.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00"/>
                </a:solidFill>
                <a:latin typeface="+mj-lt"/>
              </a:rPr>
              <a:t>NOSB is open to all – platform for any opinion or advocacy – attracts &amp; allows “non-organic” and marginal issues and advocacies to take center-stage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00"/>
                </a:solidFill>
                <a:latin typeface="+mj-lt"/>
              </a:rPr>
              <a:t>Lack of expertise on NOSB for review of TRs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00"/>
                </a:solidFill>
                <a:latin typeface="+mj-lt"/>
              </a:rPr>
              <a:t>NOP is structured as a public/private partnership</a:t>
            </a:r>
          </a:p>
        </p:txBody>
      </p:sp>
    </p:spTree>
    <p:extLst>
      <p:ext uri="{BB962C8B-B14F-4D97-AF65-F5344CB8AC3E}">
        <p14:creationId xmlns:p14="http://schemas.microsoft.com/office/powerpoint/2010/main" val="42675996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1D2E-2787-4171-A06D-E79CEAE5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Manufacturers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C4D4B-00B4-4948-9CB4-0233C401B2DE}"/>
              </a:ext>
            </a:extLst>
          </p:cNvPr>
          <p:cNvSpPr txBox="1"/>
          <p:nvPr/>
        </p:nvSpPr>
        <p:spPr>
          <a:xfrm>
            <a:off x="1200150" y="1371600"/>
            <a:ext cx="9791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00"/>
                </a:solidFill>
                <a:latin typeface="+mj-lt"/>
              </a:rPr>
              <a:t>Formulate carefully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00"/>
                </a:solidFill>
                <a:latin typeface="+mj-lt"/>
              </a:rPr>
              <a:t>Get help to understand the NOP Process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00"/>
                </a:solidFill>
                <a:latin typeface="+mj-lt"/>
              </a:rPr>
              <a:t>Pay attention to Sunset Process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00"/>
                </a:solidFill>
                <a:latin typeface="+mj-lt"/>
              </a:rPr>
              <a:t>Educate your distributors / customers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00"/>
                </a:solidFill>
                <a:latin typeface="+mj-lt"/>
              </a:rPr>
              <a:t>Encourage participation, especially via both written and oral comments</a:t>
            </a:r>
          </a:p>
        </p:txBody>
      </p:sp>
    </p:spTree>
    <p:extLst>
      <p:ext uri="{BB962C8B-B14F-4D97-AF65-F5344CB8AC3E}">
        <p14:creationId xmlns:p14="http://schemas.microsoft.com/office/powerpoint/2010/main" val="101225297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1A6E-3C34-457C-AB7D-06C243413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60183DC7-DC90-497F-89A7-A86BF0156474}"/>
              </a:ext>
            </a:extLst>
          </p:cNvPr>
          <p:cNvGrpSpPr>
            <a:grpSpLocks/>
          </p:cNvGrpSpPr>
          <p:nvPr/>
        </p:nvGrpSpPr>
        <p:grpSpPr bwMode="auto">
          <a:xfrm>
            <a:off x="2278449" y="762001"/>
            <a:ext cx="7635103" cy="5105400"/>
            <a:chOff x="619125" y="762000"/>
            <a:chExt cx="7905750" cy="5286375"/>
          </a:xfrm>
        </p:grpSpPr>
        <p:pic>
          <p:nvPicPr>
            <p:cNvPr id="4" name="Picture 2" descr="looper.jpg">
              <a:extLst>
                <a:ext uri="{FF2B5EF4-FFF2-40B4-BE49-F238E27FC236}">
                  <a16:creationId xmlns:a16="http://schemas.microsoft.com/office/drawing/2014/main" id="{B8ED4352-3542-44AC-A34C-64342732A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5" y="768255"/>
              <a:ext cx="3048319" cy="3117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 descr="PD-800px-Colorado_potato_beetle.jpg">
              <a:extLst>
                <a:ext uri="{FF2B5EF4-FFF2-40B4-BE49-F238E27FC236}">
                  <a16:creationId xmlns:a16="http://schemas.microsoft.com/office/drawing/2014/main" id="{244FB6EA-B23E-4D19-931B-29D13B6AC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820" y="3886200"/>
              <a:ext cx="2972111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powdery-mildew-vegetables-large.jpg">
              <a:extLst>
                <a:ext uri="{FF2B5EF4-FFF2-40B4-BE49-F238E27FC236}">
                  <a16:creationId xmlns:a16="http://schemas.microsoft.com/office/drawing/2014/main" id="{911AEEBA-29A6-475F-AB5B-56A815A2D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564" y="762000"/>
              <a:ext cx="4877311" cy="312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dandelions.jpg">
              <a:extLst>
                <a:ext uri="{FF2B5EF4-FFF2-40B4-BE49-F238E27FC236}">
                  <a16:creationId xmlns:a16="http://schemas.microsoft.com/office/drawing/2014/main" id="{BE8B02FE-77A8-417B-98EF-0C4A569BF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5" y="3886201"/>
              <a:ext cx="2845098" cy="2159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common leaf spot.jpg">
              <a:extLst>
                <a:ext uri="{FF2B5EF4-FFF2-40B4-BE49-F238E27FC236}">
                  <a16:creationId xmlns:a16="http://schemas.microsoft.com/office/drawing/2014/main" id="{80556D50-3AA4-4F93-92E8-6ED354199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683" y="3886313"/>
              <a:ext cx="2565142" cy="2146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01462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9096F0EC-4A61-44F8-93E5-E8CB2824AA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09939" y="838200"/>
            <a:ext cx="5953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4200" b="1" dirty="0">
                <a:latin typeface="Arial" panose="020B0604020202020204" pitchFamily="34" charset="0"/>
              </a:rPr>
              <a:t>Thank you!</a:t>
            </a:r>
            <a:br>
              <a:rPr lang="en-US" altLang="en-US" sz="4200" b="1" dirty="0">
                <a:latin typeface="Arial" panose="020B0604020202020204" pitchFamily="34" charset="0"/>
              </a:rPr>
            </a:br>
            <a:br>
              <a:rPr lang="en-US" altLang="en-US" sz="4200" b="1" dirty="0">
                <a:latin typeface="Arial" panose="020B0604020202020204" pitchFamily="34" charset="0"/>
              </a:rPr>
            </a:br>
            <a:br>
              <a:rPr lang="en-US" altLang="en-US" sz="4200" b="1" dirty="0">
                <a:latin typeface="Arial" panose="020B0604020202020204" pitchFamily="34" charset="0"/>
              </a:rPr>
            </a:br>
            <a:br>
              <a:rPr lang="en-US" altLang="en-US" sz="4200" b="1" dirty="0">
                <a:latin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hlinkClick r:id="rId3"/>
              </a:rPr>
              <a:t>www.organicspecialists.com</a:t>
            </a:r>
            <a:br>
              <a:rPr lang="en-US" altLang="en-US" sz="2000" b="1" dirty="0">
                <a:latin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</a:rPr>
              <a:t>540.864.5107</a:t>
            </a:r>
            <a:br>
              <a:rPr lang="en-US" altLang="en-US" sz="2500" b="1" dirty="0">
                <a:latin typeface="Arial" panose="020B0604020202020204" pitchFamily="34" charset="0"/>
              </a:rPr>
            </a:br>
            <a:endParaRPr lang="en-US" altLang="en-US" sz="4200" b="1" dirty="0">
              <a:latin typeface="Arial" panose="020B0604020202020204" pitchFamily="34" charset="0"/>
            </a:endParaRPr>
          </a:p>
        </p:txBody>
      </p:sp>
      <p:pic>
        <p:nvPicPr>
          <p:cNvPr id="23556" name="Picture 5" descr="WD+A Logo.png">
            <a:extLst>
              <a:ext uri="{FF2B5EF4-FFF2-40B4-BE49-F238E27FC236}">
                <a16:creationId xmlns:a16="http://schemas.microsoft.com/office/drawing/2014/main" id="{17546CAD-60DF-43DE-B116-98F3E1B57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1"/>
            <a:ext cx="3124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28">
            <a:extLst>
              <a:ext uri="{FF2B5EF4-FFF2-40B4-BE49-F238E27FC236}">
                <a16:creationId xmlns:a16="http://schemas.microsoft.com/office/drawing/2014/main" id="{B93BC636-9E97-49F2-AA0A-C987A016732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20131" y="4924425"/>
            <a:ext cx="75517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616161"/>
                </a:solidFill>
                <a:latin typeface="Calibri" panose="020F0502020204030204" pitchFamily="34" charset="0"/>
              </a:rPr>
              <a:t>Our mission is to deliver the strategic expertise to help organic, socially and environmentally responsible products and projects reach their full potential — and flourish.</a:t>
            </a:r>
            <a:r>
              <a:rPr lang="en-US" altLang="en-US" sz="1800" b="1" dirty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endParaRPr lang="en-US" altLang="en-US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255A344F-6707-431A-9BBB-B941F9A04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5627688" cy="533400"/>
          </a:xfrm>
        </p:spPr>
        <p:txBody>
          <a:bodyPr/>
          <a:lstStyle/>
          <a:p>
            <a:pPr eaLnBrk="1" hangingPunct="1"/>
            <a:r>
              <a:rPr lang="en-US" altLang="en-US"/>
              <a:t>Agenda</a:t>
            </a:r>
            <a:endParaRPr lang="de-DE" altLang="en-US">
              <a:solidFill>
                <a:schemeClr val="accent1"/>
              </a:solidFill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856D8FD2-953B-4FFC-876D-202BA6791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50" y="1318260"/>
            <a:ext cx="92583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Aft>
                <a:spcPts val="3600"/>
              </a:spcAft>
              <a:defRPr/>
            </a:pPr>
            <a:r>
              <a:rPr lang="en-US" sz="3200" dirty="0">
                <a:solidFill>
                  <a:srgbClr val="006600"/>
                </a:solidFill>
                <a:latin typeface="+mn-lt"/>
              </a:rPr>
              <a:t>1.	Introductions</a:t>
            </a:r>
          </a:p>
          <a:p>
            <a:pPr marL="514350" indent="-514350">
              <a:spcAft>
                <a:spcPts val="3600"/>
              </a:spcAft>
              <a:buFontTx/>
              <a:buAutoNum type="arabicPeriod" startAt="2"/>
              <a:defRPr/>
            </a:pPr>
            <a:r>
              <a:rPr lang="en-US" sz="3200" dirty="0">
                <a:solidFill>
                  <a:srgbClr val="006600"/>
                </a:solidFill>
                <a:latin typeface="+mn-lt"/>
              </a:rPr>
              <a:t>Short History of Organic Regulations and the National Organic Program</a:t>
            </a:r>
          </a:p>
          <a:p>
            <a:pPr marL="514350" indent="-514350">
              <a:spcAft>
                <a:spcPts val="3600"/>
              </a:spcAft>
              <a:buFontTx/>
              <a:buAutoNum type="arabicPeriod" startAt="2"/>
              <a:defRPr/>
            </a:pPr>
            <a:r>
              <a:rPr lang="en-US" sz="3200" dirty="0">
                <a:solidFill>
                  <a:srgbClr val="006600"/>
                </a:solidFill>
                <a:latin typeface="+mn-lt"/>
              </a:rPr>
              <a:t>Challenges of the Organic Regulatory Process</a:t>
            </a:r>
          </a:p>
          <a:p>
            <a:pPr marL="514350" indent="-514350">
              <a:spcAft>
                <a:spcPts val="3600"/>
              </a:spcAft>
              <a:defRPr/>
            </a:pPr>
            <a:r>
              <a:rPr lang="en-US" sz="3200" dirty="0">
                <a:solidFill>
                  <a:srgbClr val="006600"/>
                </a:solidFill>
                <a:latin typeface="+mn-lt"/>
              </a:rPr>
              <a:t>4.	Opportunities and Suggestions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>
            <a:extLst>
              <a:ext uri="{FF2B5EF4-FFF2-40B4-BE49-F238E27FC236}">
                <a16:creationId xmlns:a16="http://schemas.microsoft.com/office/drawing/2014/main" id="{7B4B5056-D6B5-4B68-BF23-D6C71D707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7863"/>
            <a:ext cx="2600325" cy="6180137"/>
          </a:xfrm>
          <a:prstGeom prst="rect">
            <a:avLst/>
          </a:prstGeom>
          <a:solidFill>
            <a:schemeClr val="accent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D05B6BBA-E8BA-4032-9FE7-AA1988F355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725" y="9906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750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Bill Wolf</a:t>
            </a:r>
            <a:endParaRPr lang="en-US" altLang="en-US" sz="2000" b="1" dirty="0">
              <a:solidFill>
                <a:srgbClr val="1F7645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1AA4E816-BAF9-4A35-A94C-7BA1C4B4E7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" y="5041900"/>
            <a:ext cx="2514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184150" indent="-182563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1" eaLnBrk="1" hangingPunct="1">
              <a:spcBef>
                <a:spcPct val="25000"/>
              </a:spcBef>
              <a:buSzPct val="70000"/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President;</a:t>
            </a:r>
          </a:p>
          <a:p>
            <a:pPr lvl="1" eaLnBrk="1" hangingPunct="1">
              <a:spcBef>
                <a:spcPct val="25000"/>
              </a:spcBef>
              <a:buSzPct val="70000"/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Strategic  Planning Specialist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5" descr="_E4V9816.jpg">
            <a:extLst>
              <a:ext uri="{FF2B5EF4-FFF2-40B4-BE49-F238E27FC236}">
                <a16:creationId xmlns:a16="http://schemas.microsoft.com/office/drawing/2014/main" id="{C00CC51B-227F-4752-BC06-74D88E2F9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838"/>
            <a:ext cx="26003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C2B59DBB-F4D9-43AC-A3DB-E3D4D463E07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657600" y="914400"/>
            <a:ext cx="71628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2563" algn="l" rtl="0" eaLnBrk="0" fontAlgn="base" hangingPunct="0">
              <a:spcBef>
                <a:spcPct val="25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3713" indent="-1952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66666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8025" indent="-1651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7588" indent="-195263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4788" indent="-195263" algn="l" rtl="0" fontAlgn="base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31988" indent="-195263" algn="l" rtl="0" fontAlgn="base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9188" indent="-195263" algn="l" rtl="0" fontAlgn="base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6388" indent="-195263" algn="l" rtl="0" fontAlgn="base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endParaRPr lang="en-US" sz="2000" kern="0" dirty="0"/>
          </a:p>
          <a:p>
            <a:pPr marL="228600" indent="-228600" eaLnBrk="1" hangingPunct="1">
              <a:lnSpc>
                <a:spcPct val="120000"/>
              </a:lnSpc>
              <a:spcBef>
                <a:spcPct val="0"/>
              </a:spcBef>
              <a:buClrTx/>
              <a:buSzPct val="75000"/>
              <a:buFont typeface="Arial" pitchFamily="34" charset="0"/>
              <a:buChar char="•"/>
              <a:defRPr/>
            </a:pPr>
            <a:r>
              <a:rPr lang="en-US" sz="2000" b="0" kern="0" dirty="0"/>
              <a:t>Four decades building organic sector including pest controls, fertilizers and foods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ClrTx/>
              <a:buSzPct val="75000"/>
              <a:buFont typeface="Arial" pitchFamily="34" charset="0"/>
              <a:buChar char="•"/>
              <a:defRPr/>
            </a:pPr>
            <a:endParaRPr lang="en-US" sz="2000" b="0" kern="0" dirty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ClrTx/>
              <a:buSzPct val="75000"/>
              <a:buFont typeface="Arial" pitchFamily="34" charset="0"/>
              <a:buChar char="•"/>
              <a:defRPr/>
            </a:pPr>
            <a:r>
              <a:rPr lang="en-US" sz="2000" b="0" kern="0" dirty="0"/>
              <a:t>OMRI, Founding President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ClrTx/>
              <a:buSzPct val="75000"/>
              <a:buFont typeface="Arial" pitchFamily="34" charset="0"/>
              <a:buChar char="•"/>
              <a:defRPr/>
            </a:pPr>
            <a:endParaRPr lang="en-US" sz="2000" b="0" kern="0" dirty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ClrTx/>
              <a:buSzPct val="75000"/>
              <a:buFont typeface="Arial" pitchFamily="34" charset="0"/>
              <a:buChar char="•"/>
              <a:defRPr/>
            </a:pPr>
            <a:r>
              <a:rPr lang="en-US" sz="2000" b="0" kern="0" dirty="0"/>
              <a:t>Organic Trade Association, Past Board President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ClrTx/>
              <a:buSzPct val="75000"/>
              <a:buFont typeface="Arial" pitchFamily="34" charset="0"/>
              <a:buChar char="•"/>
              <a:defRPr/>
            </a:pPr>
            <a:endParaRPr lang="en-US" sz="2000" b="0" kern="0" dirty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ClrTx/>
              <a:buSzPct val="75000"/>
              <a:buFont typeface="Arial" pitchFamily="34" charset="0"/>
              <a:buChar char="•"/>
              <a:defRPr/>
            </a:pPr>
            <a:r>
              <a:rPr lang="en-US" sz="2000" b="0" kern="0" dirty="0"/>
              <a:t>Founder, Necessary Trading Company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ClrTx/>
              <a:buSzPct val="75000"/>
              <a:defRPr/>
            </a:pPr>
            <a:r>
              <a:rPr lang="en-US" sz="2000" b="0" kern="0" dirty="0"/>
              <a:t>	1</a:t>
            </a:r>
            <a:r>
              <a:rPr lang="en-US" sz="2000" b="0" kern="0" baseline="30000" dirty="0"/>
              <a:t>st</a:t>
            </a:r>
            <a:r>
              <a:rPr lang="en-US" sz="2000" b="0" kern="0" dirty="0"/>
              <a:t> national organic farm supply company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ClrTx/>
              <a:buSzPct val="75000"/>
              <a:buFont typeface="Arial" pitchFamily="34" charset="0"/>
              <a:buChar char="•"/>
              <a:defRPr/>
            </a:pPr>
            <a:endParaRPr lang="en-US" sz="2000" b="0" kern="0" dirty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ClrTx/>
              <a:buSzPct val="75000"/>
              <a:buFont typeface="Arial" pitchFamily="34" charset="0"/>
              <a:buChar char="•"/>
              <a:defRPr/>
            </a:pPr>
            <a:r>
              <a:rPr lang="en-US" sz="2000" b="0" kern="0" dirty="0"/>
              <a:t>Founder, Concern </a:t>
            </a:r>
            <a:r>
              <a:rPr lang="en-US" sz="2000" b="0" kern="0" dirty="0">
                <a:cs typeface="Times New Roman" pitchFamily="18" charset="0"/>
              </a:rPr>
              <a:t>® 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ClrTx/>
              <a:buSzPct val="75000"/>
              <a:defRPr/>
            </a:pPr>
            <a:r>
              <a:rPr lang="en-US" sz="2000" b="0" kern="0" dirty="0">
                <a:cs typeface="Times New Roman" pitchFamily="18" charset="0"/>
              </a:rPr>
              <a:t>	Organic gardening supplies to retail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ClrTx/>
              <a:buSzPct val="75000"/>
              <a:buFont typeface="Arial" pitchFamily="34" charset="0"/>
              <a:buChar char="•"/>
              <a:defRPr/>
            </a:pPr>
            <a:endParaRPr lang="en-US" sz="2000" b="0" kern="0" dirty="0">
              <a:cs typeface="Times New Roman" pitchFamily="18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ClrTx/>
              <a:buSzPct val="75000"/>
              <a:buFont typeface="Arial" pitchFamily="34" charset="0"/>
              <a:buChar char="•"/>
              <a:defRPr/>
            </a:pPr>
            <a:r>
              <a:rPr lang="en-US" sz="2000" b="0" kern="0" dirty="0">
                <a:cs typeface="Times New Roman" pitchFamily="18" charset="0"/>
              </a:rPr>
              <a:t>New Resource Bank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ClrTx/>
              <a:buSzPct val="75000"/>
              <a:defRPr/>
            </a:pPr>
            <a:r>
              <a:rPr lang="en-US" sz="2000" b="0" kern="0" dirty="0">
                <a:cs typeface="Times New Roman" pitchFamily="18" charset="0"/>
              </a:rPr>
              <a:t>	1</a:t>
            </a:r>
            <a:r>
              <a:rPr lang="en-US" sz="2000" b="0" kern="0" baseline="30000" dirty="0">
                <a:cs typeface="Times New Roman" pitchFamily="18" charset="0"/>
              </a:rPr>
              <a:t>st</a:t>
            </a:r>
            <a:r>
              <a:rPr lang="en-US" sz="2000" b="0" kern="0" dirty="0">
                <a:cs typeface="Times New Roman" pitchFamily="18" charset="0"/>
              </a:rPr>
              <a:t> commercial green bank in USA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000" kern="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27">
            <a:extLst>
              <a:ext uri="{FF2B5EF4-FFF2-40B4-BE49-F238E27FC236}">
                <a16:creationId xmlns:a16="http://schemas.microsoft.com/office/drawing/2014/main" id="{D76D024D-DE1A-4581-B77F-C4CC37088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219200"/>
            <a:ext cx="3733800" cy="990600"/>
          </a:xfrm>
          <a:prstGeom prst="roundRect">
            <a:avLst>
              <a:gd name="adj" fmla="val 16667"/>
            </a:avLst>
          </a:prstGeom>
          <a:solidFill>
            <a:srgbClr val="BC9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5" name="AutoShape 128">
            <a:extLst>
              <a:ext uri="{FF2B5EF4-FFF2-40B4-BE49-F238E27FC236}">
                <a16:creationId xmlns:a16="http://schemas.microsoft.com/office/drawing/2014/main" id="{5F4E3B6A-760C-4B7B-AA78-B9B1D38A7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219200"/>
            <a:ext cx="3733800" cy="990600"/>
          </a:xfrm>
          <a:prstGeom prst="roundRect">
            <a:avLst>
              <a:gd name="adj" fmla="val 16667"/>
            </a:avLst>
          </a:prstGeom>
          <a:solidFill>
            <a:srgbClr val="91B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6" name="AutoShape 129">
            <a:extLst>
              <a:ext uri="{FF2B5EF4-FFF2-40B4-BE49-F238E27FC236}">
                <a16:creationId xmlns:a16="http://schemas.microsoft.com/office/drawing/2014/main" id="{B3A280B7-01E4-4768-AB39-E5E02126A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352800"/>
            <a:ext cx="3733800" cy="990600"/>
          </a:xfrm>
          <a:prstGeom prst="roundRect">
            <a:avLst>
              <a:gd name="adj" fmla="val 16667"/>
            </a:avLst>
          </a:prstGeom>
          <a:solidFill>
            <a:srgbClr val="A755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7" name="AutoShape 130">
            <a:extLst>
              <a:ext uri="{FF2B5EF4-FFF2-40B4-BE49-F238E27FC236}">
                <a16:creationId xmlns:a16="http://schemas.microsoft.com/office/drawing/2014/main" id="{61057D68-595E-4DCB-8029-BA1222F06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352800"/>
            <a:ext cx="3733800" cy="990600"/>
          </a:xfrm>
          <a:prstGeom prst="roundRect">
            <a:avLst>
              <a:gd name="adj" fmla="val 16667"/>
            </a:avLst>
          </a:prstGeom>
          <a:solidFill>
            <a:srgbClr val="247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8" name="Oval 131">
            <a:extLst>
              <a:ext uri="{FF2B5EF4-FFF2-40B4-BE49-F238E27FC236}">
                <a16:creationId xmlns:a16="http://schemas.microsoft.com/office/drawing/2014/main" id="{EF2C2B16-3E5D-46D1-A395-11B9995E3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752600"/>
            <a:ext cx="1981200" cy="1981200"/>
          </a:xfrm>
          <a:prstGeom prst="ellipse">
            <a:avLst/>
          </a:prstGeom>
          <a:solidFill>
            <a:schemeClr val="bg1">
              <a:alpha val="65881"/>
            </a:schemeClr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9" name="Text Box 132">
            <a:extLst>
              <a:ext uri="{FF2B5EF4-FFF2-40B4-BE49-F238E27FC236}">
                <a16:creationId xmlns:a16="http://schemas.microsoft.com/office/drawing/2014/main" id="{0245DCA6-7EDA-4324-A33B-60991F545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438401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616161"/>
                </a:solidFill>
                <a:latin typeface="Arial" panose="020B0604020202020204" pitchFamily="34" charset="0"/>
              </a:rPr>
              <a:t>Informational</a:t>
            </a:r>
          </a:p>
          <a:p>
            <a:pPr algn="ctr"/>
            <a:r>
              <a:rPr lang="en-US" altLang="en-US" sz="1600">
                <a:solidFill>
                  <a:srgbClr val="616161"/>
                </a:solidFill>
                <a:latin typeface="Arial" panose="020B0604020202020204" pitchFamily="34" charset="0"/>
              </a:rPr>
              <a:t>Webinars</a:t>
            </a:r>
            <a:endParaRPr lang="en-US" altLang="en-US" sz="1800">
              <a:solidFill>
                <a:srgbClr val="646666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Text Box 133">
            <a:extLst>
              <a:ext uri="{FF2B5EF4-FFF2-40B4-BE49-F238E27FC236}">
                <a16:creationId xmlns:a16="http://schemas.microsoft.com/office/drawing/2014/main" id="{26206597-4A38-4651-98B9-B81F14A2C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29540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FFFFFF"/>
                </a:solidFill>
                <a:latin typeface="Arial" panose="020B0604020202020204" pitchFamily="34" charset="0"/>
              </a:rPr>
              <a:t>Strategic Planning</a:t>
            </a:r>
            <a:endParaRPr lang="en-US" altLang="en-US" sz="14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Organic Business Strategy</a:t>
            </a:r>
          </a:p>
          <a:p>
            <a:pPr algn="ctr" eaLnBrk="1" hangingPunct="1"/>
            <a:r>
              <a:rPr lang="en-US" alt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Sustainable Initiatives</a:t>
            </a:r>
          </a:p>
        </p:txBody>
      </p:sp>
      <p:sp>
        <p:nvSpPr>
          <p:cNvPr id="13321" name="Text Box 134">
            <a:extLst>
              <a:ext uri="{FF2B5EF4-FFF2-40B4-BE49-F238E27FC236}">
                <a16:creationId xmlns:a16="http://schemas.microsoft.com/office/drawing/2014/main" id="{40A8E067-C282-43A0-8CAA-74A30983C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29540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sz="1600" b="1">
                <a:solidFill>
                  <a:srgbClr val="FFFFFF"/>
                </a:solidFill>
                <a:latin typeface="Arial" panose="020B0604020202020204" pitchFamily="34" charset="0"/>
              </a:rPr>
              <a:t>Global Organic Compliance</a:t>
            </a:r>
            <a:endParaRPr lang="en-US" altLang="en-US" sz="14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Organic System Plans</a:t>
            </a:r>
          </a:p>
          <a:p>
            <a:pPr algn="ctr" eaLnBrk="1" hangingPunct="1"/>
            <a:r>
              <a:rPr lang="en-US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Certification Audits</a:t>
            </a:r>
            <a:endParaRPr lang="en-US" altLang="en-US" sz="1600">
              <a:solidFill>
                <a:srgbClr val="663300"/>
              </a:solidFill>
              <a:latin typeface="Calibri" panose="020F0502020204030204" pitchFamily="34" charset="0"/>
            </a:endParaRPr>
          </a:p>
        </p:txBody>
      </p:sp>
      <p:sp>
        <p:nvSpPr>
          <p:cNvPr id="13322" name="Text Box 135">
            <a:extLst>
              <a:ext uri="{FF2B5EF4-FFF2-40B4-BE49-F238E27FC236}">
                <a16:creationId xmlns:a16="http://schemas.microsoft.com/office/drawing/2014/main" id="{DC168914-AD2E-43A0-AF0E-DD878EB1F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513138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sz="1600" b="1">
                <a:solidFill>
                  <a:srgbClr val="FFFFFF"/>
                </a:solidFill>
                <a:latin typeface="Arial" panose="020B0604020202020204" pitchFamily="34" charset="0"/>
              </a:rPr>
              <a:t>Sustainable Agriculture</a:t>
            </a:r>
            <a:endParaRPr lang="en-US" altLang="en-US" sz="14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Soil &amp; Pest Management </a:t>
            </a:r>
          </a:p>
          <a:p>
            <a:pPr algn="ctr" eaLnBrk="1" hangingPunct="1"/>
            <a:r>
              <a:rPr lang="en-US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Standards Development</a:t>
            </a:r>
          </a:p>
        </p:txBody>
      </p:sp>
      <p:sp>
        <p:nvSpPr>
          <p:cNvPr id="13323" name="Text Box 136">
            <a:extLst>
              <a:ext uri="{FF2B5EF4-FFF2-40B4-BE49-F238E27FC236}">
                <a16:creationId xmlns:a16="http://schemas.microsoft.com/office/drawing/2014/main" id="{9A46000B-A8B9-41B9-8EA0-E3B3566A2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50520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sz="1600" b="1">
                <a:solidFill>
                  <a:srgbClr val="FFFFFF"/>
                </a:solidFill>
                <a:latin typeface="Arial" panose="020B0604020202020204" pitchFamily="34" charset="0"/>
              </a:rPr>
              <a:t>Policy &amp; Standards</a:t>
            </a:r>
            <a:endParaRPr lang="en-US" altLang="en-US" sz="14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Organic Regulations</a:t>
            </a:r>
          </a:p>
          <a:p>
            <a:pPr algn="ctr" eaLnBrk="1" hangingPunct="1"/>
            <a:r>
              <a:rPr lang="en-US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International Trade Policy</a:t>
            </a:r>
            <a:endParaRPr lang="en-US" altLang="en-US" sz="1600">
              <a:solidFill>
                <a:srgbClr val="663300"/>
              </a:solidFill>
              <a:latin typeface="Calibri" panose="020F0502020204030204" pitchFamily="34" charset="0"/>
            </a:endParaRPr>
          </a:p>
        </p:txBody>
      </p:sp>
      <p:sp>
        <p:nvSpPr>
          <p:cNvPr id="13324" name="Text Box 3">
            <a:extLst>
              <a:ext uri="{FF2B5EF4-FFF2-40B4-BE49-F238E27FC236}">
                <a16:creationId xmlns:a16="http://schemas.microsoft.com/office/drawing/2014/main" id="{1C40F97C-093C-49C1-AAB9-0445C742B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724400"/>
            <a:ext cx="6019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6600"/>
                </a:solidFill>
                <a:latin typeface="Calibri" panose="020F0502020204030204" pitchFamily="34" charset="0"/>
              </a:rPr>
              <a:t>Our mission is to deliver the strategic expertise to help organic, socially and environmentally responsible products and projects reach their full potential — and flourish. </a:t>
            </a:r>
          </a:p>
        </p:txBody>
      </p:sp>
      <p:sp>
        <p:nvSpPr>
          <p:cNvPr id="13325" name="Rectangle 2">
            <a:extLst>
              <a:ext uri="{FF2B5EF4-FFF2-40B4-BE49-F238E27FC236}">
                <a16:creationId xmlns:a16="http://schemas.microsoft.com/office/drawing/2014/main" id="{E6C0B76D-8CB6-4386-9FCE-86D8BB6E9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Service Areas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8269A63-063B-4CFB-95CD-7F6CE4B71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5149850"/>
            <a:ext cx="640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buClr>
                <a:schemeClr val="tx2"/>
              </a:buClr>
              <a:buSzPct val="75000"/>
              <a:buFont typeface="Monotype Sorts"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All food product labeled “organic” in the U.S. must be certified</a:t>
            </a:r>
          </a:p>
          <a:p>
            <a:pPr>
              <a:buClr>
                <a:schemeClr val="tx2"/>
              </a:buClr>
              <a:buSzPct val="75000"/>
              <a:buFont typeface="Monotype Sorts"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by USDA accredited Certifiers and comply with 7 CFR 205.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636461D-5670-46C9-8EF7-0141C3BCA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990600"/>
            <a:ext cx="882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  <a:defRPr/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</a:rPr>
              <a:t>Regulating a Philosophy</a:t>
            </a:r>
            <a:endParaRPr lang="en-US" sz="36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B5D4474-0A23-4AD9-A2F8-C6F244C23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752600"/>
            <a:ext cx="8915400" cy="336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tabLst>
                <a:tab pos="21669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21669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tabLst>
                <a:tab pos="21669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tabLst>
                <a:tab pos="21669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21669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669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669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669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669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Aft>
                <a:spcPts val="1200"/>
              </a:spcAft>
              <a:buClr>
                <a:schemeClr val="tx2"/>
              </a:buClr>
              <a:buSzPct val="75000"/>
              <a:buFont typeface="Monotype Sorts"/>
              <a:buNone/>
              <a:tabLst>
                <a:tab pos="2166938" algn="l"/>
                <a:tab pos="2632075" algn="l"/>
              </a:tabLst>
            </a:pPr>
            <a:r>
              <a:rPr lang="en-US" altLang="en-US" dirty="0">
                <a:latin typeface="Arial" panose="020B0604020202020204" pitchFamily="34" charset="0"/>
              </a:rPr>
              <a:t>1990	-	OFPA Federal Law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75000"/>
              <a:buFont typeface="Monotype Sorts"/>
              <a:buNone/>
              <a:tabLst>
                <a:tab pos="2166938" algn="l"/>
                <a:tab pos="2632075" algn="l"/>
              </a:tabLst>
            </a:pPr>
            <a:r>
              <a:rPr lang="en-US" altLang="en-US" dirty="0">
                <a:latin typeface="Arial" panose="020B0604020202020204" pitchFamily="34" charset="0"/>
              </a:rPr>
              <a:t>1992 to date</a:t>
            </a:r>
            <a:r>
              <a:rPr lang="en-US" altLang="en-US" sz="2800" dirty="0">
                <a:latin typeface="Arial" panose="020B0604020202020204" pitchFamily="34" charset="0"/>
              </a:rPr>
              <a:t>	-	</a:t>
            </a:r>
            <a:r>
              <a:rPr lang="en-US" altLang="en-US" dirty="0">
                <a:latin typeface="Arial" panose="020B0604020202020204" pitchFamily="34" charset="0"/>
              </a:rPr>
              <a:t>NOSB Meetings and Two Public Drafts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  <a:buSzPct val="75000"/>
              <a:buFont typeface="Monotype Sorts"/>
              <a:buNone/>
              <a:tabLst>
                <a:tab pos="2166938" algn="l"/>
                <a:tab pos="2632075" algn="l"/>
              </a:tabLst>
            </a:pPr>
            <a:r>
              <a:rPr lang="en-US" altLang="en-US" dirty="0">
                <a:latin typeface="Arial" panose="020B0604020202020204" pitchFamily="34" charset="0"/>
              </a:rPr>
              <a:t>Dec. 21, 2000	-	Final Rule</a:t>
            </a:r>
            <a:r>
              <a:rPr lang="en-US" altLang="en-US" sz="3000" dirty="0">
                <a:latin typeface="Arial" panose="020B0604020202020204" pitchFamily="34" charset="0"/>
              </a:rPr>
              <a:t>			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75000"/>
              <a:buFont typeface="Monotype Sorts"/>
              <a:buNone/>
              <a:tabLst>
                <a:tab pos="2166938" algn="l"/>
                <a:tab pos="2632075" algn="l"/>
              </a:tabLst>
            </a:pPr>
            <a:r>
              <a:rPr lang="en-US" altLang="en-US" dirty="0">
                <a:latin typeface="Arial" panose="020B0604020202020204" pitchFamily="34" charset="0"/>
              </a:rPr>
              <a:t>Apr. 21, 2002	-	1st Accredited Certifier List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75000"/>
              <a:buFont typeface="Monotype Sorts"/>
              <a:buNone/>
              <a:tabLst>
                <a:tab pos="2166938" algn="l"/>
                <a:tab pos="2632075" algn="l"/>
              </a:tabLst>
            </a:pPr>
            <a:r>
              <a:rPr lang="en-US" altLang="en-US" dirty="0">
                <a:latin typeface="Arial" panose="020B0604020202020204" pitchFamily="34" charset="0"/>
              </a:rPr>
              <a:t>Oct. 21, 2002	-	Full Enforcement</a:t>
            </a:r>
          </a:p>
          <a:p>
            <a:pPr>
              <a:spcAft>
                <a:spcPts val="1200"/>
              </a:spcAft>
              <a:buClr>
                <a:schemeClr val="tx2"/>
              </a:buClr>
              <a:buSzPct val="75000"/>
              <a:buFont typeface="Monotype Sorts"/>
              <a:buNone/>
              <a:tabLst>
                <a:tab pos="2166938" algn="l"/>
                <a:tab pos="2632075" algn="l"/>
              </a:tabLst>
            </a:pPr>
            <a:r>
              <a:rPr lang="en-US" altLang="en-US" dirty="0">
                <a:latin typeface="Arial" panose="020B0604020202020204" pitchFamily="34" charset="0"/>
              </a:rPr>
              <a:t>To Present	-	Many rule changes &amp; Guidance Documents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870A01-73A9-4FAF-A594-C8069883DC65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93980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kern="0" dirty="0"/>
              <a:t>Thirty Years Refining USDA NOP</a:t>
            </a:r>
          </a:p>
        </p:txBody>
      </p:sp>
    </p:spTree>
    <p:extLst>
      <p:ext uri="{BB962C8B-B14F-4D97-AF65-F5344CB8AC3E}">
        <p14:creationId xmlns:p14="http://schemas.microsoft.com/office/powerpoint/2010/main" val="5593558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6AF3-C480-4BB9-9C0D-07DCAD0F5080}"/>
              </a:ext>
            </a:extLst>
          </p:cNvPr>
          <p:cNvSpPr txBox="1">
            <a:spLocks/>
          </p:cNvSpPr>
          <p:nvPr/>
        </p:nvSpPr>
        <p:spPr>
          <a:xfrm>
            <a:off x="1318260" y="1097280"/>
            <a:ext cx="9105900" cy="8534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sz="4000" kern="0" dirty="0">
                <a:solidFill>
                  <a:srgbClr val="006600"/>
                </a:solidFill>
              </a:rPr>
              <a:t>THE BIGGEST CHALLENGE:</a:t>
            </a:r>
            <a:endParaRPr lang="en-US" sz="4000" i="1" kern="0" dirty="0">
              <a:solidFill>
                <a:srgbClr val="7C3C0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C42E03-80D1-4410-893A-C4A915D5785D}"/>
              </a:ext>
            </a:extLst>
          </p:cNvPr>
          <p:cNvSpPr txBox="1">
            <a:spLocks/>
          </p:cNvSpPr>
          <p:nvPr/>
        </p:nvSpPr>
        <p:spPr>
          <a:xfrm>
            <a:off x="685800" y="2514600"/>
            <a:ext cx="5867400" cy="2895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sz="4000" i="1" kern="0" dirty="0">
                <a:solidFill>
                  <a:srgbClr val="7C3C02"/>
                </a:solidFill>
              </a:rPr>
              <a:t>Differing Beliefs and Interpretations About Organic Principles and Philosophy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BA275E-3D76-4124-9F74-9420F4547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5585"/>
            <a:ext cx="3886200" cy="320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06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E4141-83FF-4184-B3B8-C08C638F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Meaning of Organic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20A07ED-29B5-4235-98A6-C8C309C78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187" y="943719"/>
            <a:ext cx="8323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6600"/>
                </a:solidFill>
                <a:latin typeface="+mj-lt"/>
                <a:cs typeface="Tahoma" pitchFamily="34" charset="0"/>
              </a:rPr>
              <a:t>Basic Organic Agricultural Principles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6500E-7A29-4A69-A52B-4425A1F41429}"/>
              </a:ext>
            </a:extLst>
          </p:cNvPr>
          <p:cNvSpPr txBox="1"/>
          <p:nvPr/>
        </p:nvSpPr>
        <p:spPr>
          <a:xfrm>
            <a:off x="2811463" y="1894850"/>
            <a:ext cx="6569427" cy="39446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1400"/>
              </a:spcAft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   Emulate natural systems</a:t>
            </a:r>
          </a:p>
          <a:p>
            <a:pPr>
              <a:spcAft>
                <a:spcPts val="1400"/>
              </a:spcAft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   Build soil fertility</a:t>
            </a:r>
          </a:p>
          <a:p>
            <a:pPr>
              <a:spcAft>
                <a:spcPts val="1400"/>
              </a:spcAft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   Reduce agricultural pollution</a:t>
            </a:r>
          </a:p>
          <a:p>
            <a:pPr>
              <a:spcAft>
                <a:spcPts val="1400"/>
              </a:spcAft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   Recycle with the system</a:t>
            </a:r>
          </a:p>
          <a:p>
            <a:pPr>
              <a:spcAft>
                <a:spcPts val="1400"/>
              </a:spcAft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   Increase bio-diversity</a:t>
            </a:r>
          </a:p>
          <a:p>
            <a:pPr>
              <a:spcAft>
                <a:spcPts val="1400"/>
              </a:spcAft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   Healthy plants from healthy soils</a:t>
            </a:r>
          </a:p>
        </p:txBody>
      </p:sp>
    </p:spTree>
    <p:extLst>
      <p:ext uri="{BB962C8B-B14F-4D97-AF65-F5344CB8AC3E}">
        <p14:creationId xmlns:p14="http://schemas.microsoft.com/office/powerpoint/2010/main" val="33676496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D81E-BE84-49D1-A406-AC460A11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Unifying Principles of 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630441-FC67-4B26-89CD-69C3DC46764F}"/>
              </a:ext>
            </a:extLst>
          </p:cNvPr>
          <p:cNvSpPr txBox="1"/>
          <p:nvPr/>
        </p:nvSpPr>
        <p:spPr>
          <a:xfrm>
            <a:off x="1352550" y="1371600"/>
            <a:ext cx="948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7C3C02"/>
                </a:solidFill>
                <a:latin typeface="+mj-lt"/>
              </a:rPr>
              <a:t>Integrated farming system that mimics nature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97FCB6-B345-4B1F-9E03-7329D189511C}"/>
              </a:ext>
            </a:extLst>
          </p:cNvPr>
          <p:cNvSpPr txBox="1"/>
          <p:nvPr/>
        </p:nvSpPr>
        <p:spPr>
          <a:xfrm>
            <a:off x="2133600" y="2209800"/>
            <a:ext cx="7924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Robust system – covers all crops from seed to table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Embeds continuous improvement in the regulations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Organic value is created in the crop growing method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Organic value is maintained &amp; protected in Chain of Custody and Handler Certification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Precautionary Principle guides evaluation of Inputs</a:t>
            </a:r>
          </a:p>
        </p:txBody>
      </p:sp>
    </p:spTree>
    <p:extLst>
      <p:ext uri="{BB962C8B-B14F-4D97-AF65-F5344CB8AC3E}">
        <p14:creationId xmlns:p14="http://schemas.microsoft.com/office/powerpoint/2010/main" val="29177929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258F-1AA2-4265-B33C-77D487EA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Disparity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E6E77-EC10-41B4-99ED-17AD87F4D4A6}"/>
              </a:ext>
            </a:extLst>
          </p:cNvPr>
          <p:cNvSpPr txBox="1"/>
          <p:nvPr/>
        </p:nvSpPr>
        <p:spPr>
          <a:xfrm>
            <a:off x="4876800" y="1828800"/>
            <a:ext cx="7086600" cy="340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00"/>
                </a:solidFill>
                <a:latin typeface="+mj-lt"/>
              </a:rPr>
              <a:t>Allowing or Prohibiting all synthetics </a:t>
            </a:r>
          </a:p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00"/>
                </a:solidFill>
                <a:latin typeface="+mj-lt"/>
              </a:rPr>
              <a:t>Allowing any petroleum-derivatives at all</a:t>
            </a:r>
          </a:p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00"/>
                </a:solidFill>
                <a:latin typeface="+mj-lt"/>
              </a:rPr>
              <a:t>Balancing the Precautionary Principle against the needs of Farmers and Handlers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4177E8-B103-457B-BD9A-95FAD0A75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89718"/>
            <a:ext cx="4648200" cy="34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5696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FB-template-1">
  <a:themeElements>
    <a:clrScheme name="">
      <a:dk1>
        <a:srgbClr val="000000"/>
      </a:dk1>
      <a:lt1>
        <a:srgbClr val="FFFFFF"/>
      </a:lt1>
      <a:dk2>
        <a:srgbClr val="FFFFFE"/>
      </a:dk2>
      <a:lt2>
        <a:srgbClr val="CCCCCC"/>
      </a:lt2>
      <a:accent1>
        <a:srgbClr val="91B97E"/>
      </a:accent1>
      <a:accent2>
        <a:srgbClr val="3A748D"/>
      </a:accent2>
      <a:accent3>
        <a:srgbClr val="FFFFFF"/>
      </a:accent3>
      <a:accent4>
        <a:srgbClr val="000000"/>
      </a:accent4>
      <a:accent5>
        <a:srgbClr val="C7D9C0"/>
      </a:accent5>
      <a:accent6>
        <a:srgbClr val="34687F"/>
      </a:accent6>
      <a:hlink>
        <a:srgbClr val="04357B"/>
      </a:hlink>
      <a:folHlink>
        <a:srgbClr val="999999"/>
      </a:folHlink>
    </a:clrScheme>
    <a:fontScheme name="TFB-template-1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TFB-template-1 1">
        <a:dk1>
          <a:srgbClr val="000000"/>
        </a:dk1>
        <a:lt1>
          <a:srgbClr val="FFFFFF"/>
        </a:lt1>
        <a:dk2>
          <a:srgbClr val="44697D"/>
        </a:dk2>
        <a:lt2>
          <a:srgbClr val="CCCCCC"/>
        </a:lt2>
        <a:accent1>
          <a:srgbClr val="F0AB00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F6D2AA"/>
        </a:accent5>
        <a:accent6>
          <a:srgbClr val="5C5C5C"/>
        </a:accent6>
        <a:hlink>
          <a:srgbClr val="04357B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B-template-1 2">
        <a:dk1>
          <a:srgbClr val="000000"/>
        </a:dk1>
        <a:lt1>
          <a:srgbClr val="FFFFFF"/>
        </a:lt1>
        <a:dk2>
          <a:srgbClr val="FFFFFE"/>
        </a:dk2>
        <a:lt2>
          <a:srgbClr val="CCCCCC"/>
        </a:lt2>
        <a:accent1>
          <a:srgbClr val="83A672"/>
        </a:accent1>
        <a:accent2>
          <a:srgbClr val="3A748D"/>
        </a:accent2>
        <a:accent3>
          <a:srgbClr val="FFFFFF"/>
        </a:accent3>
        <a:accent4>
          <a:srgbClr val="000000"/>
        </a:accent4>
        <a:accent5>
          <a:srgbClr val="C1D0BC"/>
        </a:accent5>
        <a:accent6>
          <a:srgbClr val="34687F"/>
        </a:accent6>
        <a:hlink>
          <a:srgbClr val="04357B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t_Blue_TFB-template-1">
  <a:themeElements>
    <a:clrScheme name="">
      <a:dk1>
        <a:srgbClr val="000000"/>
      </a:dk1>
      <a:lt1>
        <a:srgbClr val="FFFFFF"/>
      </a:lt1>
      <a:dk2>
        <a:srgbClr val="FFFFFE"/>
      </a:dk2>
      <a:lt2>
        <a:srgbClr val="CCCCCC"/>
      </a:lt2>
      <a:accent1>
        <a:srgbClr val="91B97E"/>
      </a:accent1>
      <a:accent2>
        <a:srgbClr val="3A748D"/>
      </a:accent2>
      <a:accent3>
        <a:srgbClr val="FFFFFF"/>
      </a:accent3>
      <a:accent4>
        <a:srgbClr val="000000"/>
      </a:accent4>
      <a:accent5>
        <a:srgbClr val="C7D9C0"/>
      </a:accent5>
      <a:accent6>
        <a:srgbClr val="34687F"/>
      </a:accent6>
      <a:hlink>
        <a:srgbClr val="04357B"/>
      </a:hlink>
      <a:folHlink>
        <a:srgbClr val="999999"/>
      </a:folHlink>
    </a:clrScheme>
    <a:fontScheme name="TFB-template-1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TFB-template-1 1">
        <a:dk1>
          <a:srgbClr val="000000"/>
        </a:dk1>
        <a:lt1>
          <a:srgbClr val="FFFFFF"/>
        </a:lt1>
        <a:dk2>
          <a:srgbClr val="44697D"/>
        </a:dk2>
        <a:lt2>
          <a:srgbClr val="CCCCCC"/>
        </a:lt2>
        <a:accent1>
          <a:srgbClr val="F0AB00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F6D2AA"/>
        </a:accent5>
        <a:accent6>
          <a:srgbClr val="5C5C5C"/>
        </a:accent6>
        <a:hlink>
          <a:srgbClr val="04357B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B-template-1 2">
        <a:dk1>
          <a:srgbClr val="000000"/>
        </a:dk1>
        <a:lt1>
          <a:srgbClr val="FFFFFF"/>
        </a:lt1>
        <a:dk2>
          <a:srgbClr val="FFFFFE"/>
        </a:dk2>
        <a:lt2>
          <a:srgbClr val="CCCCCC"/>
        </a:lt2>
        <a:accent1>
          <a:srgbClr val="83A672"/>
        </a:accent1>
        <a:accent2>
          <a:srgbClr val="3A748D"/>
        </a:accent2>
        <a:accent3>
          <a:srgbClr val="FFFFFF"/>
        </a:accent3>
        <a:accent4>
          <a:srgbClr val="000000"/>
        </a:accent4>
        <a:accent5>
          <a:srgbClr val="C1D0BC"/>
        </a:accent5>
        <a:accent6>
          <a:srgbClr val="34687F"/>
        </a:accent6>
        <a:hlink>
          <a:srgbClr val="04357B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lt_Tan_TFB-template-1">
  <a:themeElements>
    <a:clrScheme name="">
      <a:dk1>
        <a:srgbClr val="000000"/>
      </a:dk1>
      <a:lt1>
        <a:srgbClr val="FFFFFF"/>
      </a:lt1>
      <a:dk2>
        <a:srgbClr val="FFFFFE"/>
      </a:dk2>
      <a:lt2>
        <a:srgbClr val="CCCCCC"/>
      </a:lt2>
      <a:accent1>
        <a:srgbClr val="91B97E"/>
      </a:accent1>
      <a:accent2>
        <a:srgbClr val="3A748D"/>
      </a:accent2>
      <a:accent3>
        <a:srgbClr val="FFFFFF"/>
      </a:accent3>
      <a:accent4>
        <a:srgbClr val="000000"/>
      </a:accent4>
      <a:accent5>
        <a:srgbClr val="C7D9C0"/>
      </a:accent5>
      <a:accent6>
        <a:srgbClr val="34687F"/>
      </a:accent6>
      <a:hlink>
        <a:srgbClr val="04357B"/>
      </a:hlink>
      <a:folHlink>
        <a:srgbClr val="999999"/>
      </a:folHlink>
    </a:clrScheme>
    <a:fontScheme name="TFB-template-1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TFB-template-1 1">
        <a:dk1>
          <a:srgbClr val="000000"/>
        </a:dk1>
        <a:lt1>
          <a:srgbClr val="FFFFFF"/>
        </a:lt1>
        <a:dk2>
          <a:srgbClr val="44697D"/>
        </a:dk2>
        <a:lt2>
          <a:srgbClr val="CCCCCC"/>
        </a:lt2>
        <a:accent1>
          <a:srgbClr val="F0AB00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F6D2AA"/>
        </a:accent5>
        <a:accent6>
          <a:srgbClr val="5C5C5C"/>
        </a:accent6>
        <a:hlink>
          <a:srgbClr val="04357B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B-template-1 2">
        <a:dk1>
          <a:srgbClr val="000000"/>
        </a:dk1>
        <a:lt1>
          <a:srgbClr val="FFFFFF"/>
        </a:lt1>
        <a:dk2>
          <a:srgbClr val="FFFFFE"/>
        </a:dk2>
        <a:lt2>
          <a:srgbClr val="CCCCCC"/>
        </a:lt2>
        <a:accent1>
          <a:srgbClr val="83A672"/>
        </a:accent1>
        <a:accent2>
          <a:srgbClr val="3A748D"/>
        </a:accent2>
        <a:accent3>
          <a:srgbClr val="FFFFFF"/>
        </a:accent3>
        <a:accent4>
          <a:srgbClr val="000000"/>
        </a:accent4>
        <a:accent5>
          <a:srgbClr val="C1D0BC"/>
        </a:accent5>
        <a:accent6>
          <a:srgbClr val="34687F"/>
        </a:accent6>
        <a:hlink>
          <a:srgbClr val="04357B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lt_Gold_TFB-template-1">
  <a:themeElements>
    <a:clrScheme name="">
      <a:dk1>
        <a:srgbClr val="000000"/>
      </a:dk1>
      <a:lt1>
        <a:srgbClr val="FFFFFF"/>
      </a:lt1>
      <a:dk2>
        <a:srgbClr val="FFFFFE"/>
      </a:dk2>
      <a:lt2>
        <a:srgbClr val="CCCCCC"/>
      </a:lt2>
      <a:accent1>
        <a:srgbClr val="91B97E"/>
      </a:accent1>
      <a:accent2>
        <a:srgbClr val="3A748D"/>
      </a:accent2>
      <a:accent3>
        <a:srgbClr val="FFFFFF"/>
      </a:accent3>
      <a:accent4>
        <a:srgbClr val="000000"/>
      </a:accent4>
      <a:accent5>
        <a:srgbClr val="C7D9C0"/>
      </a:accent5>
      <a:accent6>
        <a:srgbClr val="34687F"/>
      </a:accent6>
      <a:hlink>
        <a:srgbClr val="04357B"/>
      </a:hlink>
      <a:folHlink>
        <a:srgbClr val="999999"/>
      </a:folHlink>
    </a:clrScheme>
    <a:fontScheme name="TFB-template-1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TFB-template-1 1">
        <a:dk1>
          <a:srgbClr val="000000"/>
        </a:dk1>
        <a:lt1>
          <a:srgbClr val="FFFFFF"/>
        </a:lt1>
        <a:dk2>
          <a:srgbClr val="44697D"/>
        </a:dk2>
        <a:lt2>
          <a:srgbClr val="CCCCCC"/>
        </a:lt2>
        <a:accent1>
          <a:srgbClr val="F0AB00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F6D2AA"/>
        </a:accent5>
        <a:accent6>
          <a:srgbClr val="5C5C5C"/>
        </a:accent6>
        <a:hlink>
          <a:srgbClr val="04357B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B-template-1 2">
        <a:dk1>
          <a:srgbClr val="000000"/>
        </a:dk1>
        <a:lt1>
          <a:srgbClr val="FFFFFF"/>
        </a:lt1>
        <a:dk2>
          <a:srgbClr val="FFFFFE"/>
        </a:dk2>
        <a:lt2>
          <a:srgbClr val="CCCCCC"/>
        </a:lt2>
        <a:accent1>
          <a:srgbClr val="83A672"/>
        </a:accent1>
        <a:accent2>
          <a:srgbClr val="3A748D"/>
        </a:accent2>
        <a:accent3>
          <a:srgbClr val="FFFFFF"/>
        </a:accent3>
        <a:accent4>
          <a:srgbClr val="000000"/>
        </a:accent4>
        <a:accent5>
          <a:srgbClr val="C1D0BC"/>
        </a:accent5>
        <a:accent6>
          <a:srgbClr val="34687F"/>
        </a:accent6>
        <a:hlink>
          <a:srgbClr val="04357B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lt_Lilac_TFB-template-1">
  <a:themeElements>
    <a:clrScheme name="">
      <a:dk1>
        <a:srgbClr val="000000"/>
      </a:dk1>
      <a:lt1>
        <a:srgbClr val="FFFFFF"/>
      </a:lt1>
      <a:dk2>
        <a:srgbClr val="FFFFFE"/>
      </a:dk2>
      <a:lt2>
        <a:srgbClr val="CCCCCC"/>
      </a:lt2>
      <a:accent1>
        <a:srgbClr val="91B97E"/>
      </a:accent1>
      <a:accent2>
        <a:srgbClr val="3A748D"/>
      </a:accent2>
      <a:accent3>
        <a:srgbClr val="FFFFFF"/>
      </a:accent3>
      <a:accent4>
        <a:srgbClr val="000000"/>
      </a:accent4>
      <a:accent5>
        <a:srgbClr val="C7D9C0"/>
      </a:accent5>
      <a:accent6>
        <a:srgbClr val="34687F"/>
      </a:accent6>
      <a:hlink>
        <a:srgbClr val="04357B"/>
      </a:hlink>
      <a:folHlink>
        <a:srgbClr val="999999"/>
      </a:folHlink>
    </a:clrScheme>
    <a:fontScheme name="TFB-template-1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TFB-template-1 1">
        <a:dk1>
          <a:srgbClr val="000000"/>
        </a:dk1>
        <a:lt1>
          <a:srgbClr val="FFFFFF"/>
        </a:lt1>
        <a:dk2>
          <a:srgbClr val="44697D"/>
        </a:dk2>
        <a:lt2>
          <a:srgbClr val="CCCCCC"/>
        </a:lt2>
        <a:accent1>
          <a:srgbClr val="F0AB00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F6D2AA"/>
        </a:accent5>
        <a:accent6>
          <a:srgbClr val="5C5C5C"/>
        </a:accent6>
        <a:hlink>
          <a:srgbClr val="04357B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B-template-1 2">
        <a:dk1>
          <a:srgbClr val="000000"/>
        </a:dk1>
        <a:lt1>
          <a:srgbClr val="FFFFFF"/>
        </a:lt1>
        <a:dk2>
          <a:srgbClr val="FFFFFE"/>
        </a:dk2>
        <a:lt2>
          <a:srgbClr val="CCCCCC"/>
        </a:lt2>
        <a:accent1>
          <a:srgbClr val="83A672"/>
        </a:accent1>
        <a:accent2>
          <a:srgbClr val="3A748D"/>
        </a:accent2>
        <a:accent3>
          <a:srgbClr val="FFFFFF"/>
        </a:accent3>
        <a:accent4>
          <a:srgbClr val="000000"/>
        </a:accent4>
        <a:accent5>
          <a:srgbClr val="C1D0BC"/>
        </a:accent5>
        <a:accent6>
          <a:srgbClr val="34687F"/>
        </a:accent6>
        <a:hlink>
          <a:srgbClr val="04357B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o_Header_TFB-template-1">
  <a:themeElements>
    <a:clrScheme name="">
      <a:dk1>
        <a:srgbClr val="000000"/>
      </a:dk1>
      <a:lt1>
        <a:srgbClr val="FFFFFF"/>
      </a:lt1>
      <a:dk2>
        <a:srgbClr val="FFFFFE"/>
      </a:dk2>
      <a:lt2>
        <a:srgbClr val="CCCCCC"/>
      </a:lt2>
      <a:accent1>
        <a:srgbClr val="91B97E"/>
      </a:accent1>
      <a:accent2>
        <a:srgbClr val="3A748D"/>
      </a:accent2>
      <a:accent3>
        <a:srgbClr val="FFFFFF"/>
      </a:accent3>
      <a:accent4>
        <a:srgbClr val="000000"/>
      </a:accent4>
      <a:accent5>
        <a:srgbClr val="C7D9C0"/>
      </a:accent5>
      <a:accent6>
        <a:srgbClr val="34687F"/>
      </a:accent6>
      <a:hlink>
        <a:srgbClr val="04357B"/>
      </a:hlink>
      <a:folHlink>
        <a:srgbClr val="999999"/>
      </a:folHlink>
    </a:clrScheme>
    <a:fontScheme name="TFB-template-1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TFB-template-1 1">
        <a:dk1>
          <a:srgbClr val="000000"/>
        </a:dk1>
        <a:lt1>
          <a:srgbClr val="FFFFFF"/>
        </a:lt1>
        <a:dk2>
          <a:srgbClr val="44697D"/>
        </a:dk2>
        <a:lt2>
          <a:srgbClr val="CCCCCC"/>
        </a:lt2>
        <a:accent1>
          <a:srgbClr val="F0AB00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F6D2AA"/>
        </a:accent5>
        <a:accent6>
          <a:srgbClr val="5C5C5C"/>
        </a:accent6>
        <a:hlink>
          <a:srgbClr val="04357B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B-template-1 2">
        <a:dk1>
          <a:srgbClr val="000000"/>
        </a:dk1>
        <a:lt1>
          <a:srgbClr val="FFFFFF"/>
        </a:lt1>
        <a:dk2>
          <a:srgbClr val="FFFFFE"/>
        </a:dk2>
        <a:lt2>
          <a:srgbClr val="CCCCCC"/>
        </a:lt2>
        <a:accent1>
          <a:srgbClr val="83A672"/>
        </a:accent1>
        <a:accent2>
          <a:srgbClr val="3A748D"/>
        </a:accent2>
        <a:accent3>
          <a:srgbClr val="FFFFFF"/>
        </a:accent3>
        <a:accent4>
          <a:srgbClr val="000000"/>
        </a:accent4>
        <a:accent5>
          <a:srgbClr val="C1D0BC"/>
        </a:accent5>
        <a:accent6>
          <a:srgbClr val="34687F"/>
        </a:accent6>
        <a:hlink>
          <a:srgbClr val="04357B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Templates:TFB-template-1.pot</Template>
  <TotalTime>1674</TotalTime>
  <Words>573</Words>
  <Application>Microsoft Macintosh PowerPoint</Application>
  <PresentationFormat>Widescreen</PresentationFormat>
  <Paragraphs>116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 Unicode MS</vt:lpstr>
      <vt:lpstr>ＭＳ Ｐゴシック</vt:lpstr>
      <vt:lpstr>Arial</vt:lpstr>
      <vt:lpstr>Calibri</vt:lpstr>
      <vt:lpstr>Monotype Sorts</vt:lpstr>
      <vt:lpstr>Tahoma</vt:lpstr>
      <vt:lpstr>Times</vt:lpstr>
      <vt:lpstr>Times New Roman</vt:lpstr>
      <vt:lpstr>Wingdings</vt:lpstr>
      <vt:lpstr>TFB-template-1</vt:lpstr>
      <vt:lpstr>Alt_Blue_TFB-template-1</vt:lpstr>
      <vt:lpstr>Alt_Tan_TFB-template-1</vt:lpstr>
      <vt:lpstr>Alt_Gold_TFB-template-1</vt:lpstr>
      <vt:lpstr>Alt_Lilac_TFB-template-1</vt:lpstr>
      <vt:lpstr>No_Header_TFB-template-1</vt:lpstr>
      <vt:lpstr>PowerPoint Presentation</vt:lpstr>
      <vt:lpstr>Agenda</vt:lpstr>
      <vt:lpstr>PowerPoint Presentation</vt:lpstr>
      <vt:lpstr>Service Areas</vt:lpstr>
      <vt:lpstr>PowerPoint Presentation</vt:lpstr>
      <vt:lpstr>PowerPoint Presentation</vt:lpstr>
      <vt:lpstr>The Meaning of Organic</vt:lpstr>
      <vt:lpstr>Unifying Principles of Organic</vt:lpstr>
      <vt:lpstr>Areas of Disparity</vt:lpstr>
      <vt:lpstr>Areas of Disparity</vt:lpstr>
      <vt:lpstr>NOP National List of Materials</vt:lpstr>
      <vt:lpstr>The National List: Original Intention</vt:lpstr>
      <vt:lpstr>Areas of Disparity</vt:lpstr>
      <vt:lpstr>Issues That Need Work</vt:lpstr>
      <vt:lpstr>Challenges of the Regulatory Process</vt:lpstr>
      <vt:lpstr>Suggestions for Manufacturers</vt:lpstr>
      <vt:lpstr>Opportunities</vt:lpstr>
      <vt:lpstr>PowerPoint Presentation</vt:lpstr>
    </vt:vector>
  </TitlesOfParts>
  <Company>Devon Designs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Devon</dc:creator>
  <cp:lastModifiedBy>Microsoft Office User</cp:lastModifiedBy>
  <cp:revision>219</cp:revision>
  <dcterms:created xsi:type="dcterms:W3CDTF">2010-08-17T22:21:05Z</dcterms:created>
  <dcterms:modified xsi:type="dcterms:W3CDTF">2019-03-02T01:26:00Z</dcterms:modified>
</cp:coreProperties>
</file>