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0" r:id="rId2"/>
    <p:sldId id="277" r:id="rId3"/>
    <p:sldId id="278" r:id="rId4"/>
    <p:sldId id="279" r:id="rId5"/>
    <p:sldId id="276" r:id="rId6"/>
    <p:sldId id="280" r:id="rId7"/>
    <p:sldId id="289" r:id="rId8"/>
    <p:sldId id="283" r:id="rId9"/>
    <p:sldId id="282" r:id="rId10"/>
    <p:sldId id="287" r:id="rId11"/>
    <p:sldId id="288" r:id="rId12"/>
    <p:sldId id="286"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61" autoAdjust="0"/>
    <p:restoredTop sz="90125" autoAdjust="0"/>
  </p:normalViewPr>
  <p:slideViewPr>
    <p:cSldViewPr snapToGrid="0">
      <p:cViewPr varScale="1">
        <p:scale>
          <a:sx n="99" d="100"/>
          <a:sy n="99" d="100"/>
        </p:scale>
        <p:origin x="808" y="168"/>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53811-2D08-4797-A2CB-5AA7B9CEB787}" type="datetimeFigureOut">
              <a:rPr lang="en-US" smtClean="0"/>
              <a:t>3/2/19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B37B6-4449-46E7-AE00-2F32439515D8}" type="slidenum">
              <a:rPr lang="en-US" smtClean="0"/>
              <a:t>‹#›</a:t>
            </a:fld>
            <a:endParaRPr lang="en-US"/>
          </a:p>
        </p:txBody>
      </p:sp>
    </p:spTree>
    <p:extLst>
      <p:ext uri="{BB962C8B-B14F-4D97-AF65-F5344CB8AC3E}">
        <p14:creationId xmlns:p14="http://schemas.microsoft.com/office/powerpoint/2010/main" val="3461866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ta.com/news/issues/ota-takes-action-fraudulent-impor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511192-69AF-469C-BAA1-D87E96521BA3}" type="slidenum">
              <a:rPr lang="en-US" smtClean="0"/>
              <a:t>2</a:t>
            </a:fld>
            <a:endParaRPr lang="en-US"/>
          </a:p>
        </p:txBody>
      </p:sp>
    </p:spTree>
    <p:extLst>
      <p:ext uri="{BB962C8B-B14F-4D97-AF65-F5344CB8AC3E}">
        <p14:creationId xmlns:p14="http://schemas.microsoft.com/office/powerpoint/2010/main" val="337440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Convene</a:t>
            </a:r>
          </a:p>
          <a:p>
            <a:endParaRPr lang="en-US" dirty="0"/>
          </a:p>
          <a:p>
            <a:r>
              <a:rPr lang="en-US" dirty="0"/>
              <a:t>Do</a:t>
            </a:r>
            <a:r>
              <a:rPr lang="en-US" baseline="0" dirty="0"/>
              <a:t> </a:t>
            </a:r>
            <a:r>
              <a:rPr lang="en-US" dirty="0"/>
              <a:t>we want to say organic produce or organic fresh fruit and veg?</a:t>
            </a:r>
          </a:p>
          <a:p>
            <a:endParaRPr lang="en-US" dirty="0"/>
          </a:p>
          <a:p>
            <a:r>
              <a:rPr lang="en-US" dirty="0"/>
              <a:t>We want to say “organic produce industry”.</a:t>
            </a:r>
          </a:p>
        </p:txBody>
      </p:sp>
      <p:sp>
        <p:nvSpPr>
          <p:cNvPr id="4" name="Slide Number Placeholder 3"/>
          <p:cNvSpPr>
            <a:spLocks noGrp="1"/>
          </p:cNvSpPr>
          <p:nvPr>
            <p:ph type="sldNum" sz="quarter" idx="10"/>
          </p:nvPr>
        </p:nvSpPr>
        <p:spPr/>
        <p:txBody>
          <a:bodyPr/>
          <a:lstStyle/>
          <a:p>
            <a:fld id="{98511192-69AF-469C-BAA1-D87E96521BA3}" type="slidenum">
              <a:rPr lang="en-US" smtClean="0"/>
              <a:t>3</a:t>
            </a:fld>
            <a:endParaRPr lang="en-US"/>
          </a:p>
        </p:txBody>
      </p:sp>
    </p:spTree>
    <p:extLst>
      <p:ext uri="{BB962C8B-B14F-4D97-AF65-F5344CB8AC3E}">
        <p14:creationId xmlns:p14="http://schemas.microsoft.com/office/powerpoint/2010/main" val="46446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11192-69AF-469C-BAA1-D87E96521B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49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11192-69AF-469C-BAA1-D87E96521BA3}" type="slidenum">
              <a:rPr lang="en-US" smtClean="0"/>
              <a:t>5</a:t>
            </a:fld>
            <a:endParaRPr lang="en-US"/>
          </a:p>
        </p:txBody>
      </p:sp>
    </p:spTree>
    <p:extLst>
      <p:ext uri="{BB962C8B-B14F-4D97-AF65-F5344CB8AC3E}">
        <p14:creationId xmlns:p14="http://schemas.microsoft.com/office/powerpoint/2010/main" val="2077219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educate</a:t>
            </a:r>
          </a:p>
        </p:txBody>
      </p:sp>
      <p:sp>
        <p:nvSpPr>
          <p:cNvPr id="4" name="Slide Number Placeholder 3"/>
          <p:cNvSpPr>
            <a:spLocks noGrp="1"/>
          </p:cNvSpPr>
          <p:nvPr>
            <p:ph type="sldNum" sz="quarter" idx="10"/>
          </p:nvPr>
        </p:nvSpPr>
        <p:spPr/>
        <p:txBody>
          <a:bodyPr/>
          <a:lstStyle/>
          <a:p>
            <a:fld id="{98511192-69AF-469C-BAA1-D87E96521BA3}" type="slidenum">
              <a:rPr lang="en-US" smtClean="0"/>
              <a:t>6</a:t>
            </a:fld>
            <a:endParaRPr lang="en-US"/>
          </a:p>
        </p:txBody>
      </p:sp>
    </p:spTree>
    <p:extLst>
      <p:ext uri="{BB962C8B-B14F-4D97-AF65-F5344CB8AC3E}">
        <p14:creationId xmlns:p14="http://schemas.microsoft.com/office/powerpoint/2010/main" val="257487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imes" pitchFamily="-112" charset="0"/>
                <a:ea typeface="MS PGothic" pitchFamily="34" charset="-128"/>
                <a:cs typeface="MS PGothic" charset="0"/>
              </a:rPr>
              <a:t>Organic Integrity and Imports (</a:t>
            </a:r>
            <a:r>
              <a:rPr lang="en-US" sz="1200" b="1" u="sng" kern="1200" dirty="0">
                <a:solidFill>
                  <a:schemeClr val="tx1"/>
                </a:solidFill>
                <a:effectLst/>
                <a:latin typeface="Times" pitchFamily="-112" charset="0"/>
                <a:ea typeface="MS PGothic" pitchFamily="34" charset="-128"/>
                <a:cs typeface="MS PGothic" charset="0"/>
                <a:hlinkClick r:id="rId3"/>
              </a:rPr>
              <a:t>https://ota.com/news/issues/ota-takes-action-fraudulent-imports</a:t>
            </a:r>
            <a:r>
              <a:rPr lang="en-US" sz="1200" b="1" kern="1200" dirty="0">
                <a:solidFill>
                  <a:schemeClr val="tx1"/>
                </a:solidFill>
                <a:effectLst/>
                <a:latin typeface="Times" pitchFamily="-112" charset="0"/>
                <a:ea typeface="MS PGothic" pitchFamily="34" charset="-128"/>
                <a:cs typeface="MS PGothic" charset="0"/>
              </a:rPr>
              <a:t>)</a:t>
            </a:r>
            <a:endParaRPr lang="en-US" sz="1200" kern="1200" dirty="0">
              <a:solidFill>
                <a:schemeClr val="tx1"/>
              </a:solidFill>
              <a:effectLst/>
              <a:latin typeface="Times" pitchFamily="-112" charset="0"/>
              <a:ea typeface="MS PGothic" pitchFamily="34" charset="-128"/>
              <a:cs typeface="MS PGothic" charset="0"/>
            </a:endParaRPr>
          </a:p>
          <a:p>
            <a:r>
              <a:rPr lang="en-US" sz="1200" kern="1200" dirty="0">
                <a:solidFill>
                  <a:schemeClr val="tx1"/>
                </a:solidFill>
                <a:effectLst/>
                <a:latin typeface="Times" pitchFamily="-112" charset="0"/>
                <a:ea typeface="MS PGothic" pitchFamily="34" charset="-128"/>
                <a:cs typeface="MS PGothic" charset="0"/>
              </a:rPr>
              <a:t>The Organic Trade Association believes fraud cannot be tolerated in the organic system, whether inside or outside of the United States, and is proactively working on several fronts to help prevent any future fraudulent imports. Members are working together under OTA’s task force system to develop a best practices guide to help brands and traders manage the risk of organic fraud. We are advocating for the 2018 Farm Bill to include support and adequate funding for the USDA National Organic Program (NOP) to keep pace with industry growth, set uniform standards, and carry out compliance and enforcement actions in the U.S. and abroad.  </a:t>
            </a:r>
          </a:p>
          <a:p>
            <a:endParaRPr lang="en-US" dirty="0"/>
          </a:p>
        </p:txBody>
      </p:sp>
      <p:sp>
        <p:nvSpPr>
          <p:cNvPr id="4" name="Slide Number Placeholder 3"/>
          <p:cNvSpPr>
            <a:spLocks noGrp="1"/>
          </p:cNvSpPr>
          <p:nvPr>
            <p:ph type="sldNum" sz="quarter" idx="10"/>
          </p:nvPr>
        </p:nvSpPr>
        <p:spPr/>
        <p:txBody>
          <a:bodyPr/>
          <a:lstStyle/>
          <a:p>
            <a:pPr>
              <a:defRPr/>
            </a:pPr>
            <a:fld id="{18A82B3A-C3A6-4B48-B596-136B0A8C9513}" type="slidenum">
              <a:rPr lang="en-US" smtClean="0"/>
              <a:pPr>
                <a:defRPr/>
              </a:pPr>
              <a:t>9</a:t>
            </a:fld>
            <a:endParaRPr lang="en-US"/>
          </a:p>
        </p:txBody>
      </p:sp>
    </p:spTree>
    <p:extLst>
      <p:ext uri="{BB962C8B-B14F-4D97-AF65-F5344CB8AC3E}">
        <p14:creationId xmlns:p14="http://schemas.microsoft.com/office/powerpoint/2010/main" val="275629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solidFill>
                  <a:srgbClr val="F5F5DC"/>
                </a:solidFill>
              </a:rPr>
              <a:t>The Organic Agronomy Training Series (</a:t>
            </a:r>
            <a:r>
              <a:rPr lang="en-US" sz="1200" b="1" dirty="0">
                <a:solidFill>
                  <a:srgbClr val="F5F5DC"/>
                </a:solidFill>
              </a:rPr>
              <a:t>OATS</a:t>
            </a:r>
            <a:r>
              <a:rPr lang="en-US" sz="1200" dirty="0">
                <a:solidFill>
                  <a:srgbClr val="F5F5DC"/>
                </a:solidFill>
              </a:rPr>
              <a:t>) is a collaboratively-managed, science-based </a:t>
            </a:r>
            <a:r>
              <a:rPr lang="en-US" sz="1200" b="1" dirty="0">
                <a:solidFill>
                  <a:srgbClr val="F5F5DC"/>
                </a:solidFill>
              </a:rPr>
              <a:t>train-the-trainer program </a:t>
            </a:r>
            <a:r>
              <a:rPr lang="en-US" sz="1200" dirty="0">
                <a:solidFill>
                  <a:srgbClr val="F5F5DC"/>
                </a:solidFill>
              </a:rPr>
              <a:t>for agricultural professionals working with organic or transitioning producers in the U.S.</a:t>
            </a:r>
            <a:br>
              <a:rPr lang="en-US" sz="1200" dirty="0">
                <a:solidFill>
                  <a:srgbClr val="F5F5DC"/>
                </a:solidFill>
              </a:rPr>
            </a:br>
            <a:endParaRPr lang="en-US" sz="900" dirty="0">
              <a:solidFill>
                <a:srgbClr val="F5F5DC"/>
              </a:solidFill>
            </a:endParaRPr>
          </a:p>
          <a:p>
            <a:pPr marL="342900" indent="-342900">
              <a:buFont typeface="Arial" panose="020B0604020202020204" pitchFamily="34" charset="0"/>
              <a:buChar char="•"/>
            </a:pPr>
            <a:r>
              <a:rPr lang="en-US" sz="1200" dirty="0">
                <a:solidFill>
                  <a:srgbClr val="F5F5DC"/>
                </a:solidFill>
              </a:rPr>
              <a:t>OATS has been spearheaded by Pipeline Foods. The intention is to transfer management to a public or nonprofit organization. GRO funding would be directed to project management/host organization. </a:t>
            </a:r>
            <a:br>
              <a:rPr lang="en-US" sz="1200" dirty="0">
                <a:solidFill>
                  <a:srgbClr val="F5F5DC"/>
                </a:solidFill>
              </a:rPr>
            </a:br>
            <a:endParaRPr lang="en-US" sz="900" dirty="0">
              <a:solidFill>
                <a:srgbClr val="F5F5DC"/>
              </a:solidFill>
            </a:endParaRPr>
          </a:p>
          <a:p>
            <a:pPr marL="342900" indent="-342900">
              <a:buFont typeface="Arial" panose="020B0604020202020204" pitchFamily="34" charset="0"/>
              <a:buChar char="•"/>
            </a:pPr>
            <a:r>
              <a:rPr lang="en-US" sz="1200" dirty="0">
                <a:solidFill>
                  <a:srgbClr val="F5F5DC"/>
                </a:solidFill>
              </a:rPr>
              <a:t>GRO will also explore opportunities with the Natural Resources Conservation Service (</a:t>
            </a:r>
            <a:r>
              <a:rPr lang="en-US" sz="1200" b="1" dirty="0">
                <a:solidFill>
                  <a:srgbClr val="F5F5DC"/>
                </a:solidFill>
              </a:rPr>
              <a:t>NRCS</a:t>
            </a:r>
            <a:r>
              <a:rPr lang="en-US" sz="1200" dirty="0">
                <a:solidFill>
                  <a:srgbClr val="F5F5DC"/>
                </a:solidFill>
              </a:rPr>
              <a:t>) to increase the number of organic education specialists. We envision that collaborations between OATS and NRCS could enhance the programming of each and create new pathways for technical assistance to reach farmers.</a:t>
            </a:r>
          </a:p>
          <a:p>
            <a:pPr marL="342900" indent="-342900">
              <a:buFont typeface="Arial" panose="020B0604020202020204" pitchFamily="34" charset="0"/>
              <a:buChar char="•"/>
            </a:pPr>
            <a:endParaRPr lang="en-US" sz="1200" dirty="0">
              <a:solidFill>
                <a:srgbClr val="F5F5DC"/>
              </a:solidFill>
            </a:endParaRPr>
          </a:p>
          <a:p>
            <a:endParaRPr lang="en-US" dirty="0"/>
          </a:p>
        </p:txBody>
      </p:sp>
      <p:sp>
        <p:nvSpPr>
          <p:cNvPr id="4" name="Slide Number Placeholder 3"/>
          <p:cNvSpPr>
            <a:spLocks noGrp="1"/>
          </p:cNvSpPr>
          <p:nvPr>
            <p:ph type="sldNum" sz="quarter" idx="10"/>
          </p:nvPr>
        </p:nvSpPr>
        <p:spPr/>
        <p:txBody>
          <a:bodyPr/>
          <a:lstStyle/>
          <a:p>
            <a:fld id="{74C03DEC-F3BB-43C8-BEA8-37C5760111C9}" type="slidenum">
              <a:rPr lang="en-US" smtClean="0"/>
              <a:t>10</a:t>
            </a:fld>
            <a:endParaRPr lang="en-US"/>
          </a:p>
        </p:txBody>
      </p:sp>
    </p:spTree>
    <p:extLst>
      <p:ext uri="{BB962C8B-B14F-4D97-AF65-F5344CB8AC3E}">
        <p14:creationId xmlns:p14="http://schemas.microsoft.com/office/powerpoint/2010/main" val="3025263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BCCBA-E0CE-A048-9CA5-030D87B6593D}" type="slidenum">
              <a:rPr lang="en-US" smtClean="0"/>
              <a:t>11</a:t>
            </a:fld>
            <a:endParaRPr lang="en-US"/>
          </a:p>
        </p:txBody>
      </p:sp>
    </p:spTree>
    <p:extLst>
      <p:ext uri="{BB962C8B-B14F-4D97-AF65-F5344CB8AC3E}">
        <p14:creationId xmlns:p14="http://schemas.microsoft.com/office/powerpoint/2010/main" val="105639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03DEC-F3BB-43C8-BEA8-37C5760111C9}" type="slidenum">
              <a:rPr lang="en-US" smtClean="0"/>
              <a:t>12</a:t>
            </a:fld>
            <a:endParaRPr lang="en-US"/>
          </a:p>
        </p:txBody>
      </p:sp>
    </p:spTree>
    <p:extLst>
      <p:ext uri="{BB962C8B-B14F-4D97-AF65-F5344CB8AC3E}">
        <p14:creationId xmlns:p14="http://schemas.microsoft.com/office/powerpoint/2010/main" val="2909135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06315D-C467-4E65-B97B-DBD536E21EBB}" type="datetimeFigureOut">
              <a:rPr lang="en-US" smtClean="0"/>
              <a:t>3/2/19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511258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06315D-C467-4E65-B97B-DBD536E21EBB}" type="datetimeFigureOut">
              <a:rPr lang="en-US" smtClean="0"/>
              <a:t>3/2/19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88447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06315D-C467-4E65-B97B-DBD536E21EBB}" type="datetimeFigureOut">
              <a:rPr lang="en-US" smtClean="0"/>
              <a:t>3/2/19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126759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06315D-C467-4E65-B97B-DBD536E21EBB}" type="datetimeFigureOut">
              <a:rPr lang="en-US" smtClean="0"/>
              <a:t>3/2/19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321659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06315D-C467-4E65-B97B-DBD536E21EBB}" type="datetimeFigureOut">
              <a:rPr lang="en-US" smtClean="0"/>
              <a:t>3/2/19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274309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06315D-C467-4E65-B97B-DBD536E21EBB}" type="datetimeFigureOut">
              <a:rPr lang="en-US" smtClean="0"/>
              <a:t>3/2/19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103061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06315D-C467-4E65-B97B-DBD536E21EBB}" type="datetimeFigureOut">
              <a:rPr lang="en-US" smtClean="0"/>
              <a:t>3/2/19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19015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06315D-C467-4E65-B97B-DBD536E21EBB}" type="datetimeFigureOut">
              <a:rPr lang="en-US" smtClean="0"/>
              <a:t>3/2/19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1238420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06315D-C467-4E65-B97B-DBD536E21EBB}" type="datetimeFigureOut">
              <a:rPr lang="en-US" smtClean="0"/>
              <a:t>3/2/19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2562963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06315D-C467-4E65-B97B-DBD536E21EBB}" type="datetimeFigureOut">
              <a:rPr lang="en-US" smtClean="0"/>
              <a:t>3/2/19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1409856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06315D-C467-4E65-B97B-DBD536E21EBB}" type="datetimeFigureOut">
              <a:rPr lang="en-US" smtClean="0"/>
              <a:t>3/2/19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3237A-9C38-4E2D-903D-8725E9ED7CD1}" type="slidenum">
              <a:rPr lang="en-US" smtClean="0"/>
              <a:t>‹#›</a:t>
            </a:fld>
            <a:endParaRPr lang="en-US"/>
          </a:p>
        </p:txBody>
      </p:sp>
    </p:spTree>
    <p:extLst>
      <p:ext uri="{BB962C8B-B14F-4D97-AF65-F5344CB8AC3E}">
        <p14:creationId xmlns:p14="http://schemas.microsoft.com/office/powerpoint/2010/main" val="86453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6315D-C467-4E65-B97B-DBD536E21EBB}" type="datetimeFigureOut">
              <a:rPr lang="en-US" smtClean="0"/>
              <a:t>3/2/19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3237A-9C38-4E2D-903D-8725E9ED7CD1}" type="slidenum">
              <a:rPr lang="en-US" smtClean="0"/>
              <a:t>‹#›</a:t>
            </a:fld>
            <a:endParaRPr lang="en-US"/>
          </a:p>
        </p:txBody>
      </p:sp>
    </p:spTree>
    <p:extLst>
      <p:ext uri="{BB962C8B-B14F-4D97-AF65-F5344CB8AC3E}">
        <p14:creationId xmlns:p14="http://schemas.microsoft.com/office/powerpoint/2010/main" val="2417615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51067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311744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46029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24665" y="2551837"/>
            <a:ext cx="6304908" cy="5078313"/>
          </a:xfrm>
          <a:prstGeom prst="rect">
            <a:avLst/>
          </a:prstGeom>
          <a:noFill/>
        </p:spPr>
        <p:txBody>
          <a:bodyPr wrap="square" rtlCol="0">
            <a:spAutoFit/>
          </a:bodyPr>
          <a:lstStyle/>
          <a:p>
            <a:r>
              <a:rPr lang="en-US" dirty="0">
                <a:solidFill>
                  <a:schemeClr val="bg1"/>
                </a:solidFill>
              </a:rPr>
              <a:t>We need to stand together to advance organic priorities. As a leader in the industry, others follow in your footsteps. </a:t>
            </a:r>
            <a:r>
              <a:rPr lang="en-US" b="1" dirty="0">
                <a:solidFill>
                  <a:schemeClr val="bg1"/>
                </a:solidFill>
              </a:rPr>
              <a:t>Please mark your calendar and register now at for Organic Week in D.C.</a:t>
            </a:r>
          </a:p>
          <a:p>
            <a:endParaRPr lang="en-US" dirty="0">
              <a:solidFill>
                <a:schemeClr val="bg1"/>
              </a:solidFill>
            </a:endParaRPr>
          </a:p>
          <a:p>
            <a:r>
              <a:rPr lang="en-US" dirty="0">
                <a:solidFill>
                  <a:schemeClr val="bg1"/>
                </a:solidFill>
              </a:rPr>
              <a:t>Coming along to cover “advocacy in action” for their massive consumer networks are the handpicked thought-leaders and brand ambassadors who make up our first-ever </a:t>
            </a:r>
            <a:r>
              <a:rPr lang="en-US" b="1" dirty="0">
                <a:solidFill>
                  <a:schemeClr val="bg1"/>
                </a:solidFill>
              </a:rPr>
              <a:t>Influencer Program</a:t>
            </a:r>
            <a:r>
              <a:rPr lang="en-US" dirty="0">
                <a:solidFill>
                  <a:schemeClr val="bg1"/>
                </a:solidFill>
              </a:rPr>
              <a:t>.  </a:t>
            </a:r>
          </a:p>
          <a:p>
            <a:endParaRPr lang="en-US" dirty="0">
              <a:solidFill>
                <a:schemeClr val="bg1"/>
              </a:solidFill>
            </a:endParaRPr>
          </a:p>
          <a:p>
            <a:r>
              <a:rPr lang="en-US" dirty="0">
                <a:solidFill>
                  <a:schemeClr val="bg1"/>
                </a:solidFill>
              </a:rPr>
              <a:t>Organic Week Schedule: </a:t>
            </a:r>
          </a:p>
          <a:p>
            <a:pPr marL="285750" indent="-285750">
              <a:buFont typeface="Arial" panose="020B0604020202020204" pitchFamily="34" charset="0"/>
              <a:buChar char="•"/>
            </a:pPr>
            <a:r>
              <a:rPr lang="en-US" dirty="0">
                <a:solidFill>
                  <a:schemeClr val="bg1"/>
                </a:solidFill>
              </a:rPr>
              <a:t>Member Day – Monday, May 20</a:t>
            </a:r>
          </a:p>
          <a:p>
            <a:pPr marL="285750" indent="-285750">
              <a:buFont typeface="Arial" panose="020B0604020202020204" pitchFamily="34" charset="0"/>
              <a:buChar char="•"/>
            </a:pPr>
            <a:r>
              <a:rPr lang="en-US" dirty="0">
                <a:solidFill>
                  <a:schemeClr val="bg1"/>
                </a:solidFill>
              </a:rPr>
              <a:t>Advocacy Day – Tuesday, May 21</a:t>
            </a:r>
          </a:p>
          <a:p>
            <a:pPr marL="285750" indent="-285750">
              <a:buFont typeface="Arial" panose="020B0604020202020204" pitchFamily="34" charset="0"/>
              <a:buChar char="•"/>
            </a:pPr>
            <a:r>
              <a:rPr lang="en-US" dirty="0">
                <a:solidFill>
                  <a:schemeClr val="bg1"/>
                </a:solidFill>
              </a:rPr>
              <a:t>Conference Day – Wednesday, May 22</a:t>
            </a:r>
          </a:p>
          <a:p>
            <a:pPr marL="285750" indent="-285750">
              <a:buFont typeface="Arial" panose="020B0604020202020204" pitchFamily="34" charset="0"/>
              <a:buChar char="•"/>
            </a:pPr>
            <a:r>
              <a:rPr lang="en-US" dirty="0">
                <a:solidFill>
                  <a:schemeClr val="bg1"/>
                </a:solidFill>
              </a:rPr>
              <a:t>Board of Directors Meeting – Thursday, May 23</a:t>
            </a: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771968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745723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337860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762139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495258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6" descr="Image result for organically grown company]"/>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9241"/>
          <a:stretch/>
        </p:blipFill>
        <p:spPr bwMode="auto">
          <a:xfrm>
            <a:off x="149759" y="3513935"/>
            <a:ext cx="1929997" cy="10507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Image result for driscolls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57461" y="2415149"/>
            <a:ext cx="1829525" cy="5456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cal-organic"/>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02150" y="1849837"/>
            <a:ext cx="2053828" cy="9237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earthbound farms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693" y="4962698"/>
            <a:ext cx="1488091" cy="1127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1519" y="2759707"/>
            <a:ext cx="1486212" cy="6319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osie's Organic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7675" y="4034985"/>
            <a:ext cx="1749311" cy="5901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harlie's produc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3597" y="4830496"/>
            <a:ext cx="1386942" cy="13869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irect Advantage LL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0145" y="4341964"/>
            <a:ext cx="1643429" cy="9232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homegrown organic farms png"/>
          <p:cNvPicPr>
            <a:picLocks noChangeAspect="1" noChangeArrowheads="1"/>
          </p:cNvPicPr>
          <p:nvPr/>
        </p:nvPicPr>
        <p:blipFill rotWithShape="1">
          <a:blip r:embed="rId12">
            <a:extLst>
              <a:ext uri="{28A0092B-C50C-407E-A947-70E740481C1C}">
                <a14:useLocalDpi xmlns:a14="http://schemas.microsoft.com/office/drawing/2010/main" val="0"/>
              </a:ext>
            </a:extLst>
          </a:blip>
          <a:srcRect l="6892" r="9845"/>
          <a:stretch/>
        </p:blipFill>
        <p:spPr bwMode="auto">
          <a:xfrm>
            <a:off x="4260122" y="4629083"/>
            <a:ext cx="1842195" cy="10693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phillipsmushroomfarms.com/resourimg/BGimgs/logo1BG.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11286" y="5706557"/>
            <a:ext cx="2512529" cy="51088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tanimura and ant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5611" y="2415149"/>
            <a:ext cx="1181805" cy="97649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wh.farm/images/wholesum_logo_blurstroke.png?crc=390574224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91757" y="2781671"/>
            <a:ext cx="1677519" cy="11183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6"/>
          <a:stretch>
            <a:fillRect/>
          </a:stretch>
        </p:blipFill>
        <p:spPr>
          <a:xfrm>
            <a:off x="1783674" y="3152474"/>
            <a:ext cx="2561465" cy="484467"/>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40580" y="3630559"/>
            <a:ext cx="2567686" cy="1100437"/>
          </a:xfrm>
          <a:prstGeom prst="rect">
            <a:avLst/>
          </a:prstGeom>
        </p:spPr>
      </p:pic>
    </p:spTree>
    <p:extLst>
      <p:ext uri="{BB962C8B-B14F-4D97-AF65-F5344CB8AC3E}">
        <p14:creationId xmlns:p14="http://schemas.microsoft.com/office/powerpoint/2010/main" val="273837316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86234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7413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463577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323445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264</Words>
  <Application>Microsoft Macintosh PowerPoint</Application>
  <PresentationFormat>Widescreen</PresentationFormat>
  <Paragraphs>31</Paragraphs>
  <Slides>13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MS PGothic</vt:lpstr>
      <vt:lpstr>Arial</vt:lpstr>
      <vt:lpstr>Calibri</vt:lpstr>
      <vt:lpstr>Calibri Light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Tessa Young</dc:creator>
  <cp:lastModifiedBy>Microsoft Office User</cp:lastModifiedBy>
  <cp:revision>38</cp:revision>
  <dcterms:created xsi:type="dcterms:W3CDTF">2018-03-28T20:30:38Z</dcterms:created>
  <dcterms:modified xsi:type="dcterms:W3CDTF">2019-03-02T16:08:30Z</dcterms:modified>
</cp:coreProperties>
</file>