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notesMasterIdLst>
    <p:notesMasterId r:id="rId14"/>
  </p:notesMasterIdLst>
  <p:handoutMasterIdLst>
    <p:handoutMasterId r:id="rId15"/>
  </p:handoutMasterIdLst>
  <p:sldIdLst>
    <p:sldId id="395" r:id="rId6"/>
    <p:sldId id="354" r:id="rId7"/>
    <p:sldId id="396" r:id="rId8"/>
    <p:sldId id="397" r:id="rId9"/>
    <p:sldId id="401" r:id="rId10"/>
    <p:sldId id="400" r:id="rId11"/>
    <p:sldId id="402" r:id="rId12"/>
    <p:sldId id="382" r:id="rId13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7" userDrawn="1">
          <p15:clr>
            <a:srgbClr val="A4A3A4"/>
          </p15:clr>
        </p15:guide>
        <p15:guide id="2" pos="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Curlett" initials="HC" lastIdx="1" clrIdx="0"/>
  <p:cmAuthor id="1" name="jkessell" initials="jk" lastIdx="6" clrIdx="1"/>
  <p:cmAuthor id="2" name="Dcwayson" initials="D" lastIdx="2" clrIdx="2"/>
  <p:cmAuthor id="3" name="Russo, Nicole L - APHIS" initials="RNL-A" lastIdx="3" clrIdx="3"/>
  <p:cmAuthor id="4" name="Wayson, Dorothy C - APHIS" initials="WDC-A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2D5B"/>
    <a:srgbClr val="003300"/>
    <a:srgbClr val="0048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 autoAdjust="0"/>
    <p:restoredTop sz="79736" autoAdjust="0"/>
  </p:normalViewPr>
  <p:slideViewPr>
    <p:cSldViewPr snapToGrid="0" snapToObjects="1">
      <p:cViewPr varScale="1">
        <p:scale>
          <a:sx n="110" d="100"/>
          <a:sy n="110" d="100"/>
        </p:scale>
        <p:origin x="408" y="176"/>
      </p:cViewPr>
      <p:guideLst>
        <p:guide orient="horz" pos="1187"/>
        <p:guide pos="379"/>
      </p:guideLst>
    </p:cSldViewPr>
  </p:slideViewPr>
  <p:outlineViewPr>
    <p:cViewPr>
      <p:scale>
        <a:sx n="33" d="100"/>
        <a:sy n="33" d="100"/>
      </p:scale>
      <p:origin x="0" y="163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7" d="100"/>
        <a:sy n="77" d="100"/>
      </p:scale>
      <p:origin x="0" y="-4166"/>
    </p:cViewPr>
  </p:sorterViewPr>
  <p:notesViewPr>
    <p:cSldViewPr snapToGrid="0" snapToObjects="1">
      <p:cViewPr varScale="1">
        <p:scale>
          <a:sx n="47" d="100"/>
          <a:sy n="47" d="100"/>
        </p:scale>
        <p:origin x="2246" y="3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781" y="0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/>
          <a:lstStyle>
            <a:lvl1pPr algn="r">
              <a:defRPr sz="1200"/>
            </a:lvl1pPr>
          </a:lstStyle>
          <a:p>
            <a:fld id="{C00743B9-297E-4192-909E-EABE101F63B9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36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781" y="8839036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 anchor="b"/>
          <a:lstStyle>
            <a:lvl1pPr algn="r">
              <a:defRPr sz="1200"/>
            </a:lvl1pPr>
          </a:lstStyle>
          <a:p>
            <a:fld id="{16D93DB9-77B9-4D57-8346-05C0DBBE4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0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781" y="0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/>
          <a:lstStyle>
            <a:lvl1pPr algn="r">
              <a:defRPr sz="1200"/>
            </a:lvl1pPr>
          </a:lstStyle>
          <a:p>
            <a:fld id="{F364D011-2B5C-420F-809B-A75FA65CD094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5" tIns="46018" rIns="92035" bIns="460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5" y="4420315"/>
            <a:ext cx="5614657" cy="4187666"/>
          </a:xfrm>
          <a:prstGeom prst="rect">
            <a:avLst/>
          </a:prstGeom>
        </p:spPr>
        <p:txBody>
          <a:bodyPr vert="horz" lIns="92035" tIns="46018" rIns="92035" bIns="460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36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781" y="8839036"/>
            <a:ext cx="3041540" cy="465296"/>
          </a:xfrm>
          <a:prstGeom prst="rect">
            <a:avLst/>
          </a:prstGeom>
        </p:spPr>
        <p:txBody>
          <a:bodyPr vert="horz" lIns="92035" tIns="46018" rIns="92035" bIns="46018" rtlCol="0" anchor="b"/>
          <a:lstStyle>
            <a:lvl1pPr algn="r">
              <a:defRPr sz="1200"/>
            </a:lvl1pPr>
          </a:lstStyle>
          <a:p>
            <a:fld id="{705B3F75-6CFB-4F49-8FDC-9F25E1CC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7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2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2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5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F75-6CFB-4F49-8FDC-9F25E1CC11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4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9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2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0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5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25500"/>
            <a:ext cx="10972800" cy="592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99E2-D640-CE46-903C-AF6E7F57988D}" type="datetimeFigureOut">
              <a:rPr lang="en-US" smtClean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06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7069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 SigLockup Master PwPt.Neg-transb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" y="140810"/>
            <a:ext cx="3835271" cy="4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7" y="1789890"/>
            <a:ext cx="8433880" cy="1810561"/>
          </a:xfrm>
        </p:spPr>
        <p:txBody>
          <a:bodyPr>
            <a:normAutofit/>
          </a:bodyPr>
          <a:lstStyle/>
          <a:p>
            <a:r>
              <a:rPr lang="en-US" b="1" dirty="0"/>
              <a:t>USDA’s Perspective on Plant Biostimulants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97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/>
              <a:t>Colin Stewart, PhD</a:t>
            </a:r>
          </a:p>
          <a:p>
            <a:pPr algn="ctr"/>
            <a:r>
              <a:rPr lang="en-US" b="1" dirty="0"/>
              <a:t>USDA APHIS Plant Protection and Quarantine</a:t>
            </a:r>
          </a:p>
          <a:p>
            <a:pPr algn="ctr"/>
            <a:r>
              <a:rPr lang="en-US" b="1" dirty="0"/>
              <a:t>Assistant Director- Pests, Pathogens, and Biocontrol Permits </a:t>
            </a:r>
            <a:br>
              <a:rPr lang="en-US" b="1" dirty="0"/>
            </a:br>
            <a:r>
              <a:rPr lang="en-US" b="1" dirty="0"/>
              <a:t>colin.stewart@aphis.usda.gov</a:t>
            </a:r>
            <a:br>
              <a:rPr lang="en-US" b="1" dirty="0"/>
            </a:br>
            <a:r>
              <a:rPr lang="en-US" b="1" dirty="0"/>
              <a:t>301-851-2237</a:t>
            </a:r>
          </a:p>
          <a:p>
            <a:pPr algn="ctr"/>
            <a:r>
              <a:rPr lang="en-US" b="1" dirty="0"/>
              <a:t>March 13,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4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2017: BPIA approached USDA APHIS PPQ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2353502"/>
            <a:ext cx="9790922" cy="4525963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Asked for help to </a:t>
            </a: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define a clear regulatory pathway</a:t>
            </a: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certify safety and efficacy</a:t>
            </a: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 harmonize labels between states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Biostimulants- neither </a:t>
            </a:r>
            <a:r>
              <a:rPr lang="en-US" sz="3200" dirty="0" err="1">
                <a:latin typeface="+mj-lt"/>
              </a:rPr>
              <a:t>biopesticides</a:t>
            </a:r>
            <a:r>
              <a:rPr lang="en-US" sz="3200" dirty="0">
                <a:latin typeface="+mj-lt"/>
              </a:rPr>
              <a:t> nor fertilizers</a:t>
            </a: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0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USDA APHIS Plant Protection and Quarantine’s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69" y="2353502"/>
            <a:ext cx="9762931" cy="4525963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Regulate only small scale field trials of biological control organisms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No authority to certify products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Recognized that USDA’s Agricultural Marketing Service (AMS) may be able to help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APHIS’ role: facilitate the process</a:t>
            </a: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1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USDA APHIS’ Facilitation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6766"/>
            <a:ext cx="9601200" cy="3485322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Hosted three meetings, numerous calls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Brought together members of industry, state and federal regulators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Identified major issues 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53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2019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1616766"/>
            <a:ext cx="9865567" cy="3485322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Work on report in 2019 Farm Bill</a:t>
            </a: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Calls on USDA and EPA to work with state and federal regulators, industry</a:t>
            </a: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Report on industry needs and state and federal authorities</a:t>
            </a: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41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Results- Three Working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616766"/>
            <a:ext cx="9790922" cy="4956312"/>
          </a:xfrm>
        </p:spPr>
        <p:txBody>
          <a:bodyPr>
            <a:normAutofit lnSpcReduction="10000"/>
          </a:bodyPr>
          <a:lstStyle/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Regulatory Group: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j-lt"/>
              </a:rPr>
              <a:t>Fred Betz (Fred Betz Regulatory Strategies) and Pamela </a:t>
            </a:r>
            <a:r>
              <a:rPr lang="en-US" sz="3200" dirty="0" err="1">
                <a:latin typeface="+mj-lt"/>
              </a:rPr>
              <a:t>Howlett</a:t>
            </a:r>
            <a:r>
              <a:rPr lang="en-US" sz="3200" dirty="0">
                <a:latin typeface="+mj-lt"/>
              </a:rPr>
              <a:t> (Bayer Crop Science)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State Coordination Group: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j-lt"/>
              </a:rPr>
              <a:t>Terry Stone (</a:t>
            </a:r>
            <a:r>
              <a:rPr lang="en-US" sz="3200" dirty="0" err="1">
                <a:latin typeface="+mj-lt"/>
              </a:rPr>
              <a:t>Agrinos</a:t>
            </a:r>
            <a:r>
              <a:rPr lang="en-US" sz="3200" dirty="0">
                <a:latin typeface="+mj-lt"/>
              </a:rPr>
              <a:t>) and Amy Roberts (</a:t>
            </a:r>
            <a:r>
              <a:rPr lang="en-US" sz="3200" dirty="0" err="1">
                <a:latin typeface="+mj-lt"/>
              </a:rPr>
              <a:t>Lallemand</a:t>
            </a:r>
            <a:r>
              <a:rPr lang="en-US" sz="3200" dirty="0">
                <a:latin typeface="+mj-lt"/>
              </a:rPr>
              <a:t>)</a:t>
            </a: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Standards and Criteria: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3200" dirty="0">
                <a:latin typeface="+mj-lt"/>
              </a:rPr>
              <a:t>John Breen (</a:t>
            </a:r>
            <a:r>
              <a:rPr lang="en-US" sz="3200" dirty="0" err="1">
                <a:latin typeface="+mj-lt"/>
              </a:rPr>
              <a:t>Actagro</a:t>
            </a:r>
            <a:r>
              <a:rPr lang="en-US" sz="3200" dirty="0">
                <a:latin typeface="+mj-lt"/>
              </a:rPr>
              <a:t>) and Britt </a:t>
            </a:r>
            <a:r>
              <a:rPr lang="en-US" sz="3200" dirty="0" err="1">
                <a:latin typeface="+mj-lt"/>
              </a:rPr>
              <a:t>Aasmundstad</a:t>
            </a:r>
            <a:r>
              <a:rPr lang="en-US" sz="3200" dirty="0">
                <a:latin typeface="+mj-lt"/>
              </a:rPr>
              <a:t> (NASDA)</a:t>
            </a: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61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08" y="825500"/>
            <a:ext cx="10010192" cy="59213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Results- a pathway: Process Verified Program (PVP)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16766"/>
            <a:ext cx="9884229" cy="3485322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Managed by USDA AMS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Voluntary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Fee for service program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Criteria and standards set by industry</a:t>
            </a:r>
          </a:p>
          <a:p>
            <a:pPr inden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Products marked with a USDA “seal”</a:t>
            </a: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  <a:p>
            <a:pPr lvl="1" inden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n-lt"/>
            </a:endParaRPr>
          </a:p>
          <a:p>
            <a:pPr indent="0">
              <a:spcBef>
                <a:spcPts val="0"/>
              </a:spcBef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4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625"/>
            <a:ext cx="8229600" cy="469482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3200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200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200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60" y="1481787"/>
            <a:ext cx="7208196" cy="5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gulatory Project Document" ma:contentTypeID="0x0101007071AB8FB93A3340A89137DCC156A0BD008AEB868146B2DB4FBFA9DDE341AF9064" ma:contentTypeVersion="8" ma:contentTypeDescription="Create a new document." ma:contentTypeScope="" ma:versionID="c5ff1ad45e659f2027bd8edd93a33743">
  <xsd:schema xmlns:xsd="http://www.w3.org/2001/XMLSchema" xmlns:xs="http://www.w3.org/2001/XMLSchema" xmlns:p="http://schemas.microsoft.com/office/2006/metadata/properties" xmlns:ns2="ed6d8045-9bce-45b8-96e9-ffa15b628daa" xmlns:ns3="fcdbcd25-1c24-4010-99ce-881d519b5ffc" xmlns:ns4="http://schemas.microsoft.com/sharepoint/v4" xmlns:ns5="68174108-37c0-441c-bdf9-a43962450fef" targetNamespace="http://schemas.microsoft.com/office/2006/metadata/properties" ma:root="true" ma:fieldsID="29a65bcfc3eaa02ebf1fb801c7c440fa" ns2:_="" ns3:_="" ns4:_="" ns5:_="">
    <xsd:import namespace="ed6d8045-9bce-45b8-96e9-ffa15b628daa"/>
    <xsd:import namespace="fcdbcd25-1c24-4010-99ce-881d519b5ffc"/>
    <xsd:import namespace="http://schemas.microsoft.com/sharepoint/v4"/>
    <xsd:import namespace="68174108-37c0-441c-bdf9-a43962450f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oject_x005f_x0020_Type" minOccurs="0"/>
                <xsd:element ref="ns3:Program" minOccurs="0"/>
                <xsd:element ref="ns3:RegDev_x0020_Project"/>
                <xsd:element ref="ns3:Project_x005f_x0020_State" minOccurs="0"/>
                <xsd:element ref="ns4:IconOverlay" minOccurs="0"/>
                <xsd:element ref="ns5:A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d8045-9bce-45b8-96e9-ffa15b628d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bcd25-1c24-4010-99ce-881d519b5ffc" elementFormDefault="qualified">
    <xsd:import namespace="http://schemas.microsoft.com/office/2006/documentManagement/types"/>
    <xsd:import namespace="http://schemas.microsoft.com/office/infopath/2007/PartnerControls"/>
    <xsd:element name="Project_x005f_x0020_Type" ma:index="11" nillable="true" ma:displayName="Project Type" ma:format="Dropdown" ma:hidden="true" ma:internalName="Project_x0020_Type" ma:readOnly="false">
      <xsd:simpleType>
        <xsd:restriction base="dms:Choice">
          <xsd:enumeration value="Market Access"/>
          <xsd:enumeration value="Domestic"/>
          <xsd:enumeration value="Other"/>
        </xsd:restriction>
      </xsd:simpleType>
    </xsd:element>
    <xsd:element name="Program" ma:index="12" nillable="true" ma:displayName="Material Type" ma:default="Q-56" ma:format="Dropdown" ma:hidden="true" ma:internalName="Program" ma:readOnly="false">
      <xsd:simpleType>
        <xsd:restriction base="dms:Choice">
          <xsd:enumeration value="Q-56"/>
          <xsd:enumeration value="Q-37"/>
        </xsd:restriction>
      </xsd:simpleType>
    </xsd:element>
    <xsd:element name="RegDev_x0020_Project" ma:index="13" ma:displayName="RegDev Project" ma:list="{51e61c69-850a-4666-abc7-ca38b2369f3b}" ma:internalName="RegDev_x0020_Project" ma:readOnly="false" ma:showField="Project_x0020_Name" ma:web="fcdbcd25-1c24-4010-99ce-881d519b5ffc">
      <xsd:simpleType>
        <xsd:restriction base="dms:Lookup"/>
      </xsd:simpleType>
    </xsd:element>
    <xsd:element name="Project_x005f_x0020_State" ma:index="14" nillable="true" ma:displayName="Project State" ma:default="Request" ma:format="Dropdown" ma:hidden="true" ma:internalName="Project_x0020_State" ma:readOnly="false">
      <xsd:simpleType>
        <xsd:restriction base="dms:Choice">
          <xsd:enumeration value="Request"/>
          <xsd:enumeration value="Pending"/>
          <xsd:enumeration value="Approved"/>
          <xsd:enumeration value="Active"/>
          <xsd:enumeration value="On Hold"/>
          <xsd:enumeration value="Canceled"/>
          <xsd:enumeration value="Complete"/>
          <xsd:enumeration value="Archiv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74108-37c0-441c-bdf9-a43962450fef" elementFormDefault="qualified">
    <xsd:import namespace="http://schemas.microsoft.com/office/2006/documentManagement/types"/>
    <xsd:import namespace="http://schemas.microsoft.com/office/infopath/2007/PartnerControls"/>
    <xsd:element name="AA" ma:index="16" nillable="true" ma:displayName="AA" ma:format="Hyperlink" ma:internalName="A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d6d8045-9bce-45b8-96e9-ffa15b628daa">A7UXA6N55WET-6393-2890</_dlc_DocId>
    <_dlc_DocIdUrl xmlns="ed6d8045-9bce-45b8-96e9-ffa15b628daa">
      <Url>http://sp.we.aphis.gov/PPQ/st/reggie/_layouts/DocIdRedir.aspx?ID=A7UXA6N55WET-6393-2890</Url>
      <Description>A7UXA6N55WET-6393-2890</Description>
    </_dlc_DocIdUrl>
    <AA xmlns="68174108-37c0-441c-bdf9-a43962450fef">
      <Url xsi:nil="true"/>
      <Description xsi:nil="true"/>
    </AA>
    <IconOverlay xmlns="http://schemas.microsoft.com/sharepoint/v4" xsi:nil="true"/>
    <RegDev_x0020_Project xmlns="fcdbcd25-1c24-4010-99ce-881d519b5ffc">642</RegDev_x0020_Project>
    <Project_x005f_x0020_State xmlns="fcdbcd25-1c24-4010-99ce-881d519b5ffc">Request</Project_x005f_x0020_State>
    <Project_x005f_x0020_Type xmlns="fcdbcd25-1c24-4010-99ce-881d519b5ffc">Other</Project_x005f_x0020_Type>
    <Program xmlns="fcdbcd25-1c24-4010-99ce-881d519b5ffc">Q-56</Program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75103E-0F22-4AF0-A7E2-5F95095B9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d8045-9bce-45b8-96e9-ffa15b628daa"/>
    <ds:schemaRef ds:uri="fcdbcd25-1c24-4010-99ce-881d519b5ffc"/>
    <ds:schemaRef ds:uri="http://schemas.microsoft.com/sharepoint/v4"/>
    <ds:schemaRef ds:uri="68174108-37c0-441c-bdf9-a43962450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46866F-BD16-4BAB-AAF1-2EF0F638D05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539480-1A77-4179-A903-D87BC9FED4DA}">
  <ds:schemaRefs>
    <ds:schemaRef ds:uri="ed6d8045-9bce-45b8-96e9-ffa15b628daa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8174108-37c0-441c-bdf9-a43962450fef"/>
    <ds:schemaRef ds:uri="http://schemas.microsoft.com/office/2006/documentManagement/types"/>
    <ds:schemaRef ds:uri="http://schemas.microsoft.com/sharepoint/v4"/>
    <ds:schemaRef ds:uri="fcdbcd25-1c24-4010-99ce-881d519b5ffc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8C7770-06C0-4101-8EBE-EA6D74139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26925</TotalTime>
  <Words>203</Words>
  <Application>Microsoft Macintosh PowerPoint</Application>
  <PresentationFormat>Widescreen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Office Theme</vt:lpstr>
      <vt:lpstr>USDA’s Perspective on Plant Biostimulants </vt:lpstr>
      <vt:lpstr>2017: BPIA approached USDA APHIS PPQ</vt:lpstr>
      <vt:lpstr>USDA APHIS Plant Protection and Quarantine’s Authority</vt:lpstr>
      <vt:lpstr>USDA APHIS’ Facilitation</vt:lpstr>
      <vt:lpstr>2019 Farm Bill</vt:lpstr>
      <vt:lpstr>Results- Three Working Groups</vt:lpstr>
      <vt:lpstr>Results- a pathway: Process Verified Program (PVP)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330 PP presentation QPAS meeting</dc:title>
  <dc:creator>Microsoft Office User</dc:creator>
  <cp:lastModifiedBy>Microsoft Office User</cp:lastModifiedBy>
  <cp:revision>619</cp:revision>
  <cp:lastPrinted>2016-09-13T20:19:32Z</cp:lastPrinted>
  <dcterms:created xsi:type="dcterms:W3CDTF">2012-10-22T18:54:08Z</dcterms:created>
  <dcterms:modified xsi:type="dcterms:W3CDTF">2019-03-08T18:05:49Z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0x0101007071AB8FB93A3340A89137DCC156A0BD008AEB868146B2DB4FBFA9DDE341AF9064</vt:lpwstr>
  </property>
  <property fmtid="{D5CDD505-2E9C-101B-9397-08002B2CF9AE}" pid="3" name="_dlc_DocIdItemGuid">
    <vt:lpwstr>f60677d6-9fc3-4941-a51e-ecce1b93c83b</vt:lpwstr>
  </property>
  <property fmtid="{D5CDD505-2E9C-101B-9397-08002B2CF9AE}" pid="4" name="Order">
    <vt:r8>289000</vt:r8>
  </property>
</Properties>
</file>