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  <p:sldMasterId id="2147483667" r:id="rId5"/>
    <p:sldMasterId id="2147483684" r:id="rId6"/>
    <p:sldMasterId id="2147483739" r:id="rId7"/>
  </p:sldMasterIdLst>
  <p:notesMasterIdLst>
    <p:notesMasterId r:id="rId40"/>
  </p:notesMasterIdLst>
  <p:handoutMasterIdLst>
    <p:handoutMasterId r:id="rId41"/>
  </p:handoutMasterIdLst>
  <p:sldIdLst>
    <p:sldId id="304" r:id="rId8"/>
    <p:sldId id="469" r:id="rId9"/>
    <p:sldId id="470" r:id="rId10"/>
    <p:sldId id="443" r:id="rId11"/>
    <p:sldId id="451" r:id="rId12"/>
    <p:sldId id="452" r:id="rId13"/>
    <p:sldId id="426" r:id="rId14"/>
    <p:sldId id="455" r:id="rId15"/>
    <p:sldId id="448" r:id="rId16"/>
    <p:sldId id="471" r:id="rId17"/>
    <p:sldId id="472" r:id="rId18"/>
    <p:sldId id="473" r:id="rId19"/>
    <p:sldId id="474" r:id="rId20"/>
    <p:sldId id="428" r:id="rId21"/>
    <p:sldId id="440" r:id="rId22"/>
    <p:sldId id="456" r:id="rId23"/>
    <p:sldId id="453" r:id="rId24"/>
    <p:sldId id="457" r:id="rId25"/>
    <p:sldId id="458" r:id="rId26"/>
    <p:sldId id="476" r:id="rId27"/>
    <p:sldId id="435" r:id="rId28"/>
    <p:sldId id="436" r:id="rId29"/>
    <p:sldId id="437" r:id="rId30"/>
    <p:sldId id="468" r:id="rId31"/>
    <p:sldId id="462" r:id="rId32"/>
    <p:sldId id="463" r:id="rId33"/>
    <p:sldId id="464" r:id="rId34"/>
    <p:sldId id="465" r:id="rId35"/>
    <p:sldId id="466" r:id="rId36"/>
    <p:sldId id="467" r:id="rId37"/>
    <p:sldId id="475" r:id="rId38"/>
    <p:sldId id="375" r:id="rId39"/>
  </p:sldIdLst>
  <p:sldSz cx="10160000" cy="5715000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20675" indent="136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41350" indent="27305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963613" indent="40798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284288" indent="54451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590F15F-E672-4101-A7E4-5757DB85FFCC}">
          <p14:sldIdLst>
            <p14:sldId id="304"/>
            <p14:sldId id="469"/>
            <p14:sldId id="470"/>
            <p14:sldId id="443"/>
            <p14:sldId id="451"/>
            <p14:sldId id="452"/>
            <p14:sldId id="426"/>
            <p14:sldId id="455"/>
            <p14:sldId id="448"/>
            <p14:sldId id="471"/>
            <p14:sldId id="472"/>
            <p14:sldId id="473"/>
            <p14:sldId id="474"/>
            <p14:sldId id="428"/>
            <p14:sldId id="440"/>
            <p14:sldId id="456"/>
            <p14:sldId id="453"/>
            <p14:sldId id="457"/>
            <p14:sldId id="458"/>
            <p14:sldId id="476"/>
            <p14:sldId id="435"/>
            <p14:sldId id="436"/>
            <p14:sldId id="437"/>
            <p14:sldId id="468"/>
            <p14:sldId id="462"/>
            <p14:sldId id="463"/>
            <p14:sldId id="464"/>
            <p14:sldId id="465"/>
            <p14:sldId id="466"/>
            <p14:sldId id="467"/>
            <p14:sldId id="475"/>
            <p14:sldId id="375"/>
          </p14:sldIdLst>
        </p14:section>
        <p14:section name="Untitled Section" id="{62A68712-CFAE-407F-896A-56839BCE14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39" userDrawn="1">
          <p15:clr>
            <a:srgbClr val="A4A3A4"/>
          </p15:clr>
        </p15:guide>
        <p15:guide id="2" pos="178" userDrawn="1">
          <p15:clr>
            <a:srgbClr val="A4A3A4"/>
          </p15:clr>
        </p15:guide>
        <p15:guide id="3" orient="horz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FF0000"/>
    <a:srgbClr val="FFFF00"/>
    <a:srgbClr val="FFC000"/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4" autoAdjust="0"/>
    <p:restoredTop sz="91406" autoAdjust="0"/>
  </p:normalViewPr>
  <p:slideViewPr>
    <p:cSldViewPr>
      <p:cViewPr varScale="1">
        <p:scale>
          <a:sx n="69" d="100"/>
          <a:sy n="69" d="100"/>
        </p:scale>
        <p:origin x="384" y="176"/>
      </p:cViewPr>
      <p:guideLst>
        <p:guide orient="horz" pos="4139"/>
        <p:guide pos="178"/>
        <p:guide orient="horz" pos="3449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56CA-A259-4FCB-A0B2-5B9457E9D924}" type="datetimeFigureOut">
              <a:rPr lang="en-ZA" smtClean="0"/>
              <a:t>2019/03/01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537B-792D-4A78-A1E2-E809B26FE1F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2717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EBFA-EB1F-4669-A5BF-9AEEFACD9CD5}" type="datetimeFigureOut">
              <a:rPr lang="en-ZA" smtClean="0"/>
              <a:t>2019/03/01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06A7-E7EC-4F8E-BF61-57496814227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49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K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06A7-E7EC-4F8E-BF61-57496814227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825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K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06A7-E7EC-4F8E-BF61-574968142274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403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1239838"/>
            <a:ext cx="5949950" cy="3348037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dirty="0">
                <a:solidFill>
                  <a:srgbClr val="2A2A2A"/>
                </a:solidFill>
                <a:latin typeface="Lato"/>
              </a:rPr>
              <a:t>Woolworths Food </a:t>
            </a:r>
            <a:r>
              <a:rPr lang="en-US" sz="1200" dirty="0">
                <a:solidFill>
                  <a:srgbClr val="2A2A2A"/>
                </a:solidFill>
                <a:latin typeface="Lato"/>
              </a:rPr>
              <a:t>outperformed the market, with sales growth of 8.4% on price movement of 3.2%. Operating profit increased by 9.6% to R2 167 million</a:t>
            </a:r>
            <a:endParaRPr lang="en-ZA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EC41BC-7C02-4B8F-9636-599A0F67B3D8}" type="slidenum">
              <a:rPr lang="en-US" altLang="en-US" sz="1200" b="0" smtClean="0"/>
              <a:pPr/>
              <a:t>4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9867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dirty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213807-B108-4EF8-9CFE-229EB3D5EFCF}" type="slidenum">
              <a:rPr lang="en-ZA" altLang="en-US" sz="1200" b="0" smtClean="0">
                <a:solidFill>
                  <a:srgbClr val="000000"/>
                </a:solidFill>
              </a:rPr>
              <a:pPr/>
              <a:t>9</a:t>
            </a:fld>
            <a:endParaRPr lang="en-ZA" alt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2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1239838"/>
            <a:ext cx="5949950" cy="3348037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defTabSz="284163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Geneva"/>
                <a:cs typeface="Geneva"/>
              </a:rPr>
              <a:t>In order to combat these key challenges we introduced a programme which we called farming for the Future in 2009. The programme is designed to help farmers which supply us to incrementally improve their environmental performance. </a:t>
            </a:r>
          </a:p>
          <a:p>
            <a:pPr marL="177800" indent="-177800" defTabSz="284163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Geneva"/>
                <a:cs typeface="Geneva"/>
              </a:rPr>
              <a:t>Farmers are independently audited against the programme which measures key aspects such a conservation status, suitability of the land for growing a specific crop type, legislatory requirements, water and irrigation efficiency, fertiliser and pesticide usage.</a:t>
            </a:r>
          </a:p>
          <a:p>
            <a:pPr marL="177800" indent="-177800" defTabSz="284163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Geneva"/>
                <a:cs typeface="Geneva"/>
              </a:rPr>
              <a:t>The focus is on achieving continuous improvement. The programme encourages farming in a sensitive and efficient manner and gives customers the peace of mind that their products are being grown in a sustainable manner.  </a:t>
            </a:r>
          </a:p>
          <a:p>
            <a:pPr marL="177800" indent="-177800" defTabSz="284163"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Geneva"/>
                <a:cs typeface="Geneva"/>
              </a:rPr>
              <a:t>To date, we have 98% of our tier 1 suppliers in produce, horticulture, dairy and beef working as part of this scheme, and are gradually extending this into our secondary suppliers too.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6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6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6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6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6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AF0B8BEE-B4B9-4688-8CCD-7CD4BCFDC41F}" type="slidenum">
              <a:rPr lang="en-GB" altLang="en-US" smtClean="0">
                <a:solidFill>
                  <a:srgbClr val="000000"/>
                </a:solidFill>
                <a:ea typeface="ヒラギノ角ゴ ProN W3"/>
                <a:cs typeface="ヒラギノ角ゴ ProN W3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GB" altLang="en-US" dirty="0">
              <a:solidFill>
                <a:srgbClr val="000000"/>
              </a:solidFill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1239838"/>
            <a:ext cx="5949950" cy="3348037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dirty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94F060-4500-407D-B2F1-A2948F344E84}" type="slidenum">
              <a:rPr lang="en-US" altLang="en-US" sz="1200" b="0" smtClean="0"/>
              <a:pPr/>
              <a:t>19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0857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06A7-E7EC-4F8E-BF61-574968142274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945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06A7-E7EC-4F8E-BF61-574968142274}" type="slidenum">
              <a:rPr lang="en-ZA" smtClean="0"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236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ING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391" y="1199128"/>
            <a:ext cx="4085740" cy="561376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2981" y="1755588"/>
            <a:ext cx="4387949" cy="3717828"/>
          </a:xfrm>
          <a:prstGeom prst="rect">
            <a:avLst/>
          </a:prstGeom>
        </p:spPr>
        <p:txBody>
          <a:bodyPr vert="horz" lIns="0" tIns="0" rIns="0" bIns="0"/>
          <a:lstStyle>
            <a:lvl1pPr marL="89294" indent="-89294" defTabSz="306947">
              <a:spcBef>
                <a:spcPts val="0"/>
              </a:spcBef>
              <a:buFont typeface="Arial"/>
              <a:buChar char="•"/>
              <a:tabLst>
                <a:tab pos="418565" algn="l"/>
              </a:tabLst>
              <a:defRPr sz="14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19823" y="1336128"/>
            <a:ext cx="4313536" cy="413728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030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ING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391" y="1199128"/>
            <a:ext cx="4085740" cy="561376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2981" y="1755588"/>
            <a:ext cx="4387949" cy="3717828"/>
          </a:xfrm>
          <a:prstGeom prst="rect">
            <a:avLst/>
          </a:prstGeom>
        </p:spPr>
        <p:txBody>
          <a:bodyPr vert="horz" lIns="0" tIns="0" rIns="0" bIns="0"/>
          <a:lstStyle>
            <a:lvl1pPr marL="89294" indent="-89294" defTabSz="306947">
              <a:spcBef>
                <a:spcPts val="0"/>
              </a:spcBef>
              <a:buFont typeface="Arial"/>
              <a:buChar char="•"/>
              <a:tabLst>
                <a:tab pos="418565" algn="l"/>
              </a:tabLst>
              <a:defRPr sz="14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19823" y="1336128"/>
            <a:ext cx="4313536" cy="413728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1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19" y="1199129"/>
            <a:ext cx="9406771" cy="730144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7122" y="1754609"/>
            <a:ext cx="9328069" cy="3416986"/>
          </a:xfrm>
          <a:prstGeom prst="rect">
            <a:avLst/>
          </a:prstGeom>
        </p:spPr>
        <p:txBody>
          <a:bodyPr vert="horz" lIns="0" tIns="0" rIns="0" bIns="0"/>
          <a:lstStyle>
            <a:lvl1pPr marL="89294" indent="-89294">
              <a:spcBef>
                <a:spcPts val="703"/>
              </a:spcBef>
              <a:defRPr sz="14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68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FC549-7E45-4C04-B27D-609B427CA99E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37142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C25FB-88B6-472E-8012-4A197FA07459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6737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967CE-D410-4031-B4BC-8C728BDA0FBE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72739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22A5-AC59-43B2-B27D-501FF38657C7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05832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5D13-265A-444D-9551-A8BDD3D93BF6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63877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51B6-4929-47C2-85C5-724BDDAA9C9E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27337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9363D-1D93-44F8-97EB-1D01A475C1F4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92544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BA48-33F2-4203-8A34-5D27E5B52DF8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90454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19" y="1199129"/>
            <a:ext cx="9406771" cy="730144"/>
          </a:xfrm>
          <a:prstGeom prst="rect">
            <a:avLst/>
          </a:prstGeom>
        </p:spPr>
        <p:txBody>
          <a:bodyPr lIns="64291" tIns="32146" rIns="64291" bIns="32146"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7122" y="1754609"/>
            <a:ext cx="9328069" cy="3416986"/>
          </a:xfrm>
          <a:prstGeom prst="rect">
            <a:avLst/>
          </a:prstGeom>
        </p:spPr>
        <p:txBody>
          <a:bodyPr vert="horz" lIns="0" tIns="0" rIns="0" bIns="0"/>
          <a:lstStyle>
            <a:lvl1pPr marL="89294" indent="-89294">
              <a:spcBef>
                <a:spcPts val="703"/>
              </a:spcBef>
              <a:defRPr sz="14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07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9F2F-623D-4586-92AB-53A837CF710B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30221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2D3CC-2BE5-49FC-AA9D-593849FF16B5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49218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8B290-FCFD-4B92-B74A-B57C76FC6F21}" type="slidenum">
              <a:rPr lang="en-ZA" altLang="en-US" smtClean="0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653976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970674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3710A42D-56EB-4B94-8A25-761DDDDCFB99}" type="datetimeFigureOut">
              <a:rPr lang="en-ZA" smtClean="0"/>
              <a:t>2019/03/01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E49CFDEE-AED7-491F-9876-C97F39C2267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70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39636A5D-BE74-9E4C-9163-57CCEC8E9E06}" type="datetimeFigureOut">
              <a:rPr lang="en-US" smtClean="0"/>
              <a:t>3/1/19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08373482-00C7-E945-BAAE-17183B34B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5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204355"/>
            <a:ext cx="237066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5204355"/>
            <a:ext cx="3217333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5"/>
            <a:ext cx="237066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0F60-2DFA-48D0-BDF9-B95E8A7A79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10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204355"/>
            <a:ext cx="237066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5204355"/>
            <a:ext cx="3217333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5204355"/>
            <a:ext cx="237066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1D1B-48F9-422D-AD75-2E97C8941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6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8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3710A42D-56EB-4B94-8A25-761DDDDCFB99}" type="datetimeFigureOut">
              <a:rPr lang="en-ZA" smtClean="0"/>
              <a:t>2019/03/01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/>
          <a:lstStyle/>
          <a:p>
            <a:fld id="{E49CFDEE-AED7-491F-9876-C97F39C2267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11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W PPT LOCKUP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55" y="157429"/>
            <a:ext cx="9676694" cy="4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8" r:id="rId3"/>
    <p:sldLayoutId id="2147483698" r:id="rId4"/>
    <p:sldLayoutId id="2147483701" r:id="rId5"/>
    <p:sldLayoutId id="2147483735" r:id="rId6"/>
    <p:sldLayoutId id="2147483736" r:id="rId7"/>
  </p:sldLayoutIdLst>
  <p:hf hdr="0" ftr="0" dt="0"/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21457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42915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964372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285829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9713" indent="-239713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2288" indent="-200025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03275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23950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46213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8015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8" r:id="rId2"/>
  </p:sldLayoutIdLst>
  <p:hf hdr="0" ftr="0" dt="0"/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21457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42915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964372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285829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9713" indent="-239713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2288" indent="-200025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03275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23950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46213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8015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W PPT LOCKUP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55" y="157429"/>
            <a:ext cx="9676694" cy="4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21457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42915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964372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285829" algn="ctr" defTabSz="321457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9713" indent="-239713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2288" indent="-200025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03275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23950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46213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8015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g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jpg"/><Relationship Id="rId10" Type="http://schemas.openxmlformats.org/officeDocument/2006/relationships/image" Target="../media/image17.emf"/><Relationship Id="rId4" Type="http://schemas.openxmlformats.org/officeDocument/2006/relationships/image" Target="../media/image11.jpg"/><Relationship Id="rId9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../../Videos/BirkeBaehr_2010X-480p-e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3595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0123" y="2977514"/>
            <a:ext cx="8229600" cy="468394"/>
          </a:xfrm>
          <a:prstGeom prst="rect">
            <a:avLst/>
          </a:prstGeom>
        </p:spPr>
        <p:txBody>
          <a:bodyPr lIns="64291" tIns="32146" rIns="64291" bIns="32146"/>
          <a:lstStyle>
            <a:lvl1pPr algn="l" defTabSz="3206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21457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42915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964372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285829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648" y="3450355"/>
            <a:ext cx="6723986" cy="14401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8" name="Picture 3" descr="New 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75745" y="1141358"/>
            <a:ext cx="4022989" cy="1759479"/>
            <a:chOff x="2631270" y="2631136"/>
            <a:chExt cx="4022989" cy="1759479"/>
          </a:xfrm>
        </p:grpSpPr>
        <p:pic>
          <p:nvPicPr>
            <p:cNvPr id="12" name="Picture 7" descr="C:\Users\w7012731\Pictures\FFF ne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447" y="2631136"/>
              <a:ext cx="1680104" cy="175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270" y="2997584"/>
              <a:ext cx="1025260" cy="1026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291" y="3234386"/>
              <a:ext cx="1019968" cy="55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1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8" y="0"/>
            <a:ext cx="919162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428" y="3145532"/>
            <a:ext cx="898106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10 to 25 % less iron, zinc, protein, calcium, vitamin C, and other nutrients in fruit and vegetables</a:t>
            </a:r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3428" y="3649588"/>
            <a:ext cx="610074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11% less iron, 25% less zinc &amp; 50% decline in selenium in grains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6680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21800"/>
            <a:ext cx="9144000" cy="5057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517" y="697260"/>
            <a:ext cx="8712968" cy="1938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The South African interior temperatures are already about 2 °C higher than a century ago and is rising at a rate “twice the global rate of temperature increase! </a:t>
            </a:r>
            <a:r>
              <a:rPr lang="en-US" sz="900" dirty="0">
                <a:solidFill>
                  <a:srgbClr val="333333"/>
                </a:solidFill>
                <a:latin typeface="Helvetica" panose="020B0604020202020204" pitchFamily="34" charset="0"/>
              </a:rPr>
              <a:t>(</a:t>
            </a:r>
            <a:r>
              <a:rPr lang="en-ZA" sz="900" dirty="0"/>
              <a:t>Ngomane, 2019)</a:t>
            </a:r>
          </a:p>
        </p:txBody>
      </p:sp>
    </p:spTree>
    <p:extLst>
      <p:ext uri="{BB962C8B-B14F-4D97-AF65-F5344CB8AC3E}">
        <p14:creationId xmlns:p14="http://schemas.microsoft.com/office/powerpoint/2010/main" val="9911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21" y="582862"/>
            <a:ext cx="5000625" cy="482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544" y="121197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Changes in temperature and rainfall patterns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12220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aph population of south africa"/>
          <p:cNvSpPr>
            <a:spLocks noChangeAspect="1" noChangeArrowheads="1"/>
          </p:cNvSpPr>
          <p:nvPr/>
        </p:nvSpPr>
        <p:spPr bwMode="auto">
          <a:xfrm>
            <a:off x="571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84" y="0"/>
            <a:ext cx="6017146" cy="280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758" y="2711605"/>
            <a:ext cx="6485198" cy="302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3576" y="134533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SA’s Population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5194" y="399544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SA’s GDP per capita</a:t>
            </a:r>
          </a:p>
        </p:txBody>
      </p:sp>
    </p:spTree>
    <p:extLst>
      <p:ext uri="{BB962C8B-B14F-4D97-AF65-F5344CB8AC3E}">
        <p14:creationId xmlns:p14="http://schemas.microsoft.com/office/powerpoint/2010/main" val="98904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101056" y="453382"/>
            <a:ext cx="6172200" cy="642938"/>
          </a:xfrm>
        </p:spPr>
        <p:txBody>
          <a:bodyPr/>
          <a:lstStyle/>
          <a:p>
            <a:pPr eaLnBrk="1" hangingPunct="1"/>
            <a:r>
              <a:rPr lang="en-ZA" altLang="en-US" sz="2100" dirty="0">
                <a:latin typeface="WFutura" panose="02000303000000000000" pitchFamily="50" charset="0"/>
              </a:rPr>
              <a:t>WHAT IS WOOLWORTHS’ RESPONSE?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912" y="1633364"/>
            <a:ext cx="896448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320675"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Where in the value chain is the highest risk?</a:t>
            </a:r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marL="514350" indent="-514350" algn="ctr" defTabSz="320675"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What did we do about it?</a:t>
            </a:r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marL="514350" indent="-514350" algn="ctr" defTabSz="320675"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How do we evaluate/verify successes &amp; failures?</a:t>
            </a:r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marL="514350" indent="-514350" algn="ctr" defTabSz="320675"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How do we stay ahead of the pack? </a:t>
            </a:r>
          </a:p>
          <a:p>
            <a:pPr marL="514350" indent="-514350">
              <a:buAutoNum type="arabicPeriod"/>
            </a:pPr>
            <a:endParaRPr lang="en-ZA" dirty="0"/>
          </a:p>
          <a:p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914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2020096" y="1236929"/>
            <a:ext cx="23997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500" dirty="0"/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959240" y="1297783"/>
            <a:ext cx="282045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500" dirty="0"/>
          </a:p>
        </p:txBody>
      </p:sp>
      <p:pic>
        <p:nvPicPr>
          <p:cNvPr id="90116" name="Picture 5" descr="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1" y="5327387"/>
            <a:ext cx="379678" cy="3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4290060" y="6239520"/>
            <a:ext cx="1770063" cy="379677"/>
            <a:chOff x="7019557" y="6402858"/>
            <a:chExt cx="2124443" cy="455142"/>
          </a:xfrm>
        </p:grpSpPr>
        <p:pic>
          <p:nvPicPr>
            <p:cNvPr id="90120" name="Picture 3" descr="New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699" y="6402858"/>
              <a:ext cx="1669301" cy="45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1" name="Picture 5" descr="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557" y="6402858"/>
              <a:ext cx="455142" cy="45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87512" y="7567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0675"/>
            <a:r>
              <a:rPr lang="en-ZA" sz="3200" dirty="0">
                <a:solidFill>
                  <a:schemeClr val="bg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Where in the value chain is the highest risk?</a:t>
            </a:r>
            <a:endParaRPr lang="en-ZA" sz="32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968661" y="825226"/>
            <a:ext cx="8130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400" b="1" dirty="0">
                <a:solidFill>
                  <a:schemeClr val="bg1"/>
                </a:solidFill>
              </a:rPr>
              <a:t>TOP 10 VOLUME LINES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23277"/>
              </p:ext>
            </p:extLst>
          </p:nvPr>
        </p:nvGraphicFramePr>
        <p:xfrm>
          <a:off x="2487713" y="1297786"/>
          <a:ext cx="5472607" cy="3791965"/>
        </p:xfrm>
        <a:graphic>
          <a:graphicData uri="http://schemas.openxmlformats.org/drawingml/2006/table">
            <a:tbl>
              <a:tblPr/>
              <a:tblGrid>
                <a:gridCol w="216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3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Fruit &amp; Veg Raw 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 of Total Volume Fresh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Est. area in Ha(based on yields 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APPLES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1381.58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BANANAS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1228.72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POTATO 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1184.05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MANGOS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1106.70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AVOCADOS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1104.42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WATERMELONS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CARROTS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SEEDLESS RED GRAPES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SOFT CITRUS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602.69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9911.21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155656" y="5327386"/>
            <a:ext cx="2496344" cy="379677"/>
            <a:chOff x="6637847" y="5335323"/>
            <a:chExt cx="2496344" cy="379677"/>
          </a:xfrm>
        </p:grpSpPr>
        <p:grpSp>
          <p:nvGrpSpPr>
            <p:cNvPr id="16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8" name="Picture 3" descr="New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5" descr="W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10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2020096" y="1236929"/>
            <a:ext cx="23997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ZA" altLang="en-US" sz="1500" dirty="0">
              <a:solidFill>
                <a:srgbClr val="000000"/>
              </a:solidFill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959240" y="1297783"/>
            <a:ext cx="282045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ZA" altLang="en-US" sz="1500" dirty="0">
              <a:solidFill>
                <a:srgbClr val="000000"/>
              </a:solidFill>
            </a:endParaRPr>
          </a:p>
        </p:txBody>
      </p:sp>
      <p:pic>
        <p:nvPicPr>
          <p:cNvPr id="90116" name="Picture 5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1" y="5327387"/>
            <a:ext cx="379678" cy="3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011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09595"/>
              </p:ext>
            </p:extLst>
          </p:nvPr>
        </p:nvGraphicFramePr>
        <p:xfrm>
          <a:off x="1550988" y="1250950"/>
          <a:ext cx="69977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r:id="rId4" imgW="5924662" imgH="4333784" progId="Excel.Sheet.8">
                  <p:embed/>
                </p:oleObj>
              </mc:Choice>
              <mc:Fallback>
                <p:oleObj name="Worksheet" r:id="rId4" imgW="5924662" imgH="433378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250950"/>
                        <a:ext cx="69977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19" name="Group 1"/>
          <p:cNvGrpSpPr>
            <a:grpSpLocks/>
          </p:cNvGrpSpPr>
          <p:nvPr/>
        </p:nvGrpSpPr>
        <p:grpSpPr bwMode="auto">
          <a:xfrm>
            <a:off x="4148869" y="5797021"/>
            <a:ext cx="1770063" cy="379677"/>
            <a:chOff x="7019557" y="6402858"/>
            <a:chExt cx="2124443" cy="455142"/>
          </a:xfrm>
        </p:grpSpPr>
        <p:pic>
          <p:nvPicPr>
            <p:cNvPr id="90120" name="Picture 3" descr="New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699" y="6402858"/>
              <a:ext cx="1669301" cy="45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1" name="Picture 5" descr="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557" y="6402858"/>
              <a:ext cx="455142" cy="45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87512" y="7567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20675"/>
            <a:r>
              <a:rPr lang="en-ZA" sz="3200" dirty="0">
                <a:solidFill>
                  <a:srgbClr val="FFFFFF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Where in the value chain is the highest risk?</a:t>
            </a:r>
            <a:endParaRPr lang="en-ZA" sz="3200" dirty="0"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968661" y="825226"/>
            <a:ext cx="8130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400" b="1" dirty="0">
                <a:solidFill>
                  <a:srgbClr val="FFFFFF"/>
                </a:solidFill>
              </a:rPr>
              <a:t>TOP 10 VOLUME LINES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55656" y="5305186"/>
            <a:ext cx="2496344" cy="379677"/>
            <a:chOff x="6637847" y="5335323"/>
            <a:chExt cx="2496344" cy="379677"/>
          </a:xfrm>
        </p:grpSpPr>
        <p:grpSp>
          <p:nvGrpSpPr>
            <p:cNvPr id="13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5" name="Picture 3" descr="New Imag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83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3"/>
          <p:cNvSpPr>
            <a:spLocks noGrp="1"/>
          </p:cNvSpPr>
          <p:nvPr>
            <p:ph idx="1"/>
          </p:nvPr>
        </p:nvSpPr>
        <p:spPr>
          <a:xfrm>
            <a:off x="1270000" y="996158"/>
            <a:ext cx="4441032" cy="4348427"/>
          </a:xfrm>
        </p:spPr>
        <p:txBody>
          <a:bodyPr/>
          <a:lstStyle/>
          <a:p>
            <a:pPr eaLnBrk="1" hangingPunct="1"/>
            <a:endParaRPr lang="en-ZA" altLang="en-US" dirty="0"/>
          </a:p>
          <a:p>
            <a:pPr eaLnBrk="1" hangingPunct="1"/>
            <a:endParaRPr lang="en-ZA" altLang="en-US" dirty="0"/>
          </a:p>
          <a:p>
            <a:pPr eaLnBrk="1" hangingPunct="1"/>
            <a:endParaRPr lang="en-ZA" altLang="en-US" dirty="0"/>
          </a:p>
          <a:p>
            <a:pPr eaLnBrk="1" hangingPunct="1"/>
            <a:endParaRPr lang="en-GB" altLang="en-US" dirty="0"/>
          </a:p>
        </p:txBody>
      </p:sp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1547814" y="2164293"/>
            <a:ext cx="4359011" cy="3638021"/>
            <a:chOff x="8552268" y="2207724"/>
            <a:chExt cx="7425188" cy="6538053"/>
          </a:xfrm>
        </p:grpSpPr>
        <p:pic>
          <p:nvPicPr>
            <p:cNvPr id="58376" name="Picture 2" descr="FFFComp 2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871" y="5009358"/>
              <a:ext cx="6042585" cy="37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6" descr="C:\Documents and Settings\stacy lee son\Desktop\15003-A Farming Future Flash final cop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268" y="2207724"/>
              <a:ext cx="3430168" cy="371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628511" y="1177396"/>
            <a:ext cx="4198938" cy="9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41" tIns="37921" rIns="75841" bIns="37921">
            <a:spAutoFit/>
          </a:bodyPr>
          <a:lstStyle>
            <a:lvl1pPr defTabSz="906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Farmers are the most important custodians of the future of sustainability. </a:t>
            </a:r>
            <a:endParaRPr lang="en-US" altLang="en-US" sz="116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8373" name="Title 3"/>
          <p:cNvSpPr>
            <a:spLocks/>
          </p:cNvSpPr>
          <p:nvPr/>
        </p:nvSpPr>
        <p:spPr bwMode="auto">
          <a:xfrm>
            <a:off x="1635676" y="440199"/>
            <a:ext cx="6839479" cy="6085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82" tIns="37891" rIns="75782" bIns="37891" anchor="ctr"/>
          <a:lstStyle>
            <a:lvl1pPr defTabSz="635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35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35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35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35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333" dirty="0">
                <a:solidFill>
                  <a:srgbClr val="000000"/>
                </a:solidFill>
                <a:latin typeface="Century Gothic" panose="020B0502020202020204" pitchFamily="34" charset="0"/>
                <a:sym typeface="Arial" panose="020B0604020202020204" pitchFamily="34" charset="0"/>
              </a:rPr>
              <a:t>We concluded that:</a:t>
            </a:r>
            <a:endParaRPr lang="en-GB" altLang="en-US" sz="1417" dirty="0">
              <a:solidFill>
                <a:srgbClr val="BFBFB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837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41" y="5203032"/>
            <a:ext cx="341313" cy="4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 descr="_DCR5825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71" y="1524000"/>
            <a:ext cx="279003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3" name="Picture 3" descr="New Imag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W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6650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85" y="1766"/>
            <a:ext cx="3440183" cy="3528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63" y="3793605"/>
            <a:ext cx="1114425" cy="10001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8" name="Picture 3" descr="New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01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33338"/>
            <a:ext cx="8229600" cy="468312"/>
          </a:xfrm>
        </p:spPr>
        <p:txBody>
          <a:bodyPr/>
          <a:lstStyle/>
          <a:p>
            <a:pPr defTabSz="380985" eaLnBrk="1" hangingPunct="1"/>
            <a:r>
              <a:rPr lang="en-US" altLang="en-US" sz="2500" b="1" dirty="0">
                <a:solidFill>
                  <a:schemeClr val="bg1"/>
                </a:solidFill>
                <a:latin typeface="Gill Sans MT"/>
              </a:rPr>
              <a:t>Highlights</a:t>
            </a:r>
            <a:endParaRPr lang="en-ZA" altLang="en-US" sz="1167" i="1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738191" y="193204"/>
            <a:ext cx="7672288" cy="5142120"/>
          </a:xfrm>
        </p:spPr>
        <p:txBody>
          <a:bodyPr>
            <a:normAutofit fontScale="40000" lnSpcReduction="20000"/>
          </a:bodyPr>
          <a:lstStyle/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FFF mentioned in the Forbes top 50 most sustainable companies in the world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Stanford lauds FFF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Large % of all site assessments paid by suppliers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&gt; 200 farmers attended the FFF conference in the Western Cape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Well known UK retailer acknowledge FFF as a sustainability attribute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28 appearances on national TV 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Yet to meet a farmer that rejects Farming for the Future 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Endorsed by WWF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Customers demands a Farming for the Future Logo on each product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FFF is 10 years old</a:t>
            </a:r>
          </a:p>
          <a:p>
            <a:pPr marL="380985" indent="-380985" defTabSz="380985" eaLnBrk="1" hangingPunct="1">
              <a:lnSpc>
                <a:spcPct val="115000"/>
              </a:lnSpc>
              <a:spcAft>
                <a:spcPts val="833"/>
              </a:spcAft>
              <a:buFont typeface="Wingdings" pitchFamily="2" charset="2"/>
              <a:buAutoNum type="arabicPeriod"/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ea typeface="Calibri" pitchFamily="34" charset="0"/>
                <a:cs typeface="Times New Roman" pitchFamily="18" charset="0"/>
              </a:rPr>
              <a:t>Competent auditors</a:t>
            </a:r>
          </a:p>
          <a:p>
            <a:pPr marL="0" indent="0" defTabSz="380985" eaLnBrk="1" hangingPunct="1">
              <a:lnSpc>
                <a:spcPct val="115000"/>
              </a:lnSpc>
              <a:spcAft>
                <a:spcPts val="833"/>
              </a:spcAft>
              <a:buNone/>
              <a:defRPr/>
            </a:pPr>
            <a:endParaRPr lang="en-US" sz="1667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defTabSz="380985" eaLnBrk="1" hangingPunct="1">
              <a:lnSpc>
                <a:spcPct val="115000"/>
              </a:lnSpc>
              <a:spcAft>
                <a:spcPts val="833"/>
              </a:spcAft>
              <a:buNone/>
              <a:defRPr/>
            </a:pPr>
            <a:endParaRPr lang="en-US" sz="1667" dirty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1" y="5335324"/>
            <a:ext cx="423069" cy="3796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98456" y="5335324"/>
            <a:ext cx="2496344" cy="379677"/>
            <a:chOff x="6637847" y="5335323"/>
            <a:chExt cx="2496344" cy="379677"/>
          </a:xfrm>
        </p:grpSpPr>
        <p:grpSp>
          <p:nvGrpSpPr>
            <p:cNvPr id="9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1" name="Picture 3" descr="New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 descr="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560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0123" y="2977514"/>
            <a:ext cx="8229600" cy="468394"/>
          </a:xfrm>
          <a:prstGeom prst="rect">
            <a:avLst/>
          </a:prstGeom>
        </p:spPr>
        <p:txBody>
          <a:bodyPr lIns="64291" tIns="32146" rIns="64291" bIns="32146"/>
          <a:lstStyle>
            <a:lvl1pPr algn="l" defTabSz="3206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20675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21457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42915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964372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285829" algn="ctr" defTabSz="321457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48" y="3318423"/>
            <a:ext cx="6723986" cy="14401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8" name="Picture 3" descr="New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19761" y="553245"/>
            <a:ext cx="4022989" cy="1759479"/>
            <a:chOff x="2631270" y="2631136"/>
            <a:chExt cx="4022989" cy="1759479"/>
          </a:xfrm>
        </p:grpSpPr>
        <p:pic>
          <p:nvPicPr>
            <p:cNvPr id="12" name="Picture 7" descr="C:\Users\w7012731\Pictures\FFF n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447" y="2631136"/>
              <a:ext cx="1680104" cy="175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270" y="2997584"/>
              <a:ext cx="1025260" cy="1026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291" y="3234386"/>
              <a:ext cx="1019968" cy="55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3"/>
            <a:ext cx="10159999" cy="57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333500" y="127000"/>
            <a:ext cx="7493000" cy="5579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833" dirty="0"/>
          </a:p>
        </p:txBody>
      </p:sp>
      <p:sp>
        <p:nvSpPr>
          <p:cNvPr id="89091" name="Line 4"/>
          <p:cNvSpPr>
            <a:spLocks noChangeShapeType="1"/>
          </p:cNvSpPr>
          <p:nvPr/>
        </p:nvSpPr>
        <p:spPr bwMode="auto">
          <a:xfrm>
            <a:off x="1397001" y="381000"/>
            <a:ext cx="16430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2500" dirty="0"/>
          </a:p>
        </p:txBody>
      </p:sp>
      <p:sp>
        <p:nvSpPr>
          <p:cNvPr id="89092" name="Text Box 31"/>
          <p:cNvSpPr txBox="1">
            <a:spLocks noChangeArrowheads="1"/>
          </p:cNvSpPr>
          <p:nvPr/>
        </p:nvSpPr>
        <p:spPr bwMode="auto">
          <a:xfrm>
            <a:off x="6760106" y="3877469"/>
            <a:ext cx="780521" cy="1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667" dirty="0"/>
              <a:t>Hotspots</a:t>
            </a:r>
          </a:p>
        </p:txBody>
      </p:sp>
      <p:sp>
        <p:nvSpPr>
          <p:cNvPr id="89095" name="Rectangle 1"/>
          <p:cNvSpPr>
            <a:spLocks noChangeArrowheads="1"/>
          </p:cNvSpPr>
          <p:nvPr/>
        </p:nvSpPr>
        <p:spPr bwMode="auto">
          <a:xfrm>
            <a:off x="1294284" y="336115"/>
            <a:ext cx="757143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667" dirty="0">
                <a:latin typeface="GillSans"/>
              </a:rPr>
              <a:t>Farming for the Future is subdivided into eight management categories</a:t>
            </a:r>
            <a:endParaRPr lang="en-US" altLang="en-US" sz="1667" dirty="0">
              <a:latin typeface="GillSan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40648"/>
              </p:ext>
            </p:extLst>
          </p:nvPr>
        </p:nvGraphicFramePr>
        <p:xfrm>
          <a:off x="35358" y="711282"/>
          <a:ext cx="10013193" cy="4654133"/>
        </p:xfrm>
        <a:graphic>
          <a:graphicData uri="http://schemas.openxmlformats.org/drawingml/2006/table">
            <a:tbl>
              <a:tblPr/>
              <a:tblGrid>
                <a:gridCol w="2740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7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Soil Health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Balancing chemistry, physical and biological properties of soil with crop and climate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Measuring: Soil chemical composition, Soil Nutrient status, fertilizer practices, organic carbon content, soil micro-biology and soil covering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6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 water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Balancing water with crop, soil and climate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Measuring: Calculation of irrigation requirement, Plant available soil water content, water use efficiency, water chemical composition and water health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66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legal requirements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Ensure compliance to relevant regulations (incl. Agriculture)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75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Looking at compliance to: Environmental management, water management, agriculture management, heritage management and property zoning. 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150365" y="5315480"/>
            <a:ext cx="2496344" cy="379677"/>
            <a:chOff x="6637847" y="5335323"/>
            <a:chExt cx="2496344" cy="379677"/>
          </a:xfrm>
        </p:grpSpPr>
        <p:grpSp>
          <p:nvGrpSpPr>
            <p:cNvPr id="12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4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34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333500" y="127000"/>
            <a:ext cx="7493000" cy="5579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833" dirty="0"/>
          </a:p>
        </p:txBody>
      </p:sp>
      <p:sp>
        <p:nvSpPr>
          <p:cNvPr id="89091" name="Line 4"/>
          <p:cNvSpPr>
            <a:spLocks noChangeShapeType="1"/>
          </p:cNvSpPr>
          <p:nvPr/>
        </p:nvSpPr>
        <p:spPr bwMode="auto">
          <a:xfrm>
            <a:off x="1397001" y="381000"/>
            <a:ext cx="16430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2500" dirty="0"/>
          </a:p>
        </p:txBody>
      </p:sp>
      <p:sp>
        <p:nvSpPr>
          <p:cNvPr id="89092" name="Text Box 31"/>
          <p:cNvSpPr txBox="1">
            <a:spLocks noChangeArrowheads="1"/>
          </p:cNvSpPr>
          <p:nvPr/>
        </p:nvSpPr>
        <p:spPr bwMode="auto">
          <a:xfrm>
            <a:off x="6760106" y="3877469"/>
            <a:ext cx="780521" cy="1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667" dirty="0"/>
              <a:t>Hotspots</a:t>
            </a:r>
          </a:p>
        </p:txBody>
      </p:sp>
      <p:sp>
        <p:nvSpPr>
          <p:cNvPr id="89095" name="Rectangle 1"/>
          <p:cNvSpPr>
            <a:spLocks noChangeArrowheads="1"/>
          </p:cNvSpPr>
          <p:nvPr/>
        </p:nvSpPr>
        <p:spPr bwMode="auto">
          <a:xfrm>
            <a:off x="1255069" y="460562"/>
            <a:ext cx="757143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667" dirty="0">
                <a:latin typeface="GillSans"/>
              </a:rPr>
              <a:t>Farming for the Future is subdivided into eight management categories (cont.)</a:t>
            </a:r>
            <a:endParaRPr lang="en-US" altLang="en-US" sz="1667" dirty="0">
              <a:latin typeface="GillSan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13138"/>
              </p:ext>
            </p:extLst>
          </p:nvPr>
        </p:nvGraphicFramePr>
        <p:xfrm>
          <a:off x="327473" y="982503"/>
          <a:ext cx="9319236" cy="2139916"/>
        </p:xfrm>
        <a:graphic>
          <a:graphicData uri="http://schemas.openxmlformats.org/drawingml/2006/table">
            <a:tbl>
              <a:tblPr/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Biodiversity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Balancing the tightrope between profit and ecosystem health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Conservation of endangered ecosystems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Alien invasive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Game &amp; problem animal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Erosion management</a:t>
                      </a: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150365" y="5315480"/>
            <a:ext cx="2496344" cy="379677"/>
            <a:chOff x="6637847" y="5335323"/>
            <a:chExt cx="2496344" cy="379677"/>
          </a:xfrm>
        </p:grpSpPr>
        <p:grpSp>
          <p:nvGrpSpPr>
            <p:cNvPr id="12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4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34057"/>
              </p:ext>
            </p:extLst>
          </p:nvPr>
        </p:nvGraphicFramePr>
        <p:xfrm>
          <a:off x="327472" y="3132922"/>
          <a:ext cx="9319237" cy="2180976"/>
        </p:xfrm>
        <a:graphic>
          <a:graphicData uri="http://schemas.openxmlformats.org/drawingml/2006/table">
            <a:tbl>
              <a:tblPr/>
              <a:tblGrid>
                <a:gridCol w="289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3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and waste water management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Looking at the level of pollution end to end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waste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Factory/pack house waste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Hazourdas waste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water from processing</a:t>
                      </a:r>
                      <a:r>
                        <a:rPr lang="en-ZA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cleaning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`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Sewage waste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14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333500" y="127000"/>
            <a:ext cx="7493000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833" dirty="0"/>
          </a:p>
        </p:txBody>
      </p:sp>
      <p:sp>
        <p:nvSpPr>
          <p:cNvPr id="90115" name="Line 4"/>
          <p:cNvSpPr>
            <a:spLocks noChangeShapeType="1"/>
          </p:cNvSpPr>
          <p:nvPr/>
        </p:nvSpPr>
        <p:spPr bwMode="auto">
          <a:xfrm>
            <a:off x="1397001" y="381000"/>
            <a:ext cx="16430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2500" dirty="0"/>
          </a:p>
        </p:txBody>
      </p:sp>
      <p:sp>
        <p:nvSpPr>
          <p:cNvPr id="90116" name="Text Box 31"/>
          <p:cNvSpPr txBox="1">
            <a:spLocks noChangeArrowheads="1"/>
          </p:cNvSpPr>
          <p:nvPr/>
        </p:nvSpPr>
        <p:spPr bwMode="auto">
          <a:xfrm>
            <a:off x="6760106" y="3877469"/>
            <a:ext cx="780521" cy="1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667" dirty="0"/>
              <a:t>Hotspots</a:t>
            </a:r>
          </a:p>
        </p:txBody>
      </p:sp>
      <p:sp>
        <p:nvSpPr>
          <p:cNvPr id="90119" name="Rectangle 1"/>
          <p:cNvSpPr>
            <a:spLocks noChangeArrowheads="1"/>
          </p:cNvSpPr>
          <p:nvPr/>
        </p:nvSpPr>
        <p:spPr bwMode="auto">
          <a:xfrm>
            <a:off x="213662" y="381000"/>
            <a:ext cx="9433047" cy="7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1667" dirty="0">
                <a:latin typeface="GillSans"/>
              </a:rPr>
              <a:t>Farming for the Future is subdivided into eight management categories (cont.)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67" dirty="0">
              <a:solidFill>
                <a:srgbClr val="51FC0C"/>
              </a:solidFill>
              <a:latin typeface="Gill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91894"/>
              </p:ext>
            </p:extLst>
          </p:nvPr>
        </p:nvGraphicFramePr>
        <p:xfrm>
          <a:off x="183456" y="691212"/>
          <a:ext cx="9793088" cy="4666752"/>
        </p:xfrm>
        <a:graphic>
          <a:graphicData uri="http://schemas.openxmlformats.org/drawingml/2006/table">
            <a:tbl>
              <a:tblPr/>
              <a:tblGrid>
                <a:gridCol w="303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Aspect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 &amp; Energy use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 carbon footprint not included in other aspects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 of energy use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for continual improvement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Refrigerant used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 &amp; plant management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Encourages plant health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agro chemical use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 chemical management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pest management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weed management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022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footprint index (WFI)</a:t>
                      </a:r>
                    </a:p>
                  </a:txBody>
                  <a:tcPr marL="7896" marR="7896" marT="78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WFI score has a total of 1, and an increased value indicates higher potential impact on the water resources. A value of 0.4 or lower can be regarded is a low Water Footprint.</a:t>
                      </a:r>
                    </a:p>
                  </a:txBody>
                  <a:tcPr marL="7896" marR="7896" marT="7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68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aspects used in the WFI calculation on farms and packing/processing facilities include 116 individual parameters.</a:t>
                      </a:r>
                    </a:p>
                  </a:txBody>
                  <a:tcPr marL="7896" marR="7896" marT="78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384255" y="5377780"/>
            <a:ext cx="2262453" cy="317377"/>
            <a:chOff x="6637847" y="5335323"/>
            <a:chExt cx="2496344" cy="379677"/>
          </a:xfrm>
        </p:grpSpPr>
        <p:grpSp>
          <p:nvGrpSpPr>
            <p:cNvPr id="13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5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323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2908300" y="2281436"/>
            <a:ext cx="2963788" cy="86409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48207" y="919221"/>
            <a:ext cx="9021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WW Suppliers before 2009	                                          Suppliers implementing Farming for the Future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5664" y="495301"/>
            <a:ext cx="571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Farming for the Future is a  paradigm-shift enabler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234" y="125670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Energy intensive	                                                          Information sensitive</a:t>
            </a:r>
          </a:p>
          <a:p>
            <a:r>
              <a:rPr lang="en-US" sz="1600" dirty="0"/>
              <a:t>Linear process	                                                          Cyclical process</a:t>
            </a:r>
          </a:p>
          <a:p>
            <a:r>
              <a:rPr lang="en-US" sz="1600" dirty="0"/>
              <a:t>Farm factory culture	                                                          Farm as ecosystem</a:t>
            </a:r>
          </a:p>
          <a:p>
            <a:r>
              <a:rPr lang="en-US" sz="1600" dirty="0"/>
              <a:t>Enterprise separation	                                          Enterprise integration</a:t>
            </a:r>
          </a:p>
          <a:p>
            <a:r>
              <a:rPr lang="en-US" sz="1600" dirty="0"/>
              <a:t>Single enterprise	                                                          Many enterprises</a:t>
            </a:r>
          </a:p>
          <a:p>
            <a:r>
              <a:rPr lang="en-US" sz="1600" dirty="0"/>
              <a:t>Monoculture	                                                          Diversity of plants and animals</a:t>
            </a:r>
          </a:p>
          <a:p>
            <a:r>
              <a:rPr lang="en-US" sz="1600" dirty="0"/>
              <a:t>Low-value products	                                                          Higher-value products</a:t>
            </a:r>
          </a:p>
          <a:p>
            <a:r>
              <a:rPr lang="en-US" sz="1600" dirty="0"/>
              <a:t>Single use equipment	                                          Multiple use equipment</a:t>
            </a:r>
          </a:p>
          <a:p>
            <a:r>
              <a:rPr lang="en-US" sz="1600" dirty="0"/>
              <a:t>Passive marketing 	                                                          Active marketing</a:t>
            </a:r>
          </a:p>
          <a:p>
            <a:r>
              <a:rPr lang="en-US" sz="1600" dirty="0"/>
              <a:t>Limited environmental                          	                          Holistic Environmental </a:t>
            </a:r>
          </a:p>
          <a:p>
            <a:r>
              <a:rPr lang="en-US" sz="1600" dirty="0"/>
              <a:t>  management                                                                    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7792" y="1271110"/>
            <a:ext cx="2160240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Assist farmers to think differently when making decisions                        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66087" y="2578180"/>
            <a:ext cx="244365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Everything is interrelated, and it is only through understanding these complex relationships that farmers can become ‘masters of their trade’ and maximize profit.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150365" y="5315480"/>
            <a:ext cx="2496344" cy="379677"/>
            <a:chOff x="6637847" y="5335323"/>
            <a:chExt cx="2496344" cy="379677"/>
          </a:xfrm>
        </p:grpSpPr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7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0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0" y="17174"/>
            <a:ext cx="2870602" cy="516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4" y="170399"/>
            <a:ext cx="2622449" cy="1977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5" y="4050585"/>
            <a:ext cx="2615486" cy="147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464" y="2177212"/>
            <a:ext cx="2615486" cy="174680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60424"/>
              </p:ext>
            </p:extLst>
          </p:nvPr>
        </p:nvGraphicFramePr>
        <p:xfrm>
          <a:off x="3141642" y="747194"/>
          <a:ext cx="3746156" cy="3859890"/>
        </p:xfrm>
        <a:graphic>
          <a:graphicData uri="http://schemas.openxmlformats.org/drawingml/2006/table">
            <a:tbl>
              <a:tblPr/>
              <a:tblGrid>
                <a:gridCol w="85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80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ROOT TREATMENT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19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Quantity for first month/ha (ml)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60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Bacillus: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2000ml/ha 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Trichoderma: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Brix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Humic acid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69: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Spray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Trichoderma: 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Bacillus: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Spray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Silwet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10-30ml/100lt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41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Vegol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Brix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Fulvic acid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0019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Quantity for first month/ha (ml)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Bacillus: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Trichoderma: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69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Brix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Humic acid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Drench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 69: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Spray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Trichoderma: 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Bacillus: </a:t>
                      </a:r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Spray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Silwet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10-30ml/100lt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Vegol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100ml/100lt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6178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Brix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500ml/ha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Fulvic acid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Foliar spray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100g/ha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1486"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1809" y="193204"/>
            <a:ext cx="3614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Club root </a:t>
            </a:r>
            <a:r>
              <a:rPr lang="en-ZA" sz="1100" dirty="0"/>
              <a:t>(Plasmodiophora brassicae)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1643" y="4626102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dirty="0"/>
              <a:t>Trichoderma asperellum</a:t>
            </a:r>
          </a:p>
          <a:p>
            <a:r>
              <a:rPr lang="en-ZA" sz="1000" dirty="0"/>
              <a:t>Bacillus subtilis</a:t>
            </a:r>
          </a:p>
        </p:txBody>
      </p:sp>
    </p:spTree>
    <p:extLst>
      <p:ext uri="{BB962C8B-B14F-4D97-AF65-F5344CB8AC3E}">
        <p14:creationId xmlns:p14="http://schemas.microsoft.com/office/powerpoint/2010/main" val="28707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079214" y="130330"/>
            <a:ext cx="6172200" cy="642938"/>
          </a:xfrm>
        </p:spPr>
        <p:txBody>
          <a:bodyPr/>
          <a:lstStyle/>
          <a:p>
            <a:pPr eaLnBrk="1" hangingPunct="1"/>
            <a:r>
              <a:rPr lang="en-ZA" altLang="en-US" sz="2100" dirty="0">
                <a:latin typeface="WFutura" panose="02000303000000000000" pitchFamily="50" charset="0"/>
              </a:rPr>
              <a:t>The club root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912" y="1633364"/>
            <a:ext cx="8964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320675">
              <a:buAutoNum type="arabicPeriod"/>
            </a:pPr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Club root? </a:t>
            </a:r>
          </a:p>
          <a:p>
            <a:pPr marL="514350" indent="-514350">
              <a:buAutoNum type="arabicPeriod"/>
            </a:pPr>
            <a:endParaRPr lang="en-ZA" dirty="0"/>
          </a:p>
          <a:p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552" y="524100"/>
            <a:ext cx="7831472" cy="4408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7023" y="492740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Treated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9910" y="4861862"/>
            <a:ext cx="162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713984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64" y="265213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675"/>
            <a:r>
              <a:rPr lang="en-ZA" sz="2400" dirty="0"/>
              <a:t>Thrips </a:t>
            </a:r>
            <a:r>
              <a:rPr lang="en-ZA" sz="1200" dirty="0"/>
              <a:t>(Frankliniella occidentalis &amp; Thrips tabaci)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129" y="121197"/>
            <a:ext cx="1553845" cy="1516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536" y="1417340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96" y="1728586"/>
            <a:ext cx="8994286" cy="29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101056" y="17773"/>
            <a:ext cx="6172200" cy="642938"/>
          </a:xfrm>
        </p:spPr>
        <p:txBody>
          <a:bodyPr/>
          <a:lstStyle/>
          <a:p>
            <a:pPr eaLnBrk="1" hangingPunct="1"/>
            <a:r>
              <a:rPr lang="en-ZA" altLang="en-US" sz="2100" dirty="0">
                <a:latin typeface="WFutura" panose="02000303000000000000" pitchFamily="50" charset="0"/>
              </a:rPr>
              <a:t>Caution: Food safety vs. environment!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1236"/>
            <a:ext cx="98202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079147" y="140108"/>
            <a:ext cx="6172200" cy="642938"/>
          </a:xfrm>
        </p:spPr>
        <p:txBody>
          <a:bodyPr/>
          <a:lstStyle/>
          <a:p>
            <a:pPr eaLnBrk="1" hangingPunct="1"/>
            <a:r>
              <a:rPr lang="en-ZA" altLang="en-US" sz="2100" b="1" dirty="0">
                <a:latin typeface="WFutura" panose="02000303000000000000" pitchFamily="50" charset="0"/>
              </a:rPr>
              <a:t>Challenges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584" y="625253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Chemical representative’s behaviour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SA registration process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Compatibility with chemicals and other bio-products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Lack of understanding of IPM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Logistical and admin support of bio – pesticide providers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Inadequate product range of bio – pesticide providers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2100" dirty="0">
                <a:solidFill>
                  <a:schemeClr val="tx1"/>
                </a:solidFill>
                <a:latin typeface="WFutura" panose="02000303000000000000" pitchFamily="50" charset="0"/>
                <a:ea typeface="ＭＳ Ｐゴシック" charset="0"/>
                <a:cs typeface="ＭＳ Ｐゴシック" charset="0"/>
              </a:rPr>
              <a:t>“concentrations” or “counts” </a:t>
            </a: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AutoNum type="arabicPeriod"/>
            </a:pPr>
            <a:endParaRPr lang="en-ZA" dirty="0"/>
          </a:p>
          <a:p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78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101056" y="453382"/>
            <a:ext cx="6172200" cy="642938"/>
          </a:xfrm>
        </p:spPr>
        <p:txBody>
          <a:bodyPr/>
          <a:lstStyle/>
          <a:p>
            <a:pPr eaLnBrk="1" hangingPunct="1"/>
            <a:r>
              <a:rPr lang="en-ZA" altLang="en-US" sz="2100" b="1" dirty="0">
                <a:latin typeface="WFutura" panose="02000303000000000000" pitchFamily="50" charset="0"/>
              </a:rPr>
              <a:t>Labelling sustainability on our shelves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7552" y="985293"/>
            <a:ext cx="896448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675"/>
            <a:endParaRPr lang="en-ZA" sz="1800" dirty="0"/>
          </a:p>
          <a:p>
            <a:pPr defTabSz="320675"/>
            <a:r>
              <a:rPr lang="en-ZA" sz="1800" dirty="0"/>
              <a:t>Consumers demands that we undertake sustainability actions </a:t>
            </a:r>
          </a:p>
          <a:p>
            <a:pPr defTabSz="320675"/>
            <a:endParaRPr lang="en-ZA" sz="1800" dirty="0"/>
          </a:p>
          <a:p>
            <a:pPr defTabSz="320675"/>
            <a:r>
              <a:rPr lang="en-ZA" sz="1800" dirty="0"/>
              <a:t>They do not trust sustainability claims (suspicious of fronting)</a:t>
            </a:r>
          </a:p>
          <a:p>
            <a:pPr defTabSz="320675"/>
            <a:endParaRPr lang="en-ZA" sz="18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pPr defTabSz="320675"/>
            <a:r>
              <a:rPr lang="en-ZA" sz="1800" dirty="0"/>
              <a:t>People attach different meanings to it. </a:t>
            </a:r>
          </a:p>
          <a:p>
            <a:pPr defTabSz="320675"/>
            <a:endParaRPr lang="en-ZA" sz="1800" dirty="0"/>
          </a:p>
          <a:p>
            <a:pPr defTabSz="320675"/>
            <a:r>
              <a:rPr lang="en-ZA" sz="1800" dirty="0"/>
              <a:t>Language and ethic groups perceive the same terminology differently </a:t>
            </a:r>
          </a:p>
          <a:p>
            <a:pPr defTabSz="320675"/>
            <a:endParaRPr lang="en-ZA" sz="1800" dirty="0"/>
          </a:p>
          <a:p>
            <a:pPr defTabSz="320675"/>
            <a:r>
              <a:rPr lang="en-ZA" sz="1800" dirty="0"/>
              <a:t>Knowledge of different farming systems limited – emotional</a:t>
            </a:r>
          </a:p>
          <a:p>
            <a:pPr defTabSz="320675"/>
            <a:endParaRPr lang="en-ZA" sz="1800" dirty="0"/>
          </a:p>
          <a:p>
            <a:pPr defTabSz="320675"/>
            <a:r>
              <a:rPr lang="en-ZA" sz="1800" dirty="0"/>
              <a:t>The scientific world struggle to embrace systems thinking and complexity</a:t>
            </a:r>
          </a:p>
          <a:p>
            <a:pPr defTabSz="320675"/>
            <a:endParaRPr lang="en-ZA" sz="1800" dirty="0"/>
          </a:p>
          <a:p>
            <a:pPr defTabSz="320675"/>
            <a:r>
              <a:rPr lang="en-ZA" sz="1800" dirty="0"/>
              <a:t>Our fellow “green people” in constant conflict – no unity</a:t>
            </a:r>
          </a:p>
          <a:p>
            <a:pPr algn="ctr" defTabSz="320675"/>
            <a:endParaRPr lang="en-ZA" sz="1800" dirty="0"/>
          </a:p>
          <a:p>
            <a:pPr algn="ctr" defTabSz="320675"/>
            <a:endParaRPr lang="en-ZA" sz="1800" dirty="0"/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endParaRPr lang="en-ZA" dirty="0"/>
          </a:p>
          <a:p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03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" y="1"/>
            <a:ext cx="4977270" cy="2523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80" y="1"/>
            <a:ext cx="5188520" cy="252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" y="2523320"/>
            <a:ext cx="3803016" cy="2158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47" y="2515337"/>
            <a:ext cx="3992253" cy="216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6" y="4539527"/>
            <a:ext cx="1278899" cy="127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33" y="4526590"/>
            <a:ext cx="1016223" cy="139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853" y="4526913"/>
            <a:ext cx="1551373" cy="1562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747" y="4550802"/>
            <a:ext cx="1645864" cy="1348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4388" y="4537524"/>
            <a:ext cx="1476690" cy="1623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2533" y="4537524"/>
            <a:ext cx="1257576" cy="1448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99" y="2515337"/>
            <a:ext cx="2454797" cy="50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"/>
            <a:ext cx="9324528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675"/>
            <a:endParaRPr lang="en-ZA" sz="1800" dirty="0"/>
          </a:p>
          <a:p>
            <a:pPr algn="ctr" defTabSz="320675"/>
            <a:r>
              <a:rPr lang="en-ZA" sz="2000" b="1" dirty="0"/>
              <a:t>How did FFF become a trusted sustainability label?</a:t>
            </a:r>
          </a:p>
          <a:p>
            <a:pPr algn="ctr" defTabSz="320675"/>
            <a:endParaRPr lang="en-ZA" sz="2000" dirty="0"/>
          </a:p>
          <a:p>
            <a:pPr defTabSz="320675"/>
            <a:r>
              <a:rPr lang="en-ZA" sz="1800" dirty="0"/>
              <a:t>TOOK OUR CUSTOMERS ON A JOURNEY</a:t>
            </a:r>
            <a:endParaRPr lang="en-US" altLang="en-US" sz="1800" dirty="0"/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NO HARM APPROACH, AVOID P.R.O. (FRONTING) AND DO LESS HARM APPROACH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DID NOT TRY TO DO IT ALONE - PARTNERSHIPS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KEPT THE PROCESS TRANSPARENT – INTEGRITY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PARTICIPATE IN OPEN FORUMS AND TARGET CONSUMER PLATFORMS</a:t>
            </a:r>
          </a:p>
          <a:p>
            <a:pPr>
              <a:defRPr/>
            </a:pPr>
            <a:r>
              <a:rPr lang="en-US" altLang="en-US" sz="1800" dirty="0"/>
              <a:t> </a:t>
            </a:r>
          </a:p>
          <a:p>
            <a:pPr>
              <a:defRPr/>
            </a:pPr>
            <a:r>
              <a:rPr lang="en-US" altLang="en-US" sz="1800" dirty="0"/>
              <a:t>INVEST IN THE PROGRAM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EMBRASED COMPLEXITY AND SYSTEMS THINKING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INDEPENDENT 3</a:t>
            </a:r>
            <a:r>
              <a:rPr lang="en-US" altLang="en-US" sz="1800" baseline="30000" dirty="0"/>
              <a:t>RD</a:t>
            </a:r>
            <a:r>
              <a:rPr lang="en-US" altLang="en-US" sz="1800" dirty="0"/>
              <a:t> PARTY VERIFICATION </a:t>
            </a:r>
          </a:p>
          <a:p>
            <a:pPr algn="ctr" defTabSz="320675"/>
            <a:endParaRPr lang="en-ZA" sz="1800" dirty="0"/>
          </a:p>
          <a:p>
            <a:pPr algn="ctr" defTabSz="320675"/>
            <a:endParaRPr lang="en-ZA" sz="1800" dirty="0"/>
          </a:p>
          <a:p>
            <a:pPr marL="514350" indent="-514350" algn="ctr" defTabSz="320675">
              <a:buAutoNum type="arabicPeriod"/>
            </a:pPr>
            <a:endParaRPr lang="en-ZA" sz="2100" dirty="0">
              <a:solidFill>
                <a:schemeClr val="tx1"/>
              </a:solidFill>
              <a:latin typeface="WFutura" panose="02000303000000000000" pitchFamily="50" charset="0"/>
              <a:ea typeface="ＭＳ Ｐゴシック" charset="0"/>
              <a:cs typeface="ＭＳ Ｐゴシック" charset="0"/>
            </a:endParaRPr>
          </a:p>
          <a:p>
            <a:endParaRPr lang="en-ZA" dirty="0"/>
          </a:p>
          <a:p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22" name="Picture 3" descr="New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737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977" y="371476"/>
            <a:ext cx="3838575" cy="534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79" y="1299397"/>
            <a:ext cx="20097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504" y="228143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/>
              <a:t>Study &amp; understand  the audience</a:t>
            </a:r>
          </a:p>
          <a:p>
            <a:r>
              <a:rPr lang="en-ZA" sz="1800" dirty="0"/>
              <a:t>Choose your partners  </a:t>
            </a:r>
          </a:p>
          <a:p>
            <a:r>
              <a:rPr lang="en-ZA" sz="1800" dirty="0"/>
              <a:t>Values (integrity, transparency etc.) </a:t>
            </a:r>
          </a:p>
          <a:p>
            <a:r>
              <a:rPr lang="en-ZA" sz="1800" dirty="0"/>
              <a:t>Invest</a:t>
            </a:r>
          </a:p>
          <a:p>
            <a:r>
              <a:rPr lang="en-ZA" sz="1800" dirty="0"/>
              <a:t>Non-stop R&amp;D</a:t>
            </a:r>
          </a:p>
          <a:p>
            <a:pPr lvl="0"/>
            <a:r>
              <a:rPr lang="en-ZA" sz="1800" dirty="0"/>
              <a:t>Prepare for war</a:t>
            </a:r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72" y="382286"/>
            <a:ext cx="3090631" cy="6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520" y="1357334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06388">
              <a:buFont typeface="Arial" pitchFamily="34" charset="0"/>
              <a:buChar char="•"/>
              <a:tabLst>
                <a:tab pos="417513" algn="l"/>
              </a:tabLst>
            </a:pPr>
            <a:endParaRPr lang="en-US" sz="2000" dirty="0">
              <a:latin typeface="Estrangelo Edessa" pitchFamily="66" charset="0"/>
              <a:cs typeface="Estrangelo Edessa" pitchFamily="66" charset="0"/>
            </a:endParaRPr>
          </a:p>
          <a:p>
            <a:pPr defTabSz="306388">
              <a:tabLst>
                <a:tab pos="417513" algn="l"/>
              </a:tabLst>
            </a:pPr>
            <a:endParaRPr lang="en-US" sz="2000" dirty="0">
              <a:latin typeface="Estrangelo Edessa" pitchFamily="66" charset="0"/>
              <a:cs typeface="Estrangelo Edessa" pitchFamily="66" charset="0"/>
            </a:endParaRPr>
          </a:p>
          <a:p>
            <a:pPr defTabSz="306388">
              <a:tabLst>
                <a:tab pos="417513" algn="l"/>
              </a:tabLst>
            </a:pPr>
            <a:endParaRPr lang="en-US" sz="2000" dirty="0">
              <a:latin typeface="Estrangelo Edessa" pitchFamily="66" charset="0"/>
              <a:cs typeface="Estrangelo Edessa" pitchFamily="66" charset="0"/>
            </a:endParaRPr>
          </a:p>
          <a:p>
            <a:pPr marL="88900" indent="-88900" defTabSz="306388">
              <a:buFont typeface="Arial" charset="0"/>
              <a:buChar char="•"/>
              <a:tabLst>
                <a:tab pos="417513" algn="l"/>
              </a:tabLst>
            </a:pPr>
            <a:endParaRPr lang="en-US" sz="2000" dirty="0">
              <a:latin typeface="Estrangelo Edessa" pitchFamily="66" charset="0"/>
              <a:cs typeface="Estrangelo Edessa" pitchFamily="66" charset="0"/>
            </a:endParaRPr>
          </a:p>
          <a:p>
            <a:pPr marL="88900" indent="-88900" defTabSz="306388">
              <a:buFont typeface="Arial" charset="0"/>
              <a:buChar char="•"/>
              <a:tabLst>
                <a:tab pos="417513" algn="l"/>
              </a:tabLst>
            </a:pPr>
            <a:endParaRPr lang="en-US" sz="2000" dirty="0">
              <a:latin typeface="Estrangelo Edessa" pitchFamily="66" charset="0"/>
              <a:cs typeface="Estrangelo Edessa" pitchFamily="66" charset="0"/>
            </a:endParaRPr>
          </a:p>
          <a:p>
            <a:pPr marL="88900" indent="-88900" defTabSz="306388">
              <a:buFont typeface="Arial" charset="0"/>
              <a:buChar char="•"/>
              <a:tabLst>
                <a:tab pos="417513" algn="l"/>
              </a:tabLst>
            </a:pPr>
            <a:endParaRPr lang="en-US" sz="3200" dirty="0">
              <a:latin typeface="Gill Sans"/>
              <a:cs typeface="Arial" charset="0"/>
            </a:endParaRPr>
          </a:p>
          <a:p>
            <a:pPr marL="88900" indent="-88900" defTabSz="306388">
              <a:buFont typeface="Arial" charset="0"/>
              <a:buChar char="•"/>
              <a:tabLst>
                <a:tab pos="417513" algn="l"/>
              </a:tabLst>
            </a:pPr>
            <a:endParaRPr lang="en-US" sz="3200" dirty="0">
              <a:latin typeface="Arial" charset="0"/>
              <a:cs typeface="Arial" charset="0"/>
            </a:endParaRPr>
          </a:p>
          <a:p>
            <a:pPr marL="88900" indent="-88900" defTabSz="306388">
              <a:buFont typeface="Arial" charset="0"/>
              <a:buChar char="•"/>
              <a:tabLst>
                <a:tab pos="417513" algn="l"/>
              </a:tabLst>
            </a:pPr>
            <a:endParaRPr lang="en-US" sz="3200" dirty="0">
              <a:latin typeface="Arial" charset="0"/>
              <a:cs typeface="Arial" charset="0"/>
            </a:endParaRPr>
          </a:p>
          <a:p>
            <a:pPr defTabSz="306388">
              <a:tabLst>
                <a:tab pos="417513" algn="l"/>
              </a:tabLst>
            </a:pPr>
            <a:r>
              <a:rPr lang="en-US" sz="32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076" name="Picture 4" descr="http://inventionland.com/wp-content/uploads/2015/09/National_Thank_You_D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4" y="1840748"/>
            <a:ext cx="5688632" cy="20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9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020096" y="1236929"/>
            <a:ext cx="23997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ZA" altLang="en-US" sz="1500" dirty="0"/>
          </a:p>
        </p:txBody>
      </p:sp>
      <p:grpSp>
        <p:nvGrpSpPr>
          <p:cNvPr id="4101" name="Group 1"/>
          <p:cNvGrpSpPr>
            <a:grpSpLocks/>
          </p:cNvGrpSpPr>
          <p:nvPr/>
        </p:nvGrpSpPr>
        <p:grpSpPr bwMode="auto">
          <a:xfrm>
            <a:off x="7819532" y="5315480"/>
            <a:ext cx="1770063" cy="379677"/>
            <a:chOff x="7019557" y="6402858"/>
            <a:chExt cx="2124443" cy="455142"/>
          </a:xfrm>
        </p:grpSpPr>
        <p:pic>
          <p:nvPicPr>
            <p:cNvPr id="4107" name="Picture 3" descr="New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699" y="6402858"/>
              <a:ext cx="1669301" cy="45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557" y="6402858"/>
              <a:ext cx="455142" cy="45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5" descr="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8" y="437621"/>
            <a:ext cx="1082683" cy="10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51" y="5315480"/>
            <a:ext cx="699823" cy="37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024" y="1464203"/>
            <a:ext cx="4355976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1" y="1464203"/>
            <a:ext cx="3658540" cy="4294420"/>
          </a:xfrm>
          <a:prstGeom prst="rect">
            <a:avLst/>
          </a:prstGeom>
        </p:spPr>
      </p:pic>
      <p:sp>
        <p:nvSpPr>
          <p:cNvPr id="5" name="Left-Right-Up Arrow 4"/>
          <p:cNvSpPr/>
          <p:nvPr/>
        </p:nvSpPr>
        <p:spPr>
          <a:xfrm rot="10800000">
            <a:off x="2559720" y="472864"/>
            <a:ext cx="4441157" cy="3752355"/>
          </a:xfrm>
          <a:prstGeom prst="leftRightUpArrow">
            <a:avLst>
              <a:gd name="adj1" fmla="val 8754"/>
              <a:gd name="adj2" fmla="val 13185"/>
              <a:gd name="adj3" fmla="val 250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161" y="258589"/>
            <a:ext cx="1647825" cy="1123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2754" y="4063794"/>
            <a:ext cx="31578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Woolworths’ Suppliers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8035" y="820565"/>
            <a:ext cx="288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Partnership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842" y="0"/>
            <a:ext cx="10180842" cy="57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8" y="2287324"/>
            <a:ext cx="1661583" cy="174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6460" y="0"/>
            <a:ext cx="6179897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33" spc="500" dirty="0">
                <a:solidFill>
                  <a:prstClr val="black"/>
                </a:solidFill>
                <a:latin typeface="WFutura-Light"/>
                <a:cs typeface="WFutura-Light"/>
              </a:rPr>
              <a:t>THE WOOLWORTHS CUSTOMER….</a:t>
            </a:r>
            <a:endParaRPr lang="en-US" sz="2333" dirty="0">
              <a:solidFill>
                <a:prstClr val="black"/>
              </a:solidFill>
              <a:latin typeface="WFutura-Light"/>
              <a:cs typeface="WFutura-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584" y="875771"/>
            <a:ext cx="7609417" cy="14262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spc="250" dirty="0">
                <a:solidFill>
                  <a:prstClr val="black"/>
                </a:solidFill>
                <a:latin typeface="SuomiHand-Script"/>
                <a:cs typeface="SuomiHand-Script"/>
              </a:rPr>
              <a:t>every purchase at Woolworths MUST make a difference </a:t>
            </a:r>
          </a:p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7" spc="250" dirty="0">
              <a:solidFill>
                <a:prstClr val="black"/>
              </a:solidFill>
              <a:latin typeface="WFutura-Light"/>
              <a:cs typeface="WFutura-Light"/>
            </a:endParaRPr>
          </a:p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7" spc="250" dirty="0">
                <a:solidFill>
                  <a:prstClr val="black"/>
                </a:solidFill>
                <a:latin typeface="WFutura-Light"/>
                <a:cs typeface="WFutura-Light"/>
              </a:rPr>
              <a:t>I WANT TO CHOOSE WISELY, CHOOSE ETHICAL, CHOOSE SUSTAINABILITY</a:t>
            </a:r>
          </a:p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67" spc="250" dirty="0">
              <a:solidFill>
                <a:prstClr val="black"/>
              </a:solidFill>
              <a:latin typeface="WFutura-Light"/>
              <a:cs typeface="WFutura-Light"/>
            </a:endParaRPr>
          </a:p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7" spc="250" dirty="0">
                <a:solidFill>
                  <a:prstClr val="black"/>
                </a:solidFill>
                <a:latin typeface="WFutura-Light"/>
                <a:cs typeface="WFutura-Light"/>
              </a:rPr>
              <a:t>“BUT WE’VE WANT CARING THAT IS CONVENIENT”</a:t>
            </a:r>
            <a:endParaRPr lang="en-US" sz="1167" spc="250" dirty="0">
              <a:solidFill>
                <a:prstClr val="black"/>
              </a:solidFill>
              <a:latin typeface="WFutura-Medium"/>
              <a:cs typeface="WFutura-Medium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spc="250" dirty="0">
              <a:solidFill>
                <a:prstClr val="black"/>
              </a:solidFill>
              <a:latin typeface="AT Our Bodoni Light"/>
              <a:cs typeface="AT Our Bodon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772" y="3161771"/>
            <a:ext cx="3886729" cy="912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I trust you for doing the right thing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spc="250" dirty="0">
                <a:solidFill>
                  <a:prstClr val="black"/>
                </a:solidFill>
                <a:latin typeface="WFutura-Light"/>
                <a:cs typeface="WFutura-Light"/>
              </a:rPr>
              <a:t>OUR GBJ LEGACY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+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prstClr val="black"/>
              </a:solidFill>
              <a:latin typeface="AT Our Bodoni Regular"/>
              <a:cs typeface="AT Our Bodoni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127" y="2472532"/>
            <a:ext cx="3886729" cy="707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Tell me the story behind the product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spc="250" dirty="0">
                <a:solidFill>
                  <a:prstClr val="black"/>
                </a:solidFill>
                <a:latin typeface="WFutura-Light"/>
                <a:cs typeface="WFutura-Light"/>
              </a:rPr>
              <a:t>FOOD THAT CARES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+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2127" y="4028282"/>
            <a:ext cx="3886729" cy="707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“I am making a difference with every purchase”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spc="250" dirty="0">
                <a:solidFill>
                  <a:prstClr val="black"/>
                </a:solidFill>
                <a:latin typeface="WFutura-Light"/>
                <a:cs typeface="WFutura-Light"/>
              </a:rPr>
              <a:t> BUY ONE, GIVE ONE, PRESERVE ONE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spc="250" dirty="0">
                <a:solidFill>
                  <a:prstClr val="black"/>
                </a:solidFill>
                <a:latin typeface="WFutura-Light"/>
                <a:cs typeface="WFutura-Light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991" y="4777053"/>
            <a:ext cx="4123531" cy="707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AT Our Bodoni Regular"/>
                <a:cs typeface="AT Our Bodoni Regular"/>
              </a:rPr>
              <a:t>“Reward me for buying better”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spc="250" dirty="0">
                <a:solidFill>
                  <a:prstClr val="black"/>
                </a:solidFill>
                <a:latin typeface="WFutura-Light"/>
                <a:cs typeface="WFutura-Light"/>
              </a:rPr>
              <a:t>MAKING A DIFFERENCE TIPPING POINTS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prstClr val="black"/>
              </a:solidFill>
              <a:latin typeface="AT Our Bodoni Regular"/>
              <a:cs typeface="AT Our Bodoni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5"/>
          <a:stretch>
            <a:fillRect/>
          </a:stretch>
        </p:blipFill>
        <p:spPr bwMode="auto">
          <a:xfrm>
            <a:off x="7176823" y="2140480"/>
            <a:ext cx="1460500" cy="188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7" name="Picture 3" descr="New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5" descr="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9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8" y="2287324"/>
            <a:ext cx="1661583" cy="174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6460" y="0"/>
            <a:ext cx="6179897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33" spc="500" dirty="0">
                <a:solidFill>
                  <a:prstClr val="black"/>
                </a:solidFill>
                <a:latin typeface="WFutura-Light"/>
                <a:cs typeface="WFutura-Light"/>
              </a:rPr>
              <a:t>THE WOOLWORTHS CUSTOMER….</a:t>
            </a:r>
            <a:endParaRPr lang="en-US" sz="2333" dirty="0">
              <a:solidFill>
                <a:prstClr val="black"/>
              </a:solidFill>
              <a:latin typeface="WFutura-Light"/>
              <a:cs typeface="WFutura-Ligh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6459" y="436564"/>
            <a:ext cx="7609417" cy="155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67" dirty="0">
                <a:solidFill>
                  <a:srgbClr val="000000"/>
                </a:solidFill>
                <a:latin typeface="SuomiHand-Script" panose="02000608030000020004" pitchFamily="50" charset="0"/>
                <a:ea typeface="SuomiHand-Script" panose="02000608030000020004" pitchFamily="50" charset="0"/>
                <a:cs typeface="SuomiHand-Script" panose="02000608030000020004" pitchFamily="50" charset="0"/>
              </a:rPr>
              <a:t>Large % of WW customers buy products based on its social and environmental credentials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7" dirty="0">
                <a:solidFill>
                  <a:srgbClr val="000000"/>
                </a:solidFill>
                <a:latin typeface="WFutura-Light" panose="02000303000000000000" pitchFamily="2" charset="0"/>
                <a:ea typeface="WFutura-Light" panose="02000303000000000000" pitchFamily="2" charset="0"/>
                <a:cs typeface="WFutura-Light" panose="02000303000000000000" pitchFamily="2" charset="0"/>
              </a:rPr>
              <a:t>Majority of WW customers buy products based on its health &amp; safety credentials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67" dirty="0">
              <a:solidFill>
                <a:srgbClr val="000000"/>
              </a:solidFill>
              <a:latin typeface="WFutura-Medium" panose="02000603000000000000" pitchFamily="2" charset="0"/>
              <a:ea typeface="WFutura-Medium" panose="02000603000000000000" pitchFamily="2" charset="0"/>
              <a:cs typeface="WFutura-Medium" panose="02000603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33" dirty="0">
              <a:solidFill>
                <a:srgbClr val="000000"/>
              </a:solidFill>
              <a:latin typeface="AT Our Bodoni Light"/>
              <a:ea typeface="AT Our Bodoni Light"/>
              <a:cs typeface="AT Our Bodon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753" y="1957917"/>
            <a:ext cx="4168998" cy="352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1. Is it safe?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7" dirty="0">
              <a:solidFill>
                <a:prstClr val="black"/>
              </a:solidFill>
              <a:latin typeface="AT Our Bodoni Regular"/>
              <a:cs typeface="AT Our Bodoni Regular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2. Is it healthy?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7" dirty="0">
              <a:solidFill>
                <a:prstClr val="black"/>
              </a:solidFill>
              <a:latin typeface="AT Our Bodoni Regular"/>
              <a:cs typeface="AT Our Bodoni Regular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3. Fair price? (value for money)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7" dirty="0">
              <a:solidFill>
                <a:prstClr val="black"/>
              </a:solidFill>
              <a:latin typeface="AT Our Bodoni Regular"/>
              <a:cs typeface="AT Our Bodoni Regular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4. What about the people?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7" dirty="0">
              <a:solidFill>
                <a:prstClr val="black"/>
              </a:solidFill>
              <a:latin typeface="AT Our Bodoni Regular"/>
              <a:cs typeface="AT Our Bodoni Regular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5. What about the animals?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7" dirty="0">
              <a:solidFill>
                <a:prstClr val="black"/>
              </a:solidFill>
              <a:latin typeface="AT Our Bodoni Regular"/>
              <a:cs typeface="AT Our Bodoni Regular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dirty="0">
                <a:solidFill>
                  <a:prstClr val="black"/>
                </a:solidFill>
                <a:latin typeface="AT Our Bodoni Regular"/>
                <a:cs typeface="AT Our Bodoni Regular"/>
              </a:rPr>
              <a:t>6. What about the environment?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spc="250" dirty="0">
              <a:solidFill>
                <a:prstClr val="black"/>
              </a:solidFill>
              <a:latin typeface="AT Our Bodoni Regular"/>
              <a:cs typeface="WFutura-Light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spc="250" dirty="0">
              <a:solidFill>
                <a:prstClr val="black"/>
              </a:solidFill>
              <a:latin typeface="WFutura-Light"/>
              <a:cs typeface="WFutura-Light"/>
            </a:endParaRP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prstClr val="black"/>
              </a:solidFill>
              <a:latin typeface="AT Our Bodoni Regular"/>
              <a:cs typeface="AT Our Bodoni Regular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287325"/>
            <a:ext cx="1976438" cy="14843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9845" y="5017824"/>
            <a:ext cx="5237427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667" i="1" dirty="0">
                <a:solidFill>
                  <a:srgbClr val="000000"/>
                </a:solidFill>
                <a:latin typeface="Arial" panose="020B0604020202020204" pitchFamily="34" charset="0"/>
                <a:hlinkClick r:id="rId4" action="ppaction://hlinkfile"/>
              </a:rPr>
              <a:t>Customers are not always right but they are king – listen to their voices </a:t>
            </a:r>
            <a:endParaRPr lang="en-ZA" altLang="en-US" sz="1667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13" name="Picture 3" descr="New 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3098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210"/>
            <a:ext cx="10160000" cy="5089748"/>
          </a:xfrm>
          <a:prstGeom prst="rect">
            <a:avLst/>
          </a:prstGeom>
        </p:spPr>
      </p:pic>
      <p:sp>
        <p:nvSpPr>
          <p:cNvPr id="6" name="AutoShape 2" descr="Image result for news paper articles pesticides"/>
          <p:cNvSpPr>
            <a:spLocks noChangeAspect="1" noChangeArrowheads="1"/>
          </p:cNvSpPr>
          <p:nvPr/>
        </p:nvSpPr>
        <p:spPr bwMode="auto">
          <a:xfrm>
            <a:off x="571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7145847" y="5335324"/>
            <a:ext cx="2496344" cy="379677"/>
            <a:chOff x="6637847" y="5335323"/>
            <a:chExt cx="2496344" cy="379677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7364128" y="5335323"/>
              <a:ext cx="1770063" cy="379677"/>
              <a:chOff x="7019557" y="6402858"/>
              <a:chExt cx="2124443" cy="455142"/>
            </a:xfrm>
          </p:grpSpPr>
          <p:pic>
            <p:nvPicPr>
              <p:cNvPr id="8" name="Picture 3" descr="New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699" y="6402858"/>
                <a:ext cx="1669301" cy="45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W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557" y="6402858"/>
                <a:ext cx="455142" cy="455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847" y="5335323"/>
              <a:ext cx="699823" cy="3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47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6" y="536065"/>
            <a:ext cx="2974811" cy="2476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00" y="536065"/>
            <a:ext cx="3236840" cy="247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16" y="562949"/>
            <a:ext cx="2885009" cy="2476839"/>
          </a:xfrm>
          <a:prstGeom prst="rect">
            <a:avLst/>
          </a:prstGeom>
        </p:spPr>
      </p:pic>
      <p:sp>
        <p:nvSpPr>
          <p:cNvPr id="6" name="AutoShape 2" descr="Image result for news paper articles pesticides"/>
          <p:cNvSpPr>
            <a:spLocks noChangeAspect="1" noChangeArrowheads="1"/>
          </p:cNvSpPr>
          <p:nvPr/>
        </p:nvSpPr>
        <p:spPr bwMode="auto">
          <a:xfrm>
            <a:off x="571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56" y="3217540"/>
            <a:ext cx="3218785" cy="2281436"/>
          </a:xfrm>
          <a:prstGeom prst="rect">
            <a:avLst/>
          </a:prstGeom>
        </p:spPr>
      </p:pic>
      <p:pic>
        <p:nvPicPr>
          <p:cNvPr id="4100" name="Picture 4" descr="Image result for news paper articles pestic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89" y="3217540"/>
            <a:ext cx="2882752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605" y="3217540"/>
            <a:ext cx="2845304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489907" y="193204"/>
            <a:ext cx="6492296" cy="3730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400" b="1" dirty="0">
                <a:solidFill>
                  <a:prstClr val="black"/>
                </a:solidFill>
                <a:cs typeface="Arial" panose="020B0604020202020204" pitchFamily="34" charset="0"/>
              </a:rPr>
              <a:t>Securing long-term financial sustainability in food production a challenge</a:t>
            </a:r>
          </a:p>
          <a:p>
            <a:pPr marL="238115" indent="-23811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38115" indent="-23811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39" indent="-2857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6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963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82896" y="5296960"/>
            <a:ext cx="1778000" cy="304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19100" indent="-238115">
              <a:spcBef>
                <a:spcPct val="20000"/>
              </a:spcBef>
              <a:buFont typeface="Arial" panose="020B0604020202020204" pitchFamily="34" charset="0"/>
              <a:buChar char="–"/>
              <a:defRPr sz="23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52462" indent="-190492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3447" indent="-190492">
              <a:spcBef>
                <a:spcPct val="20000"/>
              </a:spcBef>
              <a:buFont typeface="Arial" panose="020B0604020202020204" pitchFamily="34" charset="0"/>
              <a:buChar char="–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14431" indent="-190492">
              <a:spcBef>
                <a:spcPct val="20000"/>
              </a:spcBef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7CE60-DD8D-4B6F-90EB-4EE6CE705930}" type="slidenum">
              <a:rPr lang="en-ZA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ZA" altLang="en-US" sz="10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52" y="494796"/>
            <a:ext cx="7704856" cy="49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2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od GBJ Update for FLT - 10 Oct 2017" id="{91A71718-1DD4-4804-A774-852396F3B8AB}" vid="{A8E33C32-AB9D-40B0-881A-140BA478D5D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od GBJ Update for FLT - 10 Oct 2017" id="{91A71718-1DD4-4804-A774-852396F3B8AB}" vid="{BD1865A6-6756-4A9C-B843-00F69EA1C58F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od GBJ Update for FLT - 10 Oct 2017" id="{91A71718-1DD4-4804-A774-852396F3B8AB}" vid="{A8E33C32-AB9D-40B0-881A-140BA478D5D9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430F327AA4643B999D31331727C58" ma:contentTypeVersion="1" ma:contentTypeDescription="Create a new document." ma:contentTypeScope="" ma:versionID="4a8a22bf9cecc2142106a6a504b505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B6114-8E91-4137-93D2-BF2A2CACF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D241C0-BD7E-49DB-9628-8ED9EE3407FE}">
  <ds:schemaRefs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FAC1CBA-92A9-49FC-B77D-BCF9FF4338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Food GBJ Update for FLT - 10 Oct 2017</Template>
  <TotalTime>15990</TotalTime>
  <Pages>0</Pages>
  <Words>1597</Words>
  <Characters>0</Characters>
  <Application>Microsoft Macintosh PowerPoint</Application>
  <PresentationFormat>Custom</PresentationFormat>
  <Lines>0</Lines>
  <Paragraphs>445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MS PGothic</vt:lpstr>
      <vt:lpstr>MS PGothic</vt:lpstr>
      <vt:lpstr>ヒラギノ角ゴ ProN W3</vt:lpstr>
      <vt:lpstr>Arial</vt:lpstr>
      <vt:lpstr>AT Our Bodoni Light</vt:lpstr>
      <vt:lpstr>AT Our Bodoni Regular</vt:lpstr>
      <vt:lpstr>Calibri</vt:lpstr>
      <vt:lpstr>Calibri Light</vt:lpstr>
      <vt:lpstr>Century Gothic</vt:lpstr>
      <vt:lpstr>Estrangelo Edessa</vt:lpstr>
      <vt:lpstr>Geneva</vt:lpstr>
      <vt:lpstr>Gill Sans</vt:lpstr>
      <vt:lpstr>Gill Sans MT</vt:lpstr>
      <vt:lpstr>GillSans</vt:lpstr>
      <vt:lpstr>Helvetica</vt:lpstr>
      <vt:lpstr>Lato</vt:lpstr>
      <vt:lpstr>SuomiHand-Script</vt:lpstr>
      <vt:lpstr>Tahoma</vt:lpstr>
      <vt:lpstr>Times New Roman</vt:lpstr>
      <vt:lpstr>WFutura</vt:lpstr>
      <vt:lpstr>WFutura-Light</vt:lpstr>
      <vt:lpstr>WFutura-Medium</vt:lpstr>
      <vt:lpstr>Wingdings</vt:lpstr>
      <vt:lpstr>Custom Design</vt:lpstr>
      <vt:lpstr>1_Custom Design</vt:lpstr>
      <vt:lpstr>2_Custom Design</vt:lpstr>
      <vt:lpstr>2_Default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WOOLWORTHS’ RESPONSE?</vt:lpstr>
      <vt:lpstr>PowerPoint Presentation</vt:lpstr>
      <vt:lpstr>PowerPoint Presentation</vt:lpstr>
      <vt:lpstr>PowerPoint Presentation</vt:lpstr>
      <vt:lpstr>PowerPoint Presentation</vt:lpstr>
      <vt:lpstr>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club root </vt:lpstr>
      <vt:lpstr>PowerPoint Presentation</vt:lpstr>
      <vt:lpstr>Caution: Food safety vs. environment!</vt:lpstr>
      <vt:lpstr>Challenges</vt:lpstr>
      <vt:lpstr>Labelling sustainability on our shelves </vt:lpstr>
      <vt:lpstr>PowerPoint Presentation</vt:lpstr>
      <vt:lpstr>PowerPoint Presentation</vt:lpstr>
      <vt:lpstr>PowerPoint Presentation</vt:lpstr>
    </vt:vector>
  </TitlesOfParts>
  <Company>Woolworths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 GBJ UPDATE FLT 10 October 2017</dc:title>
  <dc:creator>Lisa Ronquest</dc:creator>
  <cp:lastModifiedBy>Microsoft Office User</cp:lastModifiedBy>
  <cp:revision>366</cp:revision>
  <cp:lastPrinted>2018-10-02T13:26:18Z</cp:lastPrinted>
  <dcterms:created xsi:type="dcterms:W3CDTF">2017-09-18T09:22:21Z</dcterms:created>
  <dcterms:modified xsi:type="dcterms:W3CDTF">2019-03-01T11:46:57Z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0x0101003C4430F327AA4643B999D31331727C58</vt:lpwstr>
  </property>
</Properties>
</file>