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  <p:sldMasterId id="2147483672" r:id="rId2"/>
    <p:sldMasterId id="2147483684" r:id="rId3"/>
    <p:sldMasterId id="2147483660" r:id="rId4"/>
  </p:sldMasterIdLst>
  <p:notesMasterIdLst>
    <p:notesMasterId r:id="rId25"/>
  </p:notesMasterIdLst>
  <p:handoutMasterIdLst>
    <p:handoutMasterId r:id="rId26"/>
  </p:handoutMasterIdLst>
  <p:sldIdLst>
    <p:sldId id="466" r:id="rId5"/>
    <p:sldId id="853" r:id="rId6"/>
    <p:sldId id="854" r:id="rId7"/>
    <p:sldId id="859" r:id="rId8"/>
    <p:sldId id="507" r:id="rId9"/>
    <p:sldId id="838" r:id="rId10"/>
    <p:sldId id="846" r:id="rId11"/>
    <p:sldId id="513" r:id="rId12"/>
    <p:sldId id="469" r:id="rId13"/>
    <p:sldId id="845" r:id="rId14"/>
    <p:sldId id="825" r:id="rId15"/>
    <p:sldId id="826" r:id="rId16"/>
    <p:sldId id="850" r:id="rId17"/>
    <p:sldId id="849" r:id="rId18"/>
    <p:sldId id="858" r:id="rId19"/>
    <p:sldId id="831" r:id="rId20"/>
    <p:sldId id="835" r:id="rId21"/>
    <p:sldId id="857" r:id="rId22"/>
    <p:sldId id="470" r:id="rId23"/>
    <p:sldId id="4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6C09"/>
    <a:srgbClr val="A7CE38"/>
    <a:srgbClr val="3D5A29"/>
    <a:srgbClr val="EAF1DD"/>
    <a:srgbClr val="D7E4BC"/>
    <a:srgbClr val="C2D69A"/>
    <a:srgbClr val="CBE18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55" autoAdjust="0"/>
    <p:restoredTop sz="95232" autoAdjust="0"/>
  </p:normalViewPr>
  <p:slideViewPr>
    <p:cSldViewPr showGuides="1">
      <p:cViewPr varScale="1">
        <p:scale>
          <a:sx n="110" d="100"/>
          <a:sy n="110" d="100"/>
        </p:scale>
        <p:origin x="520" y="184"/>
      </p:cViewPr>
      <p:guideLst>
        <p:guide orient="horz" pos="2115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03F76E-B262-4F29-BB6B-33809C7C4C7C}" type="doc">
      <dgm:prSet loTypeId="urn:microsoft.com/office/officeart/2008/layout/Title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CA20C97-5601-494F-ABDF-FAF905B0588A}" type="pres">
      <dgm:prSet presAssocID="{7903F76E-B262-4F29-BB6B-33809C7C4C7C}" presName="Name0" presStyleCnt="0">
        <dgm:presLayoutVars>
          <dgm:dir/>
        </dgm:presLayoutVars>
      </dgm:prSet>
      <dgm:spPr/>
    </dgm:pt>
  </dgm:ptLst>
  <dgm:cxnLst>
    <dgm:cxn modelId="{EC569465-4674-4FBC-9C1B-C01E2CE2C47D}" type="presOf" srcId="{7903F76E-B262-4F29-BB6B-33809C7C4C7C}" destId="{ECA20C97-5601-494F-ABDF-FAF905B0588A}" srcOrd="0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D0D606-706C-42C2-8AF1-A9346B7FB52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A21BBFD-6F68-4954-8228-B2E9D6C25BF0}">
      <dgm:prSet phldrT="[Text]"/>
      <dgm:spPr>
        <a:solidFill>
          <a:srgbClr val="E36C09"/>
        </a:solidFill>
      </dgm:spPr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GB" b="1" dirty="0"/>
            <a:t>What global cooperation can learn from the European experience</a:t>
          </a:r>
        </a:p>
      </dgm:t>
    </dgm:pt>
    <dgm:pt modelId="{3124648D-9593-4B3F-8B31-63CDD2F546D6}" type="parTrans" cxnId="{BFB83EB5-5865-4BD2-9A65-E773E6D0CC51}">
      <dgm:prSet/>
      <dgm:spPr/>
      <dgm:t>
        <a:bodyPr/>
        <a:lstStyle/>
        <a:p>
          <a:endParaRPr lang="en-GB"/>
        </a:p>
      </dgm:t>
    </dgm:pt>
    <dgm:pt modelId="{599179E7-1D4B-4C57-A36B-1F6C78085934}" type="sibTrans" cxnId="{BFB83EB5-5865-4BD2-9A65-E773E6D0CC51}">
      <dgm:prSet/>
      <dgm:spPr/>
      <dgm:t>
        <a:bodyPr/>
        <a:lstStyle/>
        <a:p>
          <a:endParaRPr lang="en-GB"/>
        </a:p>
      </dgm:t>
    </dgm:pt>
    <dgm:pt modelId="{2C8B4C65-99E9-4F6C-9B83-46535E45891D}">
      <dgm:prSet phldrT="[Text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GB" sz="1800" b="1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rPr>
            <a:t>Agreeing</a:t>
          </a:r>
          <a:r>
            <a:rPr lang="en-GB" sz="1800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rPr>
            <a:t> basic </a:t>
          </a:r>
          <a:r>
            <a:rPr lang="en-GB" sz="1800" b="1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rPr>
            <a:t>definitions and terms </a:t>
          </a:r>
          <a:r>
            <a:rPr lang="en-GB" sz="1800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rPr>
            <a:t>is a key starting point for harmonization</a:t>
          </a:r>
          <a:endParaRPr lang="en-GB" sz="1800" dirty="0">
            <a:solidFill>
              <a:schemeClr val="bg2">
                <a:lumMod val="50000"/>
              </a:schemeClr>
            </a:solidFill>
          </a:endParaRPr>
        </a:p>
      </dgm:t>
    </dgm:pt>
    <dgm:pt modelId="{D49D648E-55D6-4A02-97AA-AD56C5BF5CC8}" type="parTrans" cxnId="{5780C13B-6989-4D96-ABBE-6536262009DE}">
      <dgm:prSet/>
      <dgm:spPr>
        <a:solidFill>
          <a:srgbClr val="E36C09"/>
        </a:solidFill>
      </dgm:spPr>
      <dgm:t>
        <a:bodyPr/>
        <a:lstStyle/>
        <a:p>
          <a:endParaRPr lang="en-GB"/>
        </a:p>
      </dgm:t>
    </dgm:pt>
    <dgm:pt modelId="{9061011E-C41A-446C-AF60-1A73963FD547}" type="sibTrans" cxnId="{5780C13B-6989-4D96-ABBE-6536262009DE}">
      <dgm:prSet/>
      <dgm:spPr/>
      <dgm:t>
        <a:bodyPr/>
        <a:lstStyle/>
        <a:p>
          <a:endParaRPr lang="en-GB"/>
        </a:p>
      </dgm:t>
    </dgm:pt>
    <dgm:pt modelId="{68421F8C-F1DE-4238-B827-609904CC7A8E}">
      <dgm:prSet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GB" sz="1800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rPr>
            <a:t>We need to </a:t>
          </a:r>
          <a:r>
            <a:rPr lang="en-GB" sz="1800" b="1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rPr>
            <a:t>amplify our positive stories </a:t>
          </a:r>
          <a:r>
            <a:rPr lang="en-GB" sz="1800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rPr>
            <a:t>of </a:t>
          </a:r>
          <a:r>
            <a:rPr lang="en-GB" sz="1800" b="0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rPr>
            <a:t>more sustainable agriculture</a:t>
          </a:r>
        </a:p>
      </dgm:t>
    </dgm:pt>
    <dgm:pt modelId="{CECBB11F-3F70-47D8-B416-00A406E17E96}" type="parTrans" cxnId="{CE1EF744-49CA-40A2-9F88-0DD5AF513A6D}">
      <dgm:prSet/>
      <dgm:spPr>
        <a:solidFill>
          <a:srgbClr val="E36C09"/>
        </a:solidFill>
      </dgm:spPr>
      <dgm:t>
        <a:bodyPr/>
        <a:lstStyle/>
        <a:p>
          <a:endParaRPr lang="en-GB"/>
        </a:p>
      </dgm:t>
    </dgm:pt>
    <dgm:pt modelId="{85D3DC5D-2A17-43ED-A0A1-69B2211E28D5}" type="sibTrans" cxnId="{CE1EF744-49CA-40A2-9F88-0DD5AF513A6D}">
      <dgm:prSet/>
      <dgm:spPr/>
      <dgm:t>
        <a:bodyPr/>
        <a:lstStyle/>
        <a:p>
          <a:endParaRPr lang="en-GB"/>
        </a:p>
      </dgm:t>
    </dgm:pt>
    <dgm:pt modelId="{F199589A-7D6D-4852-A5CA-2D97A432CDA6}">
      <dgm:prSet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GB" sz="1800" b="0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rPr>
            <a:t>The</a:t>
          </a:r>
          <a:r>
            <a:rPr lang="en-GB" sz="1800" b="1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rPr>
            <a:t> scientific case is critical </a:t>
          </a:r>
          <a:r>
            <a:rPr lang="en-GB" sz="1800" b="0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rPr>
            <a:t>for credibility and user empowerment</a:t>
          </a:r>
        </a:p>
      </dgm:t>
    </dgm:pt>
    <dgm:pt modelId="{DDD3ED07-3A6F-43C7-B32D-24721AA7F290}" type="parTrans" cxnId="{3D9E3ED1-4F1E-4E72-B656-D1E5984138B9}">
      <dgm:prSet/>
      <dgm:spPr>
        <a:solidFill>
          <a:srgbClr val="E36C09"/>
        </a:solidFill>
      </dgm:spPr>
      <dgm:t>
        <a:bodyPr/>
        <a:lstStyle/>
        <a:p>
          <a:endParaRPr lang="en-GB"/>
        </a:p>
      </dgm:t>
    </dgm:pt>
    <dgm:pt modelId="{262F9A60-E29D-4CBE-A753-0042E51BCB66}" type="sibTrans" cxnId="{3D9E3ED1-4F1E-4E72-B656-D1E5984138B9}">
      <dgm:prSet/>
      <dgm:spPr/>
      <dgm:t>
        <a:bodyPr/>
        <a:lstStyle/>
        <a:p>
          <a:endParaRPr lang="en-GB"/>
        </a:p>
      </dgm:t>
    </dgm:pt>
    <dgm:pt modelId="{39A4B0C1-E88B-4D02-BBBE-9ED8680317BA}">
      <dgm:prSet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GB" sz="1800" b="1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rPr>
            <a:t>Standards </a:t>
          </a:r>
          <a:r>
            <a:rPr lang="en-GB" sz="1800" b="0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rPr>
            <a:t>support</a:t>
          </a:r>
          <a:r>
            <a:rPr lang="en-GB" sz="1800" b="1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rPr>
            <a:t> harmonization across different </a:t>
          </a:r>
          <a:r>
            <a:rPr lang="en-GB" sz="1800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rPr>
            <a:t>regulatory </a:t>
          </a:r>
          <a:r>
            <a:rPr lang="en-GB" sz="1800" b="1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rPr>
            <a:t>frameworks</a:t>
          </a:r>
        </a:p>
      </dgm:t>
    </dgm:pt>
    <dgm:pt modelId="{6E6D6875-DB9D-4A6F-AB76-E72E365CA507}" type="parTrans" cxnId="{0BF0D398-26CD-4AA3-8D98-9FD873B9DAA1}">
      <dgm:prSet/>
      <dgm:spPr>
        <a:solidFill>
          <a:srgbClr val="E36C09"/>
        </a:solidFill>
      </dgm:spPr>
      <dgm:t>
        <a:bodyPr/>
        <a:lstStyle/>
        <a:p>
          <a:endParaRPr lang="en-GB"/>
        </a:p>
      </dgm:t>
    </dgm:pt>
    <dgm:pt modelId="{09190AE2-4C37-4570-80BA-F550245909CD}" type="sibTrans" cxnId="{0BF0D398-26CD-4AA3-8D98-9FD873B9DAA1}">
      <dgm:prSet/>
      <dgm:spPr/>
      <dgm:t>
        <a:bodyPr/>
        <a:lstStyle/>
        <a:p>
          <a:endParaRPr lang="en-GB"/>
        </a:p>
      </dgm:t>
    </dgm:pt>
    <dgm:pt modelId="{B4C980E9-A47A-4160-AEB6-21E79EDE0ABF}">
      <dgm:prSet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GB" sz="1800" b="1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rPr>
            <a:t>Engagement with policy </a:t>
          </a:r>
          <a:r>
            <a:rPr lang="en-GB" sz="1800" b="0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rPr>
            <a:t>and</a:t>
          </a:r>
          <a:r>
            <a:rPr lang="en-GB" sz="1800" b="1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rPr>
            <a:t> value chain stakeholders </a:t>
          </a:r>
          <a:r>
            <a:rPr lang="en-GB" sz="1800" b="0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rPr>
            <a:t>is crucial</a:t>
          </a:r>
        </a:p>
      </dgm:t>
    </dgm:pt>
    <dgm:pt modelId="{A8A34A5B-EE50-4806-90C4-DC88FAE1C27D}" type="parTrans" cxnId="{6398618A-E903-4EC8-805B-828BF8D276BB}">
      <dgm:prSet/>
      <dgm:spPr>
        <a:solidFill>
          <a:srgbClr val="E36C09"/>
        </a:solidFill>
      </dgm:spPr>
      <dgm:t>
        <a:bodyPr/>
        <a:lstStyle/>
        <a:p>
          <a:endParaRPr lang="en-GB"/>
        </a:p>
      </dgm:t>
    </dgm:pt>
    <dgm:pt modelId="{10EEC302-FF75-4B5C-8AF8-7DF416324A81}" type="sibTrans" cxnId="{6398618A-E903-4EC8-805B-828BF8D276BB}">
      <dgm:prSet/>
      <dgm:spPr/>
      <dgm:t>
        <a:bodyPr/>
        <a:lstStyle/>
        <a:p>
          <a:endParaRPr lang="en-GB"/>
        </a:p>
      </dgm:t>
    </dgm:pt>
    <dgm:pt modelId="{00FFACEB-1735-4DF7-A23E-F1B1DB4C485F}" type="pres">
      <dgm:prSet presAssocID="{E4D0D606-706C-42C2-8AF1-A9346B7FB52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D7F0F77-B27A-4364-8345-6A6179BE6EFC}" type="pres">
      <dgm:prSet presAssocID="{FA21BBFD-6F68-4954-8228-B2E9D6C25BF0}" presName="centerShape" presStyleLbl="node0" presStyleIdx="0" presStyleCnt="1" custScaleX="102848" custScaleY="113732"/>
      <dgm:spPr/>
    </dgm:pt>
    <dgm:pt modelId="{A4970644-F44B-41EB-98C1-8588549D7854}" type="pres">
      <dgm:prSet presAssocID="{D49D648E-55D6-4A02-97AA-AD56C5BF5CC8}" presName="parTrans" presStyleLbl="bgSibTrans2D1" presStyleIdx="0" presStyleCnt="5"/>
      <dgm:spPr/>
    </dgm:pt>
    <dgm:pt modelId="{4D7021BC-2142-48E2-A65D-3E719170118C}" type="pres">
      <dgm:prSet presAssocID="{2C8B4C65-99E9-4F6C-9B83-46535E45891D}" presName="node" presStyleLbl="node1" presStyleIdx="0" presStyleCnt="5" custScaleX="92454" custScaleY="128644" custRadScaleRad="120420" custRadScaleInc="8318">
        <dgm:presLayoutVars>
          <dgm:bulletEnabled val="1"/>
        </dgm:presLayoutVars>
      </dgm:prSet>
      <dgm:spPr/>
    </dgm:pt>
    <dgm:pt modelId="{E154CFDD-D3B9-47E6-814C-5E3E6F61CA49}" type="pres">
      <dgm:prSet presAssocID="{CECBB11F-3F70-47D8-B416-00A406E17E96}" presName="parTrans" presStyleLbl="bgSibTrans2D1" presStyleIdx="1" presStyleCnt="5"/>
      <dgm:spPr/>
    </dgm:pt>
    <dgm:pt modelId="{C33543CA-7D10-4EF9-B6D4-3815220365C2}" type="pres">
      <dgm:prSet presAssocID="{68421F8C-F1DE-4238-B827-609904CC7A8E}" presName="node" presStyleLbl="node1" presStyleIdx="1" presStyleCnt="5" custScaleX="89789" custScaleY="124707" custRadScaleRad="135861" custRadScaleInc="-4670">
        <dgm:presLayoutVars>
          <dgm:bulletEnabled val="1"/>
        </dgm:presLayoutVars>
      </dgm:prSet>
      <dgm:spPr/>
    </dgm:pt>
    <dgm:pt modelId="{D9FD8BF9-95BD-4E12-A75F-1AFCF7C18C1E}" type="pres">
      <dgm:prSet presAssocID="{DDD3ED07-3A6F-43C7-B32D-24721AA7F290}" presName="parTrans" presStyleLbl="bgSibTrans2D1" presStyleIdx="2" presStyleCnt="5"/>
      <dgm:spPr/>
    </dgm:pt>
    <dgm:pt modelId="{A7C22D70-98F2-4A7E-8754-463932666A44}" type="pres">
      <dgm:prSet presAssocID="{F199589A-7D6D-4852-A5CA-2D97A432CDA6}" presName="node" presStyleLbl="node1" presStyleIdx="2" presStyleCnt="5" custScaleX="97891" custScaleY="111523" custRadScaleRad="98530" custRadScaleInc="-1891">
        <dgm:presLayoutVars>
          <dgm:bulletEnabled val="1"/>
        </dgm:presLayoutVars>
      </dgm:prSet>
      <dgm:spPr/>
    </dgm:pt>
    <dgm:pt modelId="{35955127-349C-45DA-9EB9-1280544C382C}" type="pres">
      <dgm:prSet presAssocID="{6E6D6875-DB9D-4A6F-AB76-E72E365CA507}" presName="parTrans" presStyleLbl="bgSibTrans2D1" presStyleIdx="3" presStyleCnt="5"/>
      <dgm:spPr/>
    </dgm:pt>
    <dgm:pt modelId="{B9F5EA99-224C-40F3-82CA-F7286244CE51}" type="pres">
      <dgm:prSet presAssocID="{39A4B0C1-E88B-4D02-BBBE-9ED8680317BA}" presName="node" presStyleLbl="node1" presStyleIdx="3" presStyleCnt="5" custScaleX="99984" custScaleY="131450" custRadScaleRad="128859" custRadScaleInc="-3974">
        <dgm:presLayoutVars>
          <dgm:bulletEnabled val="1"/>
        </dgm:presLayoutVars>
      </dgm:prSet>
      <dgm:spPr/>
    </dgm:pt>
    <dgm:pt modelId="{402CAF16-6189-4004-92C7-D8005BDF220C}" type="pres">
      <dgm:prSet presAssocID="{A8A34A5B-EE50-4806-90C4-DC88FAE1C27D}" presName="parTrans" presStyleLbl="bgSibTrans2D1" presStyleIdx="4" presStyleCnt="5"/>
      <dgm:spPr/>
    </dgm:pt>
    <dgm:pt modelId="{E229ED70-1E6C-4D59-B00A-B967E8D18A2E}" type="pres">
      <dgm:prSet presAssocID="{B4C980E9-A47A-4160-AEB6-21E79EDE0ABF}" presName="node" presStyleLbl="node1" presStyleIdx="4" presStyleCnt="5" custScaleX="85336" custScaleY="145600" custRadScaleRad="121296" custRadScaleInc="-15159">
        <dgm:presLayoutVars>
          <dgm:bulletEnabled val="1"/>
        </dgm:presLayoutVars>
      </dgm:prSet>
      <dgm:spPr/>
    </dgm:pt>
  </dgm:ptLst>
  <dgm:cxnLst>
    <dgm:cxn modelId="{8264E018-DFF7-40E3-A390-E9191E48F2E9}" type="presOf" srcId="{FA21BBFD-6F68-4954-8228-B2E9D6C25BF0}" destId="{2D7F0F77-B27A-4364-8345-6A6179BE6EFC}" srcOrd="0" destOrd="0" presId="urn:microsoft.com/office/officeart/2005/8/layout/radial4"/>
    <dgm:cxn modelId="{BE99F525-04AC-4BF0-9EE2-DD20138CF97A}" type="presOf" srcId="{6E6D6875-DB9D-4A6F-AB76-E72E365CA507}" destId="{35955127-349C-45DA-9EB9-1280544C382C}" srcOrd="0" destOrd="0" presId="urn:microsoft.com/office/officeart/2005/8/layout/radial4"/>
    <dgm:cxn modelId="{752F3129-DC24-4E59-B258-21C25990C1BC}" type="presOf" srcId="{68421F8C-F1DE-4238-B827-609904CC7A8E}" destId="{C33543CA-7D10-4EF9-B6D4-3815220365C2}" srcOrd="0" destOrd="0" presId="urn:microsoft.com/office/officeart/2005/8/layout/radial4"/>
    <dgm:cxn modelId="{74BF282E-1712-416F-A839-D7ED7BD9B6D9}" type="presOf" srcId="{B4C980E9-A47A-4160-AEB6-21E79EDE0ABF}" destId="{E229ED70-1E6C-4D59-B00A-B967E8D18A2E}" srcOrd="0" destOrd="0" presId="urn:microsoft.com/office/officeart/2005/8/layout/radial4"/>
    <dgm:cxn modelId="{5780C13B-6989-4D96-ABBE-6536262009DE}" srcId="{FA21BBFD-6F68-4954-8228-B2E9D6C25BF0}" destId="{2C8B4C65-99E9-4F6C-9B83-46535E45891D}" srcOrd="0" destOrd="0" parTransId="{D49D648E-55D6-4A02-97AA-AD56C5BF5CC8}" sibTransId="{9061011E-C41A-446C-AF60-1A73963FD547}"/>
    <dgm:cxn modelId="{CE1EF744-49CA-40A2-9F88-0DD5AF513A6D}" srcId="{FA21BBFD-6F68-4954-8228-B2E9D6C25BF0}" destId="{68421F8C-F1DE-4238-B827-609904CC7A8E}" srcOrd="1" destOrd="0" parTransId="{CECBB11F-3F70-47D8-B416-00A406E17E96}" sibTransId="{85D3DC5D-2A17-43ED-A0A1-69B2211E28D5}"/>
    <dgm:cxn modelId="{91DEDE4A-7885-4ACD-9FB2-8FAFC72B2A8B}" type="presOf" srcId="{E4D0D606-706C-42C2-8AF1-A9346B7FB523}" destId="{00FFACEB-1735-4DF7-A23E-F1B1DB4C485F}" srcOrd="0" destOrd="0" presId="urn:microsoft.com/office/officeart/2005/8/layout/radial4"/>
    <dgm:cxn modelId="{3F6B3666-5BFE-448A-8D7E-00B1469618C6}" type="presOf" srcId="{A8A34A5B-EE50-4806-90C4-DC88FAE1C27D}" destId="{402CAF16-6189-4004-92C7-D8005BDF220C}" srcOrd="0" destOrd="0" presId="urn:microsoft.com/office/officeart/2005/8/layout/radial4"/>
    <dgm:cxn modelId="{6398618A-E903-4EC8-805B-828BF8D276BB}" srcId="{FA21BBFD-6F68-4954-8228-B2E9D6C25BF0}" destId="{B4C980E9-A47A-4160-AEB6-21E79EDE0ABF}" srcOrd="4" destOrd="0" parTransId="{A8A34A5B-EE50-4806-90C4-DC88FAE1C27D}" sibTransId="{10EEC302-FF75-4B5C-8AF8-7DF416324A81}"/>
    <dgm:cxn modelId="{BC255C96-4C32-4E69-8632-8CC57A749A36}" type="presOf" srcId="{2C8B4C65-99E9-4F6C-9B83-46535E45891D}" destId="{4D7021BC-2142-48E2-A65D-3E719170118C}" srcOrd="0" destOrd="0" presId="urn:microsoft.com/office/officeart/2005/8/layout/radial4"/>
    <dgm:cxn modelId="{7F864098-DC91-4567-ADD7-48E888605A2B}" type="presOf" srcId="{39A4B0C1-E88B-4D02-BBBE-9ED8680317BA}" destId="{B9F5EA99-224C-40F3-82CA-F7286244CE51}" srcOrd="0" destOrd="0" presId="urn:microsoft.com/office/officeart/2005/8/layout/radial4"/>
    <dgm:cxn modelId="{0BF0D398-26CD-4AA3-8D98-9FD873B9DAA1}" srcId="{FA21BBFD-6F68-4954-8228-B2E9D6C25BF0}" destId="{39A4B0C1-E88B-4D02-BBBE-9ED8680317BA}" srcOrd="3" destOrd="0" parTransId="{6E6D6875-DB9D-4A6F-AB76-E72E365CA507}" sibTransId="{09190AE2-4C37-4570-80BA-F550245909CD}"/>
    <dgm:cxn modelId="{A7DDAF9A-7829-4D29-9082-F2BE8B1480F8}" type="presOf" srcId="{D49D648E-55D6-4A02-97AA-AD56C5BF5CC8}" destId="{A4970644-F44B-41EB-98C1-8588549D7854}" srcOrd="0" destOrd="0" presId="urn:microsoft.com/office/officeart/2005/8/layout/radial4"/>
    <dgm:cxn modelId="{BFB83EB5-5865-4BD2-9A65-E773E6D0CC51}" srcId="{E4D0D606-706C-42C2-8AF1-A9346B7FB523}" destId="{FA21BBFD-6F68-4954-8228-B2E9D6C25BF0}" srcOrd="0" destOrd="0" parTransId="{3124648D-9593-4B3F-8B31-63CDD2F546D6}" sibTransId="{599179E7-1D4B-4C57-A36B-1F6C78085934}"/>
    <dgm:cxn modelId="{9AE57DB6-561B-4C36-B83D-01C8A116CC30}" type="presOf" srcId="{CECBB11F-3F70-47D8-B416-00A406E17E96}" destId="{E154CFDD-D3B9-47E6-814C-5E3E6F61CA49}" srcOrd="0" destOrd="0" presId="urn:microsoft.com/office/officeart/2005/8/layout/radial4"/>
    <dgm:cxn modelId="{40FF6EBE-C811-4560-9B71-5A73DE4F3F48}" type="presOf" srcId="{DDD3ED07-3A6F-43C7-B32D-24721AA7F290}" destId="{D9FD8BF9-95BD-4E12-A75F-1AFCF7C18C1E}" srcOrd="0" destOrd="0" presId="urn:microsoft.com/office/officeart/2005/8/layout/radial4"/>
    <dgm:cxn modelId="{F0F714C4-F86A-4284-A156-E5E171E130DB}" type="presOf" srcId="{F199589A-7D6D-4852-A5CA-2D97A432CDA6}" destId="{A7C22D70-98F2-4A7E-8754-463932666A44}" srcOrd="0" destOrd="0" presId="urn:microsoft.com/office/officeart/2005/8/layout/radial4"/>
    <dgm:cxn modelId="{3D9E3ED1-4F1E-4E72-B656-D1E5984138B9}" srcId="{FA21BBFD-6F68-4954-8228-B2E9D6C25BF0}" destId="{F199589A-7D6D-4852-A5CA-2D97A432CDA6}" srcOrd="2" destOrd="0" parTransId="{DDD3ED07-3A6F-43C7-B32D-24721AA7F290}" sibTransId="{262F9A60-E29D-4CBE-A753-0042E51BCB66}"/>
    <dgm:cxn modelId="{8EADFDC0-289D-4695-A160-349BD405445E}" type="presParOf" srcId="{00FFACEB-1735-4DF7-A23E-F1B1DB4C485F}" destId="{2D7F0F77-B27A-4364-8345-6A6179BE6EFC}" srcOrd="0" destOrd="0" presId="urn:microsoft.com/office/officeart/2005/8/layout/radial4"/>
    <dgm:cxn modelId="{9A253FEC-06BF-443E-B062-BF727A1F2984}" type="presParOf" srcId="{00FFACEB-1735-4DF7-A23E-F1B1DB4C485F}" destId="{A4970644-F44B-41EB-98C1-8588549D7854}" srcOrd="1" destOrd="0" presId="urn:microsoft.com/office/officeart/2005/8/layout/radial4"/>
    <dgm:cxn modelId="{EA747966-FC75-49BE-894D-2DDD89D3A1FF}" type="presParOf" srcId="{00FFACEB-1735-4DF7-A23E-F1B1DB4C485F}" destId="{4D7021BC-2142-48E2-A65D-3E719170118C}" srcOrd="2" destOrd="0" presId="urn:microsoft.com/office/officeart/2005/8/layout/radial4"/>
    <dgm:cxn modelId="{6849890A-B5D5-4D93-A05A-4BEB9E8F9141}" type="presParOf" srcId="{00FFACEB-1735-4DF7-A23E-F1B1DB4C485F}" destId="{E154CFDD-D3B9-47E6-814C-5E3E6F61CA49}" srcOrd="3" destOrd="0" presId="urn:microsoft.com/office/officeart/2005/8/layout/radial4"/>
    <dgm:cxn modelId="{56D963D9-FD72-4DCD-8881-5BCDA3EBAF22}" type="presParOf" srcId="{00FFACEB-1735-4DF7-A23E-F1B1DB4C485F}" destId="{C33543CA-7D10-4EF9-B6D4-3815220365C2}" srcOrd="4" destOrd="0" presId="urn:microsoft.com/office/officeart/2005/8/layout/radial4"/>
    <dgm:cxn modelId="{6DFC7510-7179-4F94-9032-5BA8096D05F1}" type="presParOf" srcId="{00FFACEB-1735-4DF7-A23E-F1B1DB4C485F}" destId="{D9FD8BF9-95BD-4E12-A75F-1AFCF7C18C1E}" srcOrd="5" destOrd="0" presId="urn:microsoft.com/office/officeart/2005/8/layout/radial4"/>
    <dgm:cxn modelId="{67AD2083-8F73-4001-9959-4817726DB5BA}" type="presParOf" srcId="{00FFACEB-1735-4DF7-A23E-F1B1DB4C485F}" destId="{A7C22D70-98F2-4A7E-8754-463932666A44}" srcOrd="6" destOrd="0" presId="urn:microsoft.com/office/officeart/2005/8/layout/radial4"/>
    <dgm:cxn modelId="{382B314B-640B-4EFE-B52A-808CE0ABDF1E}" type="presParOf" srcId="{00FFACEB-1735-4DF7-A23E-F1B1DB4C485F}" destId="{35955127-349C-45DA-9EB9-1280544C382C}" srcOrd="7" destOrd="0" presId="urn:microsoft.com/office/officeart/2005/8/layout/radial4"/>
    <dgm:cxn modelId="{BB2946AF-ED46-4EA8-959F-D15828593C9F}" type="presParOf" srcId="{00FFACEB-1735-4DF7-A23E-F1B1DB4C485F}" destId="{B9F5EA99-224C-40F3-82CA-F7286244CE51}" srcOrd="8" destOrd="0" presId="urn:microsoft.com/office/officeart/2005/8/layout/radial4"/>
    <dgm:cxn modelId="{1B6C42B8-F6D1-44ED-B5BD-FA27DBC564EF}" type="presParOf" srcId="{00FFACEB-1735-4DF7-A23E-F1B1DB4C485F}" destId="{402CAF16-6189-4004-92C7-D8005BDF220C}" srcOrd="9" destOrd="0" presId="urn:microsoft.com/office/officeart/2005/8/layout/radial4"/>
    <dgm:cxn modelId="{4E4E6422-DD2B-4FDA-A7AC-390898C4799B}" type="presParOf" srcId="{00FFACEB-1735-4DF7-A23E-F1B1DB4C485F}" destId="{E229ED70-1E6C-4D59-B00A-B967E8D18A2E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7F0F77-B27A-4364-8345-6A6179BE6EFC}">
      <dsp:nvSpPr>
        <dsp:cNvPr id="0" name=""/>
        <dsp:cNvSpPr/>
      </dsp:nvSpPr>
      <dsp:spPr>
        <a:xfrm>
          <a:off x="3730930" y="3717992"/>
          <a:ext cx="2654406" cy="2935311"/>
        </a:xfrm>
        <a:prstGeom prst="ellipse">
          <a:avLst/>
        </a:prstGeom>
        <a:solidFill>
          <a:srgbClr val="E36C0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GB" sz="2400" b="1" kern="1200" dirty="0"/>
            <a:t>What global cooperation can learn from the European experience</a:t>
          </a:r>
        </a:p>
      </dsp:txBody>
      <dsp:txXfrm>
        <a:off x="4119659" y="4147858"/>
        <a:ext cx="1876948" cy="2075579"/>
      </dsp:txXfrm>
    </dsp:sp>
    <dsp:sp modelId="{A4970644-F44B-41EB-98C1-8588549D7854}">
      <dsp:nvSpPr>
        <dsp:cNvPr id="0" name=""/>
        <dsp:cNvSpPr/>
      </dsp:nvSpPr>
      <dsp:spPr>
        <a:xfrm rot="11008459">
          <a:off x="1131158" y="4654161"/>
          <a:ext cx="2461057" cy="735557"/>
        </a:xfrm>
        <a:prstGeom prst="leftArrow">
          <a:avLst>
            <a:gd name="adj1" fmla="val 60000"/>
            <a:gd name="adj2" fmla="val 50000"/>
          </a:avLst>
        </a:prstGeom>
        <a:solidFill>
          <a:srgbClr val="E36C0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7021BC-2142-48E2-A65D-3E719170118C}">
      <dsp:nvSpPr>
        <dsp:cNvPr id="0" name=""/>
        <dsp:cNvSpPr/>
      </dsp:nvSpPr>
      <dsp:spPr>
        <a:xfrm>
          <a:off x="0" y="3685701"/>
          <a:ext cx="2266839" cy="2523333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GB" sz="1800" b="1" kern="1200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rPr>
            <a:t>Agreeing</a:t>
          </a:r>
          <a:r>
            <a:rPr lang="en-GB" sz="1800" kern="1200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rPr>
            <a:t> basic </a:t>
          </a:r>
          <a:r>
            <a:rPr lang="en-GB" sz="1800" b="1" kern="1200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rPr>
            <a:t>definitions and terms </a:t>
          </a:r>
          <a:r>
            <a:rPr lang="en-GB" sz="1800" kern="1200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rPr>
            <a:t>is a key starting point for harmonization</a:t>
          </a:r>
          <a:endParaRPr lang="en-GB" sz="18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66393" y="3752094"/>
        <a:ext cx="2134053" cy="2390547"/>
      </dsp:txXfrm>
    </dsp:sp>
    <dsp:sp modelId="{E154CFDD-D3B9-47E6-814C-5E3E6F61CA49}">
      <dsp:nvSpPr>
        <dsp:cNvPr id="0" name=""/>
        <dsp:cNvSpPr/>
      </dsp:nvSpPr>
      <dsp:spPr>
        <a:xfrm rot="13399128">
          <a:off x="830270" y="2505543"/>
          <a:ext cx="3551389" cy="735557"/>
        </a:xfrm>
        <a:prstGeom prst="leftArrow">
          <a:avLst>
            <a:gd name="adj1" fmla="val 60000"/>
            <a:gd name="adj2" fmla="val 50000"/>
          </a:avLst>
        </a:prstGeom>
        <a:solidFill>
          <a:srgbClr val="E36C0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3543CA-7D10-4EF9-B6D4-3815220365C2}">
      <dsp:nvSpPr>
        <dsp:cNvPr id="0" name=""/>
        <dsp:cNvSpPr/>
      </dsp:nvSpPr>
      <dsp:spPr>
        <a:xfrm>
          <a:off x="213313" y="432039"/>
          <a:ext cx="2201497" cy="2446109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rPr>
            <a:t>We need to </a:t>
          </a:r>
          <a:r>
            <a:rPr lang="en-GB" sz="1800" b="1" kern="1200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rPr>
            <a:t>amplify our positive stories </a:t>
          </a:r>
          <a:r>
            <a:rPr lang="en-GB" sz="1800" kern="1200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rPr>
            <a:t>of </a:t>
          </a:r>
          <a:r>
            <a:rPr lang="en-GB" sz="1800" b="0" kern="1200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rPr>
            <a:t>more sustainable agriculture</a:t>
          </a:r>
        </a:p>
      </dsp:txBody>
      <dsp:txXfrm>
        <a:off x="277793" y="496519"/>
        <a:ext cx="2072537" cy="2317149"/>
      </dsp:txXfrm>
    </dsp:sp>
    <dsp:sp modelId="{D9FD8BF9-95BD-4E12-A75F-1AFCF7C18C1E}">
      <dsp:nvSpPr>
        <dsp:cNvPr id="0" name=""/>
        <dsp:cNvSpPr/>
      </dsp:nvSpPr>
      <dsp:spPr>
        <a:xfrm rot="16159154">
          <a:off x="3956531" y="2155904"/>
          <a:ext cx="2139946" cy="735557"/>
        </a:xfrm>
        <a:prstGeom prst="leftArrow">
          <a:avLst>
            <a:gd name="adj1" fmla="val 60000"/>
            <a:gd name="adj2" fmla="val 50000"/>
          </a:avLst>
        </a:prstGeom>
        <a:solidFill>
          <a:srgbClr val="E36C0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C22D70-98F2-4A7E-8754-463932666A44}">
      <dsp:nvSpPr>
        <dsp:cNvPr id="0" name=""/>
        <dsp:cNvSpPr/>
      </dsp:nvSpPr>
      <dsp:spPr>
        <a:xfrm>
          <a:off x="3813717" y="360032"/>
          <a:ext cx="2400147" cy="2187507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rPr>
            <a:t>The</a:t>
          </a:r>
          <a:r>
            <a:rPr lang="en-GB" sz="1800" b="1" kern="1200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rPr>
            <a:t> scientific case is critical </a:t>
          </a:r>
          <a:r>
            <a:rPr lang="en-GB" sz="1800" b="0" kern="1200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rPr>
            <a:t>for credibility and user empowerment</a:t>
          </a:r>
        </a:p>
      </dsp:txBody>
      <dsp:txXfrm>
        <a:off x="3877787" y="424102"/>
        <a:ext cx="2272007" cy="2059367"/>
      </dsp:txXfrm>
    </dsp:sp>
    <dsp:sp modelId="{35955127-349C-45DA-9EB9-1280544C382C}">
      <dsp:nvSpPr>
        <dsp:cNvPr id="0" name=""/>
        <dsp:cNvSpPr/>
      </dsp:nvSpPr>
      <dsp:spPr>
        <a:xfrm rot="18814162">
          <a:off x="5640401" y="2474611"/>
          <a:ext cx="3293598" cy="735557"/>
        </a:xfrm>
        <a:prstGeom prst="leftArrow">
          <a:avLst>
            <a:gd name="adj1" fmla="val 60000"/>
            <a:gd name="adj2" fmla="val 50000"/>
          </a:avLst>
        </a:prstGeom>
        <a:solidFill>
          <a:srgbClr val="E36C0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5EA99-224C-40F3-82CA-F7286244CE51}">
      <dsp:nvSpPr>
        <dsp:cNvPr id="0" name=""/>
        <dsp:cNvSpPr/>
      </dsp:nvSpPr>
      <dsp:spPr>
        <a:xfrm>
          <a:off x="7196495" y="360030"/>
          <a:ext cx="2451464" cy="2578372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rPr>
            <a:t>Standards </a:t>
          </a:r>
          <a:r>
            <a:rPr lang="en-GB" sz="1800" b="0" kern="1200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rPr>
            <a:t>support</a:t>
          </a:r>
          <a:r>
            <a:rPr lang="en-GB" sz="1800" b="1" kern="1200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rPr>
            <a:t> harmonization across different </a:t>
          </a:r>
          <a:r>
            <a:rPr lang="en-GB" sz="1800" kern="1200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rPr>
            <a:t>regulatory </a:t>
          </a:r>
          <a:r>
            <a:rPr lang="en-GB" sz="1800" b="1" kern="1200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rPr>
            <a:t>frameworks</a:t>
          </a:r>
        </a:p>
      </dsp:txBody>
      <dsp:txXfrm>
        <a:off x="7268296" y="431831"/>
        <a:ext cx="2307862" cy="2434770"/>
      </dsp:txXfrm>
    </dsp:sp>
    <dsp:sp modelId="{402CAF16-6189-4004-92C7-D8005BDF220C}">
      <dsp:nvSpPr>
        <dsp:cNvPr id="0" name=""/>
        <dsp:cNvSpPr/>
      </dsp:nvSpPr>
      <dsp:spPr>
        <a:xfrm rot="21218839">
          <a:off x="6514289" y="4517915"/>
          <a:ext cx="2476160" cy="735557"/>
        </a:xfrm>
        <a:prstGeom prst="leftArrow">
          <a:avLst>
            <a:gd name="adj1" fmla="val 60000"/>
            <a:gd name="adj2" fmla="val 50000"/>
          </a:avLst>
        </a:prstGeom>
        <a:solidFill>
          <a:srgbClr val="E36C0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29ED70-1E6C-4D59-B00A-B967E8D18A2E}">
      <dsp:nvSpPr>
        <dsp:cNvPr id="0" name=""/>
        <dsp:cNvSpPr/>
      </dsp:nvSpPr>
      <dsp:spPr>
        <a:xfrm>
          <a:off x="7936689" y="3320740"/>
          <a:ext cx="2092316" cy="2855922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rPr>
            <a:t>Engagement with policy </a:t>
          </a:r>
          <a:r>
            <a:rPr lang="en-GB" sz="1800" b="0" kern="1200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rPr>
            <a:t>and</a:t>
          </a:r>
          <a:r>
            <a:rPr lang="en-GB" sz="1800" b="1" kern="1200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rPr>
            <a:t> value chain stakeholders </a:t>
          </a:r>
          <a:r>
            <a:rPr lang="en-GB" sz="1800" b="0" kern="1200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rPr>
            <a:t>is crucial</a:t>
          </a:r>
        </a:p>
      </dsp:txBody>
      <dsp:txXfrm>
        <a:off x="7997971" y="3382022"/>
        <a:ext cx="1969752" cy="27333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DBEF5-3408-4EBB-904B-E163BC4950A4}" type="datetimeFigureOut">
              <a:rPr lang="en-US" smtClean="0"/>
              <a:pPr/>
              <a:t>3/4/19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C0A67-ABCB-4BDD-A884-F4DE3045B1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12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92862-7DC4-4B56-A147-F8303019A8C2}" type="datetimeFigureOut">
              <a:rPr lang="en-US" smtClean="0"/>
              <a:pPr/>
              <a:t>3/4/19</a:t>
            </a:fld>
            <a:endParaRPr lang="en-US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28DB8-59F6-4608-B796-E9D86D2D09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939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DCE4-96E1-BC45-BD0C-EBF0D240D4F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484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06E3865-469B-054A-8F4C-4E0C529B6A14}" type="slidenum">
              <a:rPr lang="nl-NL" sz="1200">
                <a:solidFill>
                  <a:srgbClr val="000000"/>
                </a:solidFill>
              </a:rPr>
              <a:pPr eaLnBrk="1" hangingPunct="1"/>
              <a:t>7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26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777FBED7-2B93-2D44-9D0A-78ACF4CD0917}" type="slidenum">
              <a:rPr lang="nl-NL" sz="1200">
                <a:solidFill>
                  <a:srgbClr val="000000"/>
                </a:solidFill>
              </a:rPr>
              <a:pPr/>
              <a:t>13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649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777FBED7-2B93-2D44-9D0A-78ACF4CD0917}" type="slidenum">
              <a:rPr lang="nl-NL" sz="1200">
                <a:solidFill>
                  <a:srgbClr val="000000"/>
                </a:solidFill>
              </a:rPr>
              <a:pPr/>
              <a:t>14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397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06E3865-469B-054A-8F4C-4E0C529B6A14}" type="slidenum">
              <a:rPr lang="nl-NL" sz="1200">
                <a:solidFill>
                  <a:srgbClr val="000000"/>
                </a:solidFill>
              </a:rPr>
              <a:pPr eaLnBrk="1" hangingPunct="1"/>
              <a:t>16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230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06E3865-469B-054A-8F4C-4E0C529B6A14}" type="slidenum">
              <a:rPr lang="nl-NL" sz="1200">
                <a:solidFill>
                  <a:srgbClr val="000000"/>
                </a:solidFill>
              </a:rPr>
              <a:pPr eaLnBrk="1" hangingPunct="1"/>
              <a:t>19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46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DCE4-96E1-BC45-BD0C-EBF0D240D4FC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50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F67F2-9C55-7845-9946-205C30053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5815-D233-E543-BE16-9B1D81B3D8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F67F2-9C55-7845-9946-205C30053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5815-D233-E543-BE16-9B1D81B3D8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F67F2-9C55-7845-9946-205C30053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5815-D233-E543-BE16-9B1D81B3D8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"/>
            <a:ext cx="12192000" cy="188913"/>
          </a:xfrm>
          <a:prstGeom prst="rect">
            <a:avLst/>
          </a:prstGeom>
          <a:solidFill>
            <a:srgbClr val="A7C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Can be circulated outside EBIC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334433" y="630873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3D5A2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8601FE-6926-3546-8347-9F60097FC252}" type="slidenum">
              <a:rPr lang="en-US">
                <a:ea typeface="MS PGothic" charset="0"/>
                <a:cs typeface="MS PGothic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MS PGothic" charset="0"/>
              <a:cs typeface="MS PGothic" charset="0"/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4417" y="6308730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34433" y="630873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3D5A2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062C4A-A646-2F4F-BA43-B3C8FBCA68E8}" type="slidenum">
              <a:rPr lang="en-US">
                <a:ea typeface="MS PGothic" charset="0"/>
                <a:cs typeface="MS PGothic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MS PGothic" charset="0"/>
              <a:cs typeface="MS PGothic" charset="0"/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334433" y="630873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3D5A2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8147C6-4D83-6B4F-BA4D-8806DC51A40E}" type="slidenum">
              <a:rPr lang="en-US">
                <a:ea typeface="MS PGothic" charset="0"/>
                <a:cs typeface="MS PGothic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MS PGothic" charset="0"/>
              <a:cs typeface="MS PGothic" charset="0"/>
            </a:endParaRP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334433" y="630873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3D5A2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626F5D-E9F6-C54D-9D8D-DE11E80F868A}" type="slidenum">
              <a:rPr lang="en-US">
                <a:ea typeface="MS PGothic" charset="0"/>
                <a:cs typeface="MS PGothic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MS PGothic" charset="0"/>
              <a:cs typeface="MS PGothic" charset="0"/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334433" y="630873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3D5A2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E0AFB9-A4A6-614A-9DC1-BFB6ED80BAAE}" type="slidenum">
              <a:rPr lang="en-US">
                <a:ea typeface="MS PGothic" charset="0"/>
                <a:cs typeface="MS PGothic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MS PGothic" charset="0"/>
              <a:cs typeface="MS PGothic" charset="0"/>
            </a:endParaRP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334433" y="630873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3D5A2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09C392-2D7C-5C42-84F1-28ED1A6AD85F}" type="slidenum">
              <a:rPr lang="en-US">
                <a:ea typeface="MS PGothic" charset="0"/>
                <a:cs typeface="MS PGothic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MS PGothic" charset="0"/>
              <a:cs typeface="MS PGothic" charset="0"/>
            </a:endParaRP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334433" y="630873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3D5A2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30CF2C-54A5-B74B-80BA-74DCA7E03701}" type="slidenum">
              <a:rPr lang="en-US">
                <a:ea typeface="MS PGothic" charset="0"/>
                <a:cs typeface="MS PGothic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MS PGothic" charset="0"/>
              <a:cs typeface="MS PGothic" charset="0"/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F67F2-9C55-7845-9946-205C30053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Can be circulated outside EBIC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5815-D233-E543-BE16-9B1D81B3D8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334433" y="630873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3D5A2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1D2B19-A8FD-E14E-84DE-EB191B6719D3}" type="slidenum">
              <a:rPr lang="en-US">
                <a:ea typeface="MS PGothic" charset="0"/>
                <a:cs typeface="MS PGothic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MS PGothic" charset="0"/>
              <a:cs typeface="MS PGothic" charset="0"/>
            </a:endParaRP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34433" y="6308730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34433" y="630873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3D5A2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4711CC-87A3-5842-A145-B764185CFB86}" type="slidenum">
              <a:rPr lang="en-US">
                <a:ea typeface="MS PGothic" charset="0"/>
                <a:cs typeface="MS PGothic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MS PGothic" charset="0"/>
              <a:cs typeface="MS PGothic" charset="0"/>
            </a:endParaRP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34433" y="630873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3D5A2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1547BF-EC2A-944E-9344-13F6B6BDA035}" type="slidenum">
              <a:rPr lang="en-US">
                <a:ea typeface="MS PGothic" charset="0"/>
                <a:cs typeface="MS PGothic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MS PGothic" charset="0"/>
              <a:cs typeface="MS PGothic" charset="0"/>
            </a:endParaRP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"/>
            <a:ext cx="12192000" cy="188913"/>
          </a:xfrm>
          <a:prstGeom prst="rect">
            <a:avLst/>
          </a:prstGeom>
          <a:solidFill>
            <a:srgbClr val="A7C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334433" y="630873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3D5A2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8601FE-6926-3546-8347-9F60097FC252}" type="slidenum">
              <a:rPr lang="en-US">
                <a:ea typeface="MS PGothic" charset="0"/>
                <a:cs typeface="MS PGothic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MS PGothic" charset="0"/>
              <a:cs typeface="MS PGothic" charset="0"/>
            </a:endParaRPr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4417" y="6308730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34433" y="630873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3D5A2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062C4A-A646-2F4F-BA43-B3C8FBCA68E8}" type="slidenum">
              <a:rPr lang="en-US">
                <a:ea typeface="MS PGothic" charset="0"/>
                <a:cs typeface="MS PGothic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MS PGothic" charset="0"/>
              <a:cs typeface="MS PGothic" charset="0"/>
            </a:endParaRPr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334433" y="630873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3D5A2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8147C6-4D83-6B4F-BA4D-8806DC51A40E}" type="slidenum">
              <a:rPr lang="en-US">
                <a:ea typeface="MS PGothic" charset="0"/>
                <a:cs typeface="MS PGothic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MS PGothic" charset="0"/>
              <a:cs typeface="MS PGothic" charset="0"/>
            </a:endParaRPr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334433" y="630873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3D5A2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626F5D-E9F6-C54D-9D8D-DE11E80F868A}" type="slidenum">
              <a:rPr lang="en-US">
                <a:ea typeface="MS PGothic" charset="0"/>
                <a:cs typeface="MS PGothic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MS PGothic" charset="0"/>
              <a:cs typeface="MS PGothic" charset="0"/>
            </a:endParaRPr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334433" y="630873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3D5A2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E0AFB9-A4A6-614A-9DC1-BFB6ED80BAAE}" type="slidenum">
              <a:rPr lang="en-US">
                <a:ea typeface="MS PGothic" charset="0"/>
                <a:cs typeface="MS PGothic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MS PGothic" charset="0"/>
              <a:cs typeface="MS PGothic" charset="0"/>
            </a:endParaRPr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334433" y="630873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3D5A2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09C392-2D7C-5C42-84F1-28ED1A6AD85F}" type="slidenum">
              <a:rPr lang="en-US">
                <a:ea typeface="MS PGothic" charset="0"/>
                <a:cs typeface="MS PGothic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MS PGothic" charset="0"/>
              <a:cs typeface="MS PGothic" charset="0"/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F67F2-9C55-7845-9946-205C30053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5815-D233-E543-BE16-9B1D81B3D8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334433" y="630873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3D5A2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30CF2C-54A5-B74B-80BA-74DCA7E03701}" type="slidenum">
              <a:rPr lang="en-US">
                <a:ea typeface="MS PGothic" charset="0"/>
                <a:cs typeface="MS PGothic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MS PGothic" charset="0"/>
              <a:cs typeface="MS PGothic" charset="0"/>
            </a:endParaRPr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334433" y="630873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3D5A2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1D2B19-A8FD-E14E-84DE-EB191B6719D3}" type="slidenum">
              <a:rPr lang="en-US">
                <a:ea typeface="MS PGothic" charset="0"/>
                <a:cs typeface="MS PGothic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MS PGothic" charset="0"/>
              <a:cs typeface="MS PGothic" charset="0"/>
            </a:endParaRPr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34433" y="6308730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34433" y="630873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3D5A2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4711CC-87A3-5842-A145-B764185CFB86}" type="slidenum">
              <a:rPr lang="en-US">
                <a:ea typeface="MS PGothic" charset="0"/>
                <a:cs typeface="MS PGothic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MS PGothic" charset="0"/>
              <a:cs typeface="MS PGothic" charset="0"/>
            </a:endParaRPr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34433" y="630873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3D5A2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1547BF-EC2A-944E-9344-13F6B6BDA035}" type="slidenum">
              <a:rPr lang="en-US">
                <a:ea typeface="MS PGothic" charset="0"/>
                <a:cs typeface="MS PGothic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MS PGothic" charset="0"/>
              <a:cs typeface="MS PGothic" charset="0"/>
            </a:endParaRPr>
          </a:p>
        </p:txBody>
      </p:sp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"/>
            <a:ext cx="12192000" cy="188913"/>
          </a:xfrm>
          <a:prstGeom prst="rect">
            <a:avLst/>
          </a:prstGeom>
          <a:solidFill>
            <a:srgbClr val="A7C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334433" y="630873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3D5A29"/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0D6D47E-C30D-EE49-B55C-1D024A42ADF5}" type="slidenum">
              <a:rPr lang="en-US" smtClean="0">
                <a:ea typeface="MS PGothic" charset="0"/>
                <a:cs typeface="MS PGothic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162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F67F2-9C55-7845-9946-205C30053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5815-D233-E543-BE16-9B1D81B3D8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F67F2-9C55-7845-9946-205C30053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5815-D233-E543-BE16-9B1D81B3D8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F67F2-9C55-7845-9946-205C30053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5815-D233-E543-BE16-9B1D81B3D8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F67F2-9C55-7845-9946-205C30053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5815-D233-E543-BE16-9B1D81B3D8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F67F2-9C55-7845-9946-205C30053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5815-D233-E543-BE16-9B1D81B3D8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F67F2-9C55-7845-9946-205C30053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5815-D233-E543-BE16-9B1D81B3D8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A4F67F2-9C55-7845-9946-205C30053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3/4/19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>
                <a:solidFill>
                  <a:prstClr val="black">
                    <a:tint val="75000"/>
                  </a:prstClr>
                </a:solidFill>
              </a:rPr>
              <a:t>Can be circulated outside EBIC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9515815-D233-E543-BE16-9B1D81B3D8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24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7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29" name="Picture 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0384" y="6159505"/>
            <a:ext cx="1919816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73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3D5A29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D5A29"/>
          </a:solidFill>
          <a:latin typeface="Calibri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D5A29"/>
          </a:solidFill>
          <a:latin typeface="Calibri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D5A29"/>
          </a:solidFill>
          <a:latin typeface="Calibri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D5A29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D5A29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D5A29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D5A29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D5A29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29" name="Picture 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0384" y="6159505"/>
            <a:ext cx="1919816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421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3D5A29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D5A29"/>
          </a:solidFill>
          <a:latin typeface="Calibri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D5A29"/>
          </a:solidFill>
          <a:latin typeface="Calibri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D5A29"/>
          </a:solidFill>
          <a:latin typeface="Calibri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D5A29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D5A29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D5A29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D5A29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D5A29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6287" y="6142201"/>
            <a:ext cx="1556136" cy="57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6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3D5A29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D5A29"/>
          </a:solidFill>
          <a:latin typeface="Calibri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D5A29"/>
          </a:solidFill>
          <a:latin typeface="Calibri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D5A29"/>
          </a:solidFill>
          <a:latin typeface="Calibri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D5A29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D5A29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D5A29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D5A29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D5A29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sv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svg"/><Relationship Id="rId10" Type="http://schemas.openxmlformats.org/officeDocument/2006/relationships/image" Target="../media/image31.sv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ostimulants.eu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ostimulants.e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36FF7230-50C8-3F4C-A8A4-7A5424BCC658}" type="slidenum">
              <a:rPr lang="en-US" sz="1800">
                <a:solidFill>
                  <a:srgbClr val="3D5A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eaLnBrk="1" hangingPunct="1"/>
              <a:t>1</a:t>
            </a:fld>
            <a:endParaRPr lang="en-US" sz="1800" dirty="0">
              <a:solidFill>
                <a:srgbClr val="3D5A2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35868" y="5229230"/>
            <a:ext cx="3132137" cy="162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363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2042" y="301693"/>
            <a:ext cx="2447925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1563438"/>
            <a:ext cx="12192000" cy="5294565"/>
          </a:xfrm>
          <a:prstGeom prst="rect">
            <a:avLst/>
          </a:prstGeom>
          <a:solidFill>
            <a:srgbClr val="A7C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365" name="Titre 1"/>
          <p:cNvSpPr txBox="1">
            <a:spLocks/>
          </p:cNvSpPr>
          <p:nvPr/>
        </p:nvSpPr>
        <p:spPr bwMode="auto">
          <a:xfrm>
            <a:off x="2647556" y="2190457"/>
            <a:ext cx="7127341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defTabSz="457200"/>
            <a:r>
              <a:rPr lang="en-US" sz="4400" b="1" dirty="0" err="1">
                <a:solidFill>
                  <a:srgbClr val="3D5A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Biostimulants</a:t>
            </a:r>
            <a:r>
              <a:rPr lang="en-US" sz="4400" b="1" dirty="0">
                <a:solidFill>
                  <a:srgbClr val="3D5A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the EU Fertilizing Products Regulation (FPR)</a:t>
            </a:r>
          </a:p>
        </p:txBody>
      </p:sp>
      <p:sp>
        <p:nvSpPr>
          <p:cNvPr id="14" name="Sous-titre 2"/>
          <p:cNvSpPr txBox="1">
            <a:spLocks/>
          </p:cNvSpPr>
          <p:nvPr/>
        </p:nvSpPr>
        <p:spPr>
          <a:xfrm>
            <a:off x="3010824" y="4287498"/>
            <a:ext cx="640080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b="1" i="1" u="sng">
                <a:solidFill>
                  <a:srgbClr val="3D5A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GB" sz="2400" b="1" i="1" u="sng" dirty="0">
                <a:solidFill>
                  <a:srgbClr val="3D5A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GB" sz="2400" b="1" i="1" u="sng">
                <a:solidFill>
                  <a:srgbClr val="3D5A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1" i="1" u="sng" dirty="0">
                <a:solidFill>
                  <a:srgbClr val="3D5A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March 2019</a:t>
            </a:r>
          </a:p>
          <a:p>
            <a:pPr marL="0" indent="0" algn="ctr">
              <a:buNone/>
            </a:pPr>
            <a:r>
              <a:rPr lang="en-GB" sz="2400" b="1" i="1" u="sng" dirty="0">
                <a:solidFill>
                  <a:srgbClr val="3D5A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BPIA</a:t>
            </a:r>
            <a:endParaRPr lang="en-US" sz="2400" b="1" i="1" u="sng" dirty="0">
              <a:solidFill>
                <a:srgbClr val="3D5A2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 bwMode="auto">
          <a:xfrm>
            <a:off x="2325024" y="5322224"/>
            <a:ext cx="7772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77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3D5A2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Massimo Toni (</a:t>
            </a:r>
            <a:r>
              <a:rPr lang="en-US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Agronutrition</a:t>
            </a:r>
            <a:r>
              <a:rPr lang="en-US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EBIC Board</a:t>
            </a:r>
          </a:p>
        </p:txBody>
      </p:sp>
    </p:spTree>
    <p:extLst>
      <p:ext uri="{BB962C8B-B14F-4D97-AF65-F5344CB8AC3E}">
        <p14:creationId xmlns:p14="http://schemas.microsoft.com/office/powerpoint/2010/main" val="514318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4E1A-8023-4C75-85C7-C50B75E0AD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8601FE-6926-3546-8347-9F60097FC252}" type="slidenum"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384C2-CF8B-45EF-A41A-AB476FEAAACD}"/>
              </a:ext>
            </a:extLst>
          </p:cNvPr>
          <p:cNvSpPr/>
          <p:nvPr/>
        </p:nvSpPr>
        <p:spPr>
          <a:xfrm>
            <a:off x="1260984" y="4495926"/>
            <a:ext cx="3712824" cy="663365"/>
          </a:xfrm>
          <a:prstGeom prst="rect">
            <a:avLst/>
          </a:prstGeom>
          <a:solidFill>
            <a:srgbClr val="A7CE38"/>
          </a:solidFill>
          <a:ln>
            <a:solidFill>
              <a:srgbClr val="3D5A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1BFB3C-955A-471A-8E5A-30B9CCCBD661}"/>
              </a:ext>
            </a:extLst>
          </p:cNvPr>
          <p:cNvSpPr/>
          <p:nvPr/>
        </p:nvSpPr>
        <p:spPr>
          <a:xfrm>
            <a:off x="6677988" y="2418383"/>
            <a:ext cx="3794993" cy="1310479"/>
          </a:xfrm>
          <a:prstGeom prst="rect">
            <a:avLst/>
          </a:prstGeom>
          <a:solidFill>
            <a:srgbClr val="A7CE38"/>
          </a:solidFill>
          <a:ln>
            <a:solidFill>
              <a:srgbClr val="3D5A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669CA0-D0C7-4FFC-8888-59E6A8292D28}"/>
              </a:ext>
            </a:extLst>
          </p:cNvPr>
          <p:cNvSpPr/>
          <p:nvPr/>
        </p:nvSpPr>
        <p:spPr>
          <a:xfrm>
            <a:off x="1260984" y="1780356"/>
            <a:ext cx="3747168" cy="1738298"/>
          </a:xfrm>
          <a:prstGeom prst="rect">
            <a:avLst/>
          </a:prstGeom>
          <a:solidFill>
            <a:srgbClr val="A7CE38"/>
          </a:solidFill>
          <a:ln>
            <a:solidFill>
              <a:srgbClr val="3D5A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0779BA9-AB32-4D39-9071-4EC540D8B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566" y="350264"/>
            <a:ext cx="7459799" cy="1029618"/>
          </a:xfrm>
        </p:spPr>
        <p:txBody>
          <a:bodyPr>
            <a:noAutofit/>
          </a:bodyPr>
          <a:lstStyle/>
          <a:p>
            <a:r>
              <a:rPr lang="en-G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component material categories (CMCs) </a:t>
            </a:r>
            <a:br>
              <a:rPr lang="en-G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(as listed in the November 2018 compromise text)</a:t>
            </a: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94113A6-931C-4E24-BD19-AC93741528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1464" y="1747987"/>
            <a:ext cx="3506697" cy="4391895"/>
          </a:xfrm>
        </p:spPr>
        <p:txBody>
          <a:bodyPr>
            <a:normAutofit/>
          </a:bodyPr>
          <a:lstStyle/>
          <a:p>
            <a:pPr marL="289322" indent="-289322">
              <a:buFont typeface="+mj-lt"/>
              <a:buAutoNum type="arabicPeriod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Virgin substances and materials (includes chelating &amp; complexing agents and inhibitors)</a:t>
            </a:r>
          </a:p>
          <a:p>
            <a:pPr marL="289322" indent="-289322">
              <a:buFont typeface="+mj-lt"/>
              <a:buAutoNum type="arabicPeriod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Plants, plant parts or plant extracts (includes seaweeds)</a:t>
            </a:r>
          </a:p>
          <a:p>
            <a:pPr marL="289322" indent="-289322">
              <a:buFont typeface="+mj-lt"/>
              <a:buAutoNum type="arabicPeriod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Composts</a:t>
            </a:r>
          </a:p>
          <a:p>
            <a:pPr marL="289322" indent="-289322">
              <a:buFont typeface="+mj-lt"/>
              <a:buAutoNum type="arabicPeriod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Fresh crop digestate</a:t>
            </a:r>
          </a:p>
          <a:p>
            <a:pPr marL="289322" indent="-289322">
              <a:buFont typeface="+mj-lt"/>
              <a:buAutoNum type="arabicPeriod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digestate</a:t>
            </a:r>
          </a:p>
          <a:p>
            <a:pPr marL="289322" indent="-289322">
              <a:buFont typeface="+mj-lt"/>
              <a:buAutoNum type="arabicPeriod" startAt="6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Food industry by-products</a:t>
            </a:r>
          </a:p>
          <a:p>
            <a:pPr marL="289322" indent="-289322">
              <a:buFont typeface="+mj-lt"/>
              <a:buAutoNum type="arabicPeriod" startAt="6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Microorganisms</a:t>
            </a:r>
          </a:p>
          <a:p>
            <a:pPr marL="289322" indent="-289322">
              <a:buFont typeface="+mj-lt"/>
              <a:buAutoNum type="arabicPeriod" startAt="6"/>
            </a:pPr>
            <a:r>
              <a:rPr lang="en-US" sz="1800" strike="sng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Agronomic additives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9E24F49-5544-4375-902F-F1476FAEC16C}"/>
              </a:ext>
            </a:extLst>
          </p:cNvPr>
          <p:cNvSpPr txBox="1">
            <a:spLocks/>
          </p:cNvSpPr>
          <p:nvPr/>
        </p:nvSpPr>
        <p:spPr>
          <a:xfrm>
            <a:off x="6672064" y="1747987"/>
            <a:ext cx="3769592" cy="29252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  Nutrient polymers</a:t>
            </a:r>
          </a:p>
          <a:p>
            <a:pPr marL="0" indent="0"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 Other polymers</a:t>
            </a:r>
          </a:p>
          <a:p>
            <a:pPr marL="0" indent="0"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11. Certain products derived from animal by-products </a:t>
            </a:r>
          </a:p>
          <a:p>
            <a:pPr marL="0" indent="0"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12.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By-products within the meaning of Directive 2008/98/EC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9E1CA7-5BDA-4705-A8D6-A309C6418F36}"/>
              </a:ext>
            </a:extLst>
          </p:cNvPr>
          <p:cNvSpPr/>
          <p:nvPr/>
        </p:nvSpPr>
        <p:spPr>
          <a:xfrm>
            <a:off x="3027426" y="5910296"/>
            <a:ext cx="415417" cy="406425"/>
          </a:xfrm>
          <a:prstGeom prst="rect">
            <a:avLst/>
          </a:prstGeom>
          <a:solidFill>
            <a:srgbClr val="A7CE38"/>
          </a:solidFill>
          <a:ln>
            <a:solidFill>
              <a:srgbClr val="3D5A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F63DC7-F421-4C44-BF2D-D3D9C0A51160}"/>
              </a:ext>
            </a:extLst>
          </p:cNvPr>
          <p:cNvSpPr txBox="1"/>
          <p:nvPr/>
        </p:nvSpPr>
        <p:spPr>
          <a:xfrm>
            <a:off x="3442840" y="594738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most relevant CMCs for biostimulants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0C5F534-2201-449C-93C6-57B1A721A8CC}"/>
              </a:ext>
            </a:extLst>
          </p:cNvPr>
          <p:cNvSpPr txBox="1">
            <a:spLocks/>
          </p:cNvSpPr>
          <p:nvPr/>
        </p:nvSpPr>
        <p:spPr bwMode="auto">
          <a:xfrm>
            <a:off x="6554549" y="4070606"/>
            <a:ext cx="3701441" cy="48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3D5A29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defTabSz="514350"/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Additional CMCs expected in future: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01DD045-71E7-4E6D-8229-31128CF1F956}"/>
              </a:ext>
            </a:extLst>
          </p:cNvPr>
          <p:cNvSpPr txBox="1">
            <a:spLocks/>
          </p:cNvSpPr>
          <p:nvPr/>
        </p:nvSpPr>
        <p:spPr bwMode="auto">
          <a:xfrm>
            <a:off x="6771404" y="4798049"/>
            <a:ext cx="1907381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Struvite</a:t>
            </a:r>
          </a:p>
          <a:p>
            <a:pPr defTabSz="514350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Biochar</a:t>
            </a:r>
          </a:p>
          <a:p>
            <a:pPr defTabSz="514350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Ashes</a:t>
            </a:r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F9175231-1A82-42D2-8474-B02F111922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48200" y="635635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be circulated outside EBIC</a:t>
            </a:r>
          </a:p>
        </p:txBody>
      </p:sp>
    </p:spTree>
    <p:extLst>
      <p:ext uri="{BB962C8B-B14F-4D97-AF65-F5344CB8AC3E}">
        <p14:creationId xmlns:p14="http://schemas.microsoft.com/office/powerpoint/2010/main" val="3202004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C2CA2E-92CF-4BDA-A8D5-DF292EC01D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8601FE-6926-3546-8347-9F60097FC252}" type="slidenum"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F94B4D4-5003-4C4D-92A0-B72EC19F0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5880" y="146781"/>
            <a:ext cx="5620240" cy="708828"/>
          </a:xfrm>
        </p:spPr>
        <p:txBody>
          <a:bodyPr>
            <a:noAutofit/>
          </a:bodyPr>
          <a:lstStyle/>
          <a:p>
            <a:r>
              <a:rPr lang="en-G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CMC-specific requirements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8FF294-FF43-4D57-B898-41AC41450D89}"/>
              </a:ext>
            </a:extLst>
          </p:cNvPr>
          <p:cNvSpPr txBox="1"/>
          <p:nvPr/>
        </p:nvSpPr>
        <p:spPr>
          <a:xfrm>
            <a:off x="2140792" y="1016411"/>
            <a:ext cx="971677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881" indent="-19288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CMC 1 </a:t>
            </a:r>
            <a:r>
              <a:rPr lang="en-GB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(REACH requirements)</a:t>
            </a:r>
          </a:p>
          <a:p>
            <a:pPr marL="742950" lvl="1" indent="-28575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Minimum Annex VIII – data for tonnage of 10t-100t</a:t>
            </a:r>
          </a:p>
          <a:p>
            <a:pPr marL="192881" indent="-192881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CMC 2 </a:t>
            </a:r>
            <a:r>
              <a:rPr lang="en-GB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(plant materials and extracts)</a:t>
            </a:r>
          </a:p>
          <a:p>
            <a:pPr marL="742950" lvl="1" indent="-28575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Positive list of defined treatment and extraction processes</a:t>
            </a:r>
          </a:p>
          <a:p>
            <a:pPr marL="192881" indent="-192881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CMC 6</a:t>
            </a:r>
            <a:r>
              <a:rPr lang="en-GB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(Food-industry by-products)</a:t>
            </a:r>
          </a:p>
          <a:p>
            <a:pPr marL="742950" lvl="1" indent="-28575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Positive list. Again, progress has been made in negotiations</a:t>
            </a:r>
          </a:p>
          <a:p>
            <a:pPr marL="192881" indent="-192881">
              <a:buFont typeface="Arial" panose="020B0604020202020204" pitchFamily="34" charset="0"/>
              <a:buChar char="•"/>
            </a:pP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CMC 7</a:t>
            </a:r>
            <a:r>
              <a:rPr lang="en-GB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(Microorganisms)</a:t>
            </a:r>
          </a:p>
          <a:p>
            <a:pPr marL="742950" lvl="1" indent="-28575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Positive list to be populated by delegated act following evaluation by an Expert Group</a:t>
            </a:r>
          </a:p>
          <a:p>
            <a:pPr marL="192881" indent="-19288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MC 11 </a:t>
            </a:r>
            <a:r>
              <a:rPr lang="en-GB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(Animal By-Products)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Materials having met endpoints for ABP Regulation obligations</a:t>
            </a:r>
          </a:p>
          <a:p>
            <a:pPr lvl="1">
              <a:spcAft>
                <a:spcPts val="1800"/>
              </a:spcAft>
            </a:pPr>
            <a:r>
              <a:rPr lang="en-GB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(still to be defined)</a:t>
            </a:r>
          </a:p>
          <a:p>
            <a:pPr marL="192881" indent="-19288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GB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MC 12 </a:t>
            </a:r>
            <a:r>
              <a:rPr lang="en-GB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(Industrial By-Products)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 mandated in the regulation to define criteria during implementation period</a:t>
            </a:r>
            <a:endParaRPr lang="en-US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Plant">
            <a:extLst>
              <a:ext uri="{FF2B5EF4-FFF2-40B4-BE49-F238E27FC236}">
                <a16:creationId xmlns:a16="http://schemas.microsoft.com/office/drawing/2014/main" id="{E968AFA8-047C-4C91-AAEB-8F045DCCA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1702" y="1732619"/>
            <a:ext cx="745586" cy="745586"/>
          </a:xfrm>
          <a:prstGeom prst="rect">
            <a:avLst/>
          </a:prstGeom>
        </p:spPr>
      </p:pic>
      <p:pic>
        <p:nvPicPr>
          <p:cNvPr id="16" name="Graphic 15" descr="Burger and Drink">
            <a:extLst>
              <a:ext uri="{FF2B5EF4-FFF2-40B4-BE49-F238E27FC236}">
                <a16:creationId xmlns:a16="http://schemas.microsoft.com/office/drawing/2014/main" id="{7037673F-1EBB-47DA-B80D-6568AD8595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48198" y="2474211"/>
            <a:ext cx="745586" cy="745586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3DA9B890-0626-4E21-B787-5F7C51615E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5231" y="3491479"/>
            <a:ext cx="658156" cy="658156"/>
          </a:xfrm>
          <a:prstGeom prst="rect">
            <a:avLst/>
          </a:prstGeom>
        </p:spPr>
      </p:pic>
      <p:pic>
        <p:nvPicPr>
          <p:cNvPr id="18" name="Graphic 17" descr="Pig">
            <a:extLst>
              <a:ext uri="{FF2B5EF4-FFF2-40B4-BE49-F238E27FC236}">
                <a16:creationId xmlns:a16="http://schemas.microsoft.com/office/drawing/2014/main" id="{7223035F-526E-4DE5-9F3C-305968F730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31998" y="4359623"/>
            <a:ext cx="745588" cy="745588"/>
          </a:xfrm>
          <a:prstGeom prst="rect">
            <a:avLst/>
          </a:prstGeom>
        </p:spPr>
      </p:pic>
      <p:pic>
        <p:nvPicPr>
          <p:cNvPr id="19" name="Graphic 18" descr="Flask">
            <a:extLst>
              <a:ext uri="{FF2B5EF4-FFF2-40B4-BE49-F238E27FC236}">
                <a16:creationId xmlns:a16="http://schemas.microsoft.com/office/drawing/2014/main" id="{78AE4205-61F8-4A32-91CE-3E8F14B64E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65331" y="855609"/>
            <a:ext cx="777963" cy="777963"/>
          </a:xfrm>
          <a:prstGeom prst="rect">
            <a:avLst/>
          </a:prstGeom>
        </p:spPr>
      </p:pic>
      <p:pic>
        <p:nvPicPr>
          <p:cNvPr id="20" name="Graphic 19" descr="Database">
            <a:extLst>
              <a:ext uri="{FF2B5EF4-FFF2-40B4-BE49-F238E27FC236}">
                <a16:creationId xmlns:a16="http://schemas.microsoft.com/office/drawing/2014/main" id="{3C80918D-B488-4D57-B30A-B6CDC773B6C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70354" y="5343218"/>
            <a:ext cx="664266" cy="664266"/>
          </a:xfrm>
          <a:prstGeom prst="rect">
            <a:avLst/>
          </a:prstGeom>
        </p:spPr>
      </p:pic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B40A512B-6850-44C7-AE85-5B3295D958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48200" y="635635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be circulated outside EBIC</a:t>
            </a:r>
          </a:p>
        </p:txBody>
      </p:sp>
    </p:spTree>
    <p:extLst>
      <p:ext uri="{BB962C8B-B14F-4D97-AF65-F5344CB8AC3E}">
        <p14:creationId xmlns:p14="http://schemas.microsoft.com/office/powerpoint/2010/main" val="2957855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1928F8-23A3-470D-BBDB-742267FBCB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8601FE-6926-3546-8347-9F60097FC252}" type="slidenum"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D591A4-E4B5-48F9-A7CC-980BB77E4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959" y="260648"/>
            <a:ext cx="6170087" cy="929786"/>
          </a:xfrm>
        </p:spPr>
        <p:txBody>
          <a:bodyPr>
            <a:noAutofit/>
          </a:bodyPr>
          <a:lstStyle/>
          <a:p>
            <a:r>
              <a:rPr lang="en-G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Requirements for PFC 6</a:t>
            </a:r>
            <a:br>
              <a:rPr lang="en-G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(Plant biostimulants)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D7949E-76AC-49DB-AB02-B6633482890C}"/>
              </a:ext>
            </a:extLst>
          </p:cNvPr>
          <p:cNvSpPr txBox="1"/>
          <p:nvPr/>
        </p:nvSpPr>
        <p:spPr>
          <a:xfrm>
            <a:off x="2176363" y="1844824"/>
            <a:ext cx="7839273" cy="3584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lnSpc>
                <a:spcPts val="2655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Limits on heavy metal contaminants</a:t>
            </a:r>
          </a:p>
          <a:p>
            <a:pPr marL="284163"/>
            <a:r>
              <a:rPr lang="en-GB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Cadmium, lead, hexavalent chromium, mercury, nickel, inorganic arsenic</a:t>
            </a:r>
          </a:p>
          <a:p>
            <a:pPr marL="284163"/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14313" indent="-214313">
              <a:lnSpc>
                <a:spcPts val="2655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Limits on pathogens</a:t>
            </a:r>
          </a:p>
          <a:p>
            <a:pPr marL="284163">
              <a:lnSpc>
                <a:spcPts val="2655"/>
              </a:lnSpc>
            </a:pPr>
            <a:r>
              <a:rPr lang="en-GB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 List is modelled on OECD limits for microbial biocontrol agents and pathogens specified in the animal by-products regulation</a:t>
            </a:r>
          </a:p>
          <a:p>
            <a:endParaRPr lang="en-GB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57175" indent="-257175">
              <a:lnSpc>
                <a:spcPts val="2655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Demonstrated effect</a:t>
            </a:r>
          </a:p>
          <a:p>
            <a:pPr marL="284163">
              <a:lnSpc>
                <a:spcPts val="2655"/>
              </a:lnSpc>
            </a:pPr>
            <a:r>
              <a:rPr lang="en-GB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 The product shall have the effects claimed (and these must be within the effects specified in the definition) </a:t>
            </a:r>
            <a:endParaRPr lang="en-US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9552A6C5-003B-4D65-9AF4-9446187701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48200" y="635635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be circulated outside EBIC</a:t>
            </a:r>
          </a:p>
        </p:txBody>
      </p:sp>
      <p:pic>
        <p:nvPicPr>
          <p:cNvPr id="9" name="Picture 8" descr="A red and white sign&#10;&#10;Description automatically generated">
            <a:extLst>
              <a:ext uri="{FF2B5EF4-FFF2-40B4-BE49-F238E27FC236}">
                <a16:creationId xmlns:a16="http://schemas.microsoft.com/office/drawing/2014/main" id="{584C7A10-BC73-4E28-B399-DB516810D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16836">
            <a:off x="8691010" y="668907"/>
            <a:ext cx="2649251" cy="104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06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268551" y="6447234"/>
            <a:ext cx="1600200" cy="273844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753D23CB-D85F-DC49-B5C7-421E2A415525}" type="slidenum">
              <a:rPr lang="nl-NL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13</a:t>
            </a:fld>
            <a:endParaRPr lang="nl-NL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39516" y="235621"/>
            <a:ext cx="8712968" cy="732742"/>
          </a:xfrm>
        </p:spPr>
        <p:txBody>
          <a:bodyPr/>
          <a:lstStyle/>
          <a:p>
            <a:r>
              <a:rPr lang="en-G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Conformity assessment of biostimulants will be a two-step process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4F77907-2055-4AC3-AF61-2E19CD91CEF5}"/>
              </a:ext>
            </a:extLst>
          </p:cNvPr>
          <p:cNvSpPr/>
          <p:nvPr/>
        </p:nvSpPr>
        <p:spPr>
          <a:xfrm>
            <a:off x="1068651" y="1119229"/>
            <a:ext cx="3244198" cy="1083001"/>
          </a:xfrm>
          <a:custGeom>
            <a:avLst/>
            <a:gdLst>
              <a:gd name="connsiteX0" fmla="*/ 0 w 3244198"/>
              <a:gd name="connsiteY0" fmla="*/ 108300 h 1083001"/>
              <a:gd name="connsiteX1" fmla="*/ 108300 w 3244198"/>
              <a:gd name="connsiteY1" fmla="*/ 0 h 1083001"/>
              <a:gd name="connsiteX2" fmla="*/ 3135898 w 3244198"/>
              <a:gd name="connsiteY2" fmla="*/ 0 h 1083001"/>
              <a:gd name="connsiteX3" fmla="*/ 3244198 w 3244198"/>
              <a:gd name="connsiteY3" fmla="*/ 108300 h 1083001"/>
              <a:gd name="connsiteX4" fmla="*/ 3244198 w 3244198"/>
              <a:gd name="connsiteY4" fmla="*/ 974701 h 1083001"/>
              <a:gd name="connsiteX5" fmla="*/ 3135898 w 3244198"/>
              <a:gd name="connsiteY5" fmla="*/ 1083001 h 1083001"/>
              <a:gd name="connsiteX6" fmla="*/ 108300 w 3244198"/>
              <a:gd name="connsiteY6" fmla="*/ 1083001 h 1083001"/>
              <a:gd name="connsiteX7" fmla="*/ 0 w 3244198"/>
              <a:gd name="connsiteY7" fmla="*/ 974701 h 1083001"/>
              <a:gd name="connsiteX8" fmla="*/ 0 w 3244198"/>
              <a:gd name="connsiteY8" fmla="*/ 108300 h 108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4198" h="1083001">
                <a:moveTo>
                  <a:pt x="0" y="108300"/>
                </a:moveTo>
                <a:cubicBezTo>
                  <a:pt x="0" y="48488"/>
                  <a:pt x="48488" y="0"/>
                  <a:pt x="108300" y="0"/>
                </a:cubicBezTo>
                <a:lnTo>
                  <a:pt x="3135898" y="0"/>
                </a:lnTo>
                <a:cubicBezTo>
                  <a:pt x="3195710" y="0"/>
                  <a:pt x="3244198" y="48488"/>
                  <a:pt x="3244198" y="108300"/>
                </a:cubicBezTo>
                <a:lnTo>
                  <a:pt x="3244198" y="974701"/>
                </a:lnTo>
                <a:cubicBezTo>
                  <a:pt x="3244198" y="1034513"/>
                  <a:pt x="3195710" y="1083001"/>
                  <a:pt x="3135898" y="1083001"/>
                </a:cubicBezTo>
                <a:lnTo>
                  <a:pt x="108300" y="1083001"/>
                </a:lnTo>
                <a:cubicBezTo>
                  <a:pt x="48488" y="1083001"/>
                  <a:pt x="0" y="1034513"/>
                  <a:pt x="0" y="974701"/>
                </a:cubicBezTo>
                <a:lnTo>
                  <a:pt x="0" y="1083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128016" rIns="128016" bIns="429581" numCol="1" spcCol="1270" anchor="t" anchorCtr="0">
            <a:no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Type examination by Conformity Assessment Body CAB)*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4722AE5-E0B9-4947-9370-F2ADEE5C75E9}"/>
              </a:ext>
            </a:extLst>
          </p:cNvPr>
          <p:cNvSpPr/>
          <p:nvPr/>
        </p:nvSpPr>
        <p:spPr>
          <a:xfrm>
            <a:off x="1271464" y="2058215"/>
            <a:ext cx="3244198" cy="3924551"/>
          </a:xfrm>
          <a:custGeom>
            <a:avLst/>
            <a:gdLst>
              <a:gd name="connsiteX0" fmla="*/ 0 w 3244198"/>
              <a:gd name="connsiteY0" fmla="*/ 299459 h 2994593"/>
              <a:gd name="connsiteX1" fmla="*/ 299459 w 3244198"/>
              <a:gd name="connsiteY1" fmla="*/ 0 h 2994593"/>
              <a:gd name="connsiteX2" fmla="*/ 2944739 w 3244198"/>
              <a:gd name="connsiteY2" fmla="*/ 0 h 2994593"/>
              <a:gd name="connsiteX3" fmla="*/ 3244198 w 3244198"/>
              <a:gd name="connsiteY3" fmla="*/ 299459 h 2994593"/>
              <a:gd name="connsiteX4" fmla="*/ 3244198 w 3244198"/>
              <a:gd name="connsiteY4" fmla="*/ 2695134 h 2994593"/>
              <a:gd name="connsiteX5" fmla="*/ 2944739 w 3244198"/>
              <a:gd name="connsiteY5" fmla="*/ 2994593 h 2994593"/>
              <a:gd name="connsiteX6" fmla="*/ 299459 w 3244198"/>
              <a:gd name="connsiteY6" fmla="*/ 2994593 h 2994593"/>
              <a:gd name="connsiteX7" fmla="*/ 0 w 3244198"/>
              <a:gd name="connsiteY7" fmla="*/ 2695134 h 2994593"/>
              <a:gd name="connsiteX8" fmla="*/ 0 w 3244198"/>
              <a:gd name="connsiteY8" fmla="*/ 299459 h 2994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4198" h="2994593">
                <a:moveTo>
                  <a:pt x="0" y="299459"/>
                </a:moveTo>
                <a:cubicBezTo>
                  <a:pt x="0" y="134072"/>
                  <a:pt x="134072" y="0"/>
                  <a:pt x="299459" y="0"/>
                </a:cubicBezTo>
                <a:lnTo>
                  <a:pt x="2944739" y="0"/>
                </a:lnTo>
                <a:cubicBezTo>
                  <a:pt x="3110126" y="0"/>
                  <a:pt x="3244198" y="134072"/>
                  <a:pt x="3244198" y="299459"/>
                </a:cubicBezTo>
                <a:lnTo>
                  <a:pt x="3244198" y="2695134"/>
                </a:lnTo>
                <a:cubicBezTo>
                  <a:pt x="3244198" y="2860521"/>
                  <a:pt x="3110126" y="2994593"/>
                  <a:pt x="2944739" y="2994593"/>
                </a:cubicBezTo>
                <a:lnTo>
                  <a:pt x="299459" y="2994593"/>
                </a:lnTo>
                <a:cubicBezTo>
                  <a:pt x="134072" y="2994593"/>
                  <a:pt x="0" y="2860521"/>
                  <a:pt x="0" y="2695134"/>
                </a:cubicBezTo>
                <a:lnTo>
                  <a:pt x="0" y="299459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725" tIns="215725" rIns="215725" bIns="215725" numCol="1" spcCol="1270" anchor="t" anchorCtr="0">
            <a:noAutofit/>
          </a:bodyPr>
          <a:lstStyle/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Description of the formulation of the product (i.e. list of ingredients)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appropriate information about raw materials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 of harmonized standards applied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 reports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 samples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supporting documentation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51F24F-5600-4B8B-959D-F5661D711E39}"/>
              </a:ext>
            </a:extLst>
          </p:cNvPr>
          <p:cNvSpPr/>
          <p:nvPr/>
        </p:nvSpPr>
        <p:spPr>
          <a:xfrm>
            <a:off x="4866039" y="1148537"/>
            <a:ext cx="2072552" cy="807577"/>
          </a:xfrm>
          <a:custGeom>
            <a:avLst/>
            <a:gdLst>
              <a:gd name="connsiteX0" fmla="*/ 0 w 1042176"/>
              <a:gd name="connsiteY0" fmla="*/ 161515 h 807577"/>
              <a:gd name="connsiteX1" fmla="*/ 638388 w 1042176"/>
              <a:gd name="connsiteY1" fmla="*/ 161515 h 807577"/>
              <a:gd name="connsiteX2" fmla="*/ 638388 w 1042176"/>
              <a:gd name="connsiteY2" fmla="*/ 0 h 807577"/>
              <a:gd name="connsiteX3" fmla="*/ 1042176 w 1042176"/>
              <a:gd name="connsiteY3" fmla="*/ 403789 h 807577"/>
              <a:gd name="connsiteX4" fmla="*/ 638388 w 1042176"/>
              <a:gd name="connsiteY4" fmla="*/ 807577 h 807577"/>
              <a:gd name="connsiteX5" fmla="*/ 638388 w 1042176"/>
              <a:gd name="connsiteY5" fmla="*/ 646062 h 807577"/>
              <a:gd name="connsiteX6" fmla="*/ 0 w 1042176"/>
              <a:gd name="connsiteY6" fmla="*/ 646062 h 807577"/>
              <a:gd name="connsiteX7" fmla="*/ 0 w 1042176"/>
              <a:gd name="connsiteY7" fmla="*/ 161515 h 807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2176" h="807577">
                <a:moveTo>
                  <a:pt x="0" y="161515"/>
                </a:moveTo>
                <a:lnTo>
                  <a:pt x="638388" y="161515"/>
                </a:lnTo>
                <a:lnTo>
                  <a:pt x="638388" y="0"/>
                </a:lnTo>
                <a:lnTo>
                  <a:pt x="1042176" y="403789"/>
                </a:lnTo>
                <a:lnTo>
                  <a:pt x="638388" y="807577"/>
                </a:lnTo>
                <a:lnTo>
                  <a:pt x="638388" y="646062"/>
                </a:lnTo>
                <a:lnTo>
                  <a:pt x="0" y="646062"/>
                </a:lnTo>
                <a:lnTo>
                  <a:pt x="0" y="16151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61515" rIns="242273" bIns="161515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1C64FC3-37D3-402E-8957-D3A5A967750D}"/>
              </a:ext>
            </a:extLst>
          </p:cNvPr>
          <p:cNvSpPr/>
          <p:nvPr/>
        </p:nvSpPr>
        <p:spPr>
          <a:xfrm>
            <a:off x="7426738" y="1119229"/>
            <a:ext cx="3194478" cy="1083001"/>
          </a:xfrm>
          <a:custGeom>
            <a:avLst/>
            <a:gdLst>
              <a:gd name="connsiteX0" fmla="*/ 0 w 3244198"/>
              <a:gd name="connsiteY0" fmla="*/ 108300 h 1083001"/>
              <a:gd name="connsiteX1" fmla="*/ 108300 w 3244198"/>
              <a:gd name="connsiteY1" fmla="*/ 0 h 1083001"/>
              <a:gd name="connsiteX2" fmla="*/ 3135898 w 3244198"/>
              <a:gd name="connsiteY2" fmla="*/ 0 h 1083001"/>
              <a:gd name="connsiteX3" fmla="*/ 3244198 w 3244198"/>
              <a:gd name="connsiteY3" fmla="*/ 108300 h 1083001"/>
              <a:gd name="connsiteX4" fmla="*/ 3244198 w 3244198"/>
              <a:gd name="connsiteY4" fmla="*/ 974701 h 1083001"/>
              <a:gd name="connsiteX5" fmla="*/ 3135898 w 3244198"/>
              <a:gd name="connsiteY5" fmla="*/ 1083001 h 1083001"/>
              <a:gd name="connsiteX6" fmla="*/ 108300 w 3244198"/>
              <a:gd name="connsiteY6" fmla="*/ 1083001 h 1083001"/>
              <a:gd name="connsiteX7" fmla="*/ 0 w 3244198"/>
              <a:gd name="connsiteY7" fmla="*/ 974701 h 1083001"/>
              <a:gd name="connsiteX8" fmla="*/ 0 w 3244198"/>
              <a:gd name="connsiteY8" fmla="*/ 108300 h 108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4198" h="1083001">
                <a:moveTo>
                  <a:pt x="0" y="108300"/>
                </a:moveTo>
                <a:cubicBezTo>
                  <a:pt x="0" y="48488"/>
                  <a:pt x="48488" y="0"/>
                  <a:pt x="108300" y="0"/>
                </a:cubicBezTo>
                <a:lnTo>
                  <a:pt x="3135898" y="0"/>
                </a:lnTo>
                <a:cubicBezTo>
                  <a:pt x="3195710" y="0"/>
                  <a:pt x="3244198" y="48488"/>
                  <a:pt x="3244198" y="108300"/>
                </a:cubicBezTo>
                <a:lnTo>
                  <a:pt x="3244198" y="974701"/>
                </a:lnTo>
                <a:cubicBezTo>
                  <a:pt x="3244198" y="1034513"/>
                  <a:pt x="3195710" y="1083001"/>
                  <a:pt x="3135898" y="1083001"/>
                </a:cubicBezTo>
                <a:lnTo>
                  <a:pt x="108300" y="1083001"/>
                </a:lnTo>
                <a:cubicBezTo>
                  <a:pt x="48488" y="1083001"/>
                  <a:pt x="0" y="1034513"/>
                  <a:pt x="0" y="974701"/>
                </a:cubicBezTo>
                <a:lnTo>
                  <a:pt x="0" y="1083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518598"/>
              <a:satOff val="12652"/>
              <a:lumOff val="34510"/>
              <a:alphaOff val="0"/>
            </a:schemeClr>
          </a:fillRef>
          <a:effectRef idx="0">
            <a:schemeClr val="accent2">
              <a:hueOff val="-7518598"/>
              <a:satOff val="12652"/>
              <a:lumOff val="3451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128016" rIns="128016" bIns="429581" numCol="1" spcCol="1270" anchor="t" anchorCtr="0">
            <a:no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Internal production control by producer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74A067-1942-48DB-8FF0-634105B4A27C}"/>
              </a:ext>
            </a:extLst>
          </p:cNvPr>
          <p:cNvSpPr/>
          <p:nvPr/>
        </p:nvSpPr>
        <p:spPr>
          <a:xfrm>
            <a:off x="7711570" y="2033160"/>
            <a:ext cx="3194478" cy="2324548"/>
          </a:xfrm>
          <a:custGeom>
            <a:avLst/>
            <a:gdLst>
              <a:gd name="connsiteX0" fmla="*/ 0 w 3244198"/>
              <a:gd name="connsiteY0" fmla="*/ 299459 h 2994593"/>
              <a:gd name="connsiteX1" fmla="*/ 299459 w 3244198"/>
              <a:gd name="connsiteY1" fmla="*/ 0 h 2994593"/>
              <a:gd name="connsiteX2" fmla="*/ 2944739 w 3244198"/>
              <a:gd name="connsiteY2" fmla="*/ 0 h 2994593"/>
              <a:gd name="connsiteX3" fmla="*/ 3244198 w 3244198"/>
              <a:gd name="connsiteY3" fmla="*/ 299459 h 2994593"/>
              <a:gd name="connsiteX4" fmla="*/ 3244198 w 3244198"/>
              <a:gd name="connsiteY4" fmla="*/ 2695134 h 2994593"/>
              <a:gd name="connsiteX5" fmla="*/ 2944739 w 3244198"/>
              <a:gd name="connsiteY5" fmla="*/ 2994593 h 2994593"/>
              <a:gd name="connsiteX6" fmla="*/ 299459 w 3244198"/>
              <a:gd name="connsiteY6" fmla="*/ 2994593 h 2994593"/>
              <a:gd name="connsiteX7" fmla="*/ 0 w 3244198"/>
              <a:gd name="connsiteY7" fmla="*/ 2695134 h 2994593"/>
              <a:gd name="connsiteX8" fmla="*/ 0 w 3244198"/>
              <a:gd name="connsiteY8" fmla="*/ 299459 h 2994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4198" h="2994593">
                <a:moveTo>
                  <a:pt x="0" y="299459"/>
                </a:moveTo>
                <a:cubicBezTo>
                  <a:pt x="0" y="134072"/>
                  <a:pt x="134072" y="0"/>
                  <a:pt x="299459" y="0"/>
                </a:cubicBezTo>
                <a:lnTo>
                  <a:pt x="2944739" y="0"/>
                </a:lnTo>
                <a:cubicBezTo>
                  <a:pt x="3110126" y="0"/>
                  <a:pt x="3244198" y="134072"/>
                  <a:pt x="3244198" y="299459"/>
                </a:cubicBezTo>
                <a:lnTo>
                  <a:pt x="3244198" y="2695134"/>
                </a:lnTo>
                <a:cubicBezTo>
                  <a:pt x="3244198" y="2860521"/>
                  <a:pt x="3110126" y="2994593"/>
                  <a:pt x="2944739" y="2994593"/>
                </a:cubicBezTo>
                <a:lnTo>
                  <a:pt x="299459" y="2994593"/>
                </a:lnTo>
                <a:cubicBezTo>
                  <a:pt x="134072" y="2994593"/>
                  <a:pt x="0" y="2860521"/>
                  <a:pt x="0" y="2695134"/>
                </a:cubicBezTo>
                <a:lnTo>
                  <a:pt x="0" y="299459"/>
                </a:lnTo>
                <a:close/>
              </a:path>
            </a:pathLst>
          </a:custGeom>
        </p:spPr>
        <p:style>
          <a:lnRef idx="2">
            <a:schemeClr val="accent2">
              <a:hueOff val="-7518598"/>
              <a:satOff val="12652"/>
              <a:lumOff val="3451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725" tIns="215725" rIns="215725" bIns="215725" numCol="1" spcCol="1270" anchor="t" anchorCtr="0">
            <a:noAutofit/>
          </a:bodyPr>
          <a:lstStyle/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Monitoring and control to ensure that products are in conformity with the approved type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Self-certification of products by affixing the CE-mark and providing certificates of conformity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8DC8FFE-34C6-4013-9C2F-9C106594C600}"/>
              </a:ext>
            </a:extLst>
          </p:cNvPr>
          <p:cNvSpPr/>
          <p:nvPr/>
        </p:nvSpPr>
        <p:spPr>
          <a:xfrm>
            <a:off x="5591944" y="6217022"/>
            <a:ext cx="3244198" cy="504056"/>
          </a:xfrm>
          <a:custGeom>
            <a:avLst/>
            <a:gdLst>
              <a:gd name="connsiteX0" fmla="*/ 0 w 3244198"/>
              <a:gd name="connsiteY0" fmla="*/ 299459 h 2994593"/>
              <a:gd name="connsiteX1" fmla="*/ 299459 w 3244198"/>
              <a:gd name="connsiteY1" fmla="*/ 0 h 2994593"/>
              <a:gd name="connsiteX2" fmla="*/ 2944739 w 3244198"/>
              <a:gd name="connsiteY2" fmla="*/ 0 h 2994593"/>
              <a:gd name="connsiteX3" fmla="*/ 3244198 w 3244198"/>
              <a:gd name="connsiteY3" fmla="*/ 299459 h 2994593"/>
              <a:gd name="connsiteX4" fmla="*/ 3244198 w 3244198"/>
              <a:gd name="connsiteY4" fmla="*/ 2695134 h 2994593"/>
              <a:gd name="connsiteX5" fmla="*/ 2944739 w 3244198"/>
              <a:gd name="connsiteY5" fmla="*/ 2994593 h 2994593"/>
              <a:gd name="connsiteX6" fmla="*/ 299459 w 3244198"/>
              <a:gd name="connsiteY6" fmla="*/ 2994593 h 2994593"/>
              <a:gd name="connsiteX7" fmla="*/ 0 w 3244198"/>
              <a:gd name="connsiteY7" fmla="*/ 2695134 h 2994593"/>
              <a:gd name="connsiteX8" fmla="*/ 0 w 3244198"/>
              <a:gd name="connsiteY8" fmla="*/ 299459 h 2994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4198" h="2994593">
                <a:moveTo>
                  <a:pt x="0" y="299459"/>
                </a:moveTo>
                <a:cubicBezTo>
                  <a:pt x="0" y="134072"/>
                  <a:pt x="134072" y="0"/>
                  <a:pt x="299459" y="0"/>
                </a:cubicBezTo>
                <a:lnTo>
                  <a:pt x="2944739" y="0"/>
                </a:lnTo>
                <a:cubicBezTo>
                  <a:pt x="3110126" y="0"/>
                  <a:pt x="3244198" y="134072"/>
                  <a:pt x="3244198" y="299459"/>
                </a:cubicBezTo>
                <a:lnTo>
                  <a:pt x="3244198" y="2695134"/>
                </a:lnTo>
                <a:cubicBezTo>
                  <a:pt x="3244198" y="2860521"/>
                  <a:pt x="3110126" y="2994593"/>
                  <a:pt x="2944739" y="2994593"/>
                </a:cubicBezTo>
                <a:lnTo>
                  <a:pt x="299459" y="2994593"/>
                </a:lnTo>
                <a:cubicBezTo>
                  <a:pt x="134072" y="2994593"/>
                  <a:pt x="0" y="2860521"/>
                  <a:pt x="0" y="2695134"/>
                </a:cubicBezTo>
                <a:lnTo>
                  <a:pt x="0" y="29945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725" tIns="215725" rIns="215725" bIns="215725" numCol="1" spcCol="1270" anchor="t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*Also called a Notified Body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9C846B9-3FA7-4C53-AE0F-4AD71DB09F56}"/>
              </a:ext>
            </a:extLst>
          </p:cNvPr>
          <p:cNvSpPr/>
          <p:nvPr/>
        </p:nvSpPr>
        <p:spPr>
          <a:xfrm>
            <a:off x="6041687" y="4458360"/>
            <a:ext cx="4895549" cy="1578488"/>
          </a:xfrm>
          <a:custGeom>
            <a:avLst/>
            <a:gdLst>
              <a:gd name="connsiteX0" fmla="*/ 0 w 3244198"/>
              <a:gd name="connsiteY0" fmla="*/ 299459 h 2994593"/>
              <a:gd name="connsiteX1" fmla="*/ 299459 w 3244198"/>
              <a:gd name="connsiteY1" fmla="*/ 0 h 2994593"/>
              <a:gd name="connsiteX2" fmla="*/ 2944739 w 3244198"/>
              <a:gd name="connsiteY2" fmla="*/ 0 h 2994593"/>
              <a:gd name="connsiteX3" fmla="*/ 3244198 w 3244198"/>
              <a:gd name="connsiteY3" fmla="*/ 299459 h 2994593"/>
              <a:gd name="connsiteX4" fmla="*/ 3244198 w 3244198"/>
              <a:gd name="connsiteY4" fmla="*/ 2695134 h 2994593"/>
              <a:gd name="connsiteX5" fmla="*/ 2944739 w 3244198"/>
              <a:gd name="connsiteY5" fmla="*/ 2994593 h 2994593"/>
              <a:gd name="connsiteX6" fmla="*/ 299459 w 3244198"/>
              <a:gd name="connsiteY6" fmla="*/ 2994593 h 2994593"/>
              <a:gd name="connsiteX7" fmla="*/ 0 w 3244198"/>
              <a:gd name="connsiteY7" fmla="*/ 2695134 h 2994593"/>
              <a:gd name="connsiteX8" fmla="*/ 0 w 3244198"/>
              <a:gd name="connsiteY8" fmla="*/ 299459 h 2994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4198" h="2994593">
                <a:moveTo>
                  <a:pt x="0" y="299459"/>
                </a:moveTo>
                <a:cubicBezTo>
                  <a:pt x="0" y="134072"/>
                  <a:pt x="134072" y="0"/>
                  <a:pt x="299459" y="0"/>
                </a:cubicBezTo>
                <a:lnTo>
                  <a:pt x="2944739" y="0"/>
                </a:lnTo>
                <a:cubicBezTo>
                  <a:pt x="3110126" y="0"/>
                  <a:pt x="3244198" y="134072"/>
                  <a:pt x="3244198" y="299459"/>
                </a:cubicBezTo>
                <a:lnTo>
                  <a:pt x="3244198" y="2695134"/>
                </a:lnTo>
                <a:cubicBezTo>
                  <a:pt x="3244198" y="2860521"/>
                  <a:pt x="3110126" y="2994593"/>
                  <a:pt x="2944739" y="2994593"/>
                </a:cubicBezTo>
                <a:lnTo>
                  <a:pt x="299459" y="2994593"/>
                </a:lnTo>
                <a:cubicBezTo>
                  <a:pt x="134072" y="2994593"/>
                  <a:pt x="0" y="2860521"/>
                  <a:pt x="0" y="2695134"/>
                </a:cubicBezTo>
                <a:lnTo>
                  <a:pt x="0" y="29945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2">
              <a:hueOff val="-7518598"/>
              <a:satOff val="12652"/>
              <a:lumOff val="3451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725" tIns="215725" rIns="215725" bIns="215725" numCol="1" spcCol="1270" anchor="t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national authorization is needed for a product that is CE-marked. Companies can submit their dossiers to any CAB, even if it is not in the main market they want to target.</a:t>
            </a:r>
          </a:p>
        </p:txBody>
      </p:sp>
    </p:spTree>
    <p:extLst>
      <p:ext uri="{BB962C8B-B14F-4D97-AF65-F5344CB8AC3E}">
        <p14:creationId xmlns:p14="http://schemas.microsoft.com/office/powerpoint/2010/main" val="251063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263352" y="6393906"/>
            <a:ext cx="1600200" cy="27384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753D23CB-D85F-DC49-B5C7-421E2A415525}" type="slidenum">
              <a:rPr lang="nl-NL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14</a:t>
            </a:fld>
            <a:endParaRPr lang="nl-NL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76295" y="219289"/>
            <a:ext cx="8833757" cy="732742"/>
          </a:xfrm>
        </p:spPr>
        <p:txBody>
          <a:bodyPr/>
          <a:lstStyle/>
          <a:p>
            <a:r>
              <a:rPr lang="en-G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Relationship between EU legislation &amp; EN standards</a:t>
            </a:r>
          </a:p>
        </p:txBody>
      </p:sp>
      <p:sp>
        <p:nvSpPr>
          <p:cNvPr id="36" name="Rectangle 45">
            <a:extLst>
              <a:ext uri="{FF2B5EF4-FFF2-40B4-BE49-F238E27FC236}">
                <a16:creationId xmlns:a16="http://schemas.microsoft.com/office/drawing/2014/main" id="{18D6115B-A655-4940-84BF-25FD8308F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2516" y="3373478"/>
            <a:ext cx="2515470" cy="77566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1E887F"/>
              </a:buClr>
              <a:defRPr sz="2400">
                <a:solidFill>
                  <a:srgbClr val="00AFD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AFDB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AFDB"/>
              </a:buClr>
              <a:buFont typeface="Calibri" panose="020F050202020403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AFDB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endParaRPr lang="en-US" altLang="en-US" sz="18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ectangle 21">
            <a:extLst>
              <a:ext uri="{FF2B5EF4-FFF2-40B4-BE49-F238E27FC236}">
                <a16:creationId xmlns:a16="http://schemas.microsoft.com/office/drawing/2014/main" id="{B1A10DF6-8AC6-460D-BC62-EB75EF0FB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2515" y="1052739"/>
            <a:ext cx="2537222" cy="75604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1E887F"/>
              </a:buClr>
              <a:defRPr sz="2400">
                <a:solidFill>
                  <a:srgbClr val="00AFD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AFDB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AFDB"/>
              </a:buClr>
              <a:buFont typeface="Calibri" panose="020F050202020403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AFDB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endParaRPr lang="en-US" altLang="en-US" sz="18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Text Box 8">
            <a:extLst>
              <a:ext uri="{FF2B5EF4-FFF2-40B4-BE49-F238E27FC236}">
                <a16:creationId xmlns:a16="http://schemas.microsoft.com/office/drawing/2014/main" id="{96A2F9CA-1941-4DC9-88BB-A9DF38380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157" y="3472581"/>
            <a:ext cx="19978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1E887F"/>
              </a:buClr>
              <a:defRPr sz="2400">
                <a:solidFill>
                  <a:srgbClr val="00AFD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AFDB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AFDB"/>
              </a:buClr>
              <a:buFont typeface="Calibri" panose="020F050202020403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AFDB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</a:pPr>
            <a:r>
              <a:rPr lang="fr-FR" altLang="en-US" sz="1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European Standard(s)</a:t>
            </a:r>
          </a:p>
        </p:txBody>
      </p:sp>
      <p:pic>
        <p:nvPicPr>
          <p:cNvPr id="39" name="Picture 10">
            <a:extLst>
              <a:ext uri="{FF2B5EF4-FFF2-40B4-BE49-F238E27FC236}">
                <a16:creationId xmlns:a16="http://schemas.microsoft.com/office/drawing/2014/main" id="{FAC7856F-9CA3-4102-B32A-B53784AE4554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0989" y="5972928"/>
            <a:ext cx="725014" cy="631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 Box 11">
            <a:extLst>
              <a:ext uri="{FF2B5EF4-FFF2-40B4-BE49-F238E27FC236}">
                <a16:creationId xmlns:a16="http://schemas.microsoft.com/office/drawing/2014/main" id="{93CAC6E3-4091-4FE2-9CF3-DD769A2F7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0374" y="1772816"/>
            <a:ext cx="14479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1E887F"/>
              </a:buClr>
              <a:defRPr sz="2400">
                <a:solidFill>
                  <a:srgbClr val="00AFD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AFDB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AFDB"/>
              </a:buClr>
              <a:buFont typeface="Calibri" panose="020F050202020403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AFDB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</a:pPr>
            <a:r>
              <a:rPr lang="fr-FR" altLang="en-US" sz="1800" b="1" dirty="0" err="1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Mandatory</a:t>
            </a:r>
            <a:endParaRPr lang="fr-FR" altLang="en-US" sz="1800" b="1" dirty="0">
              <a:solidFill>
                <a:srgbClr val="FF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Text Box 12">
            <a:extLst>
              <a:ext uri="{FF2B5EF4-FFF2-40B4-BE49-F238E27FC236}">
                <a16:creationId xmlns:a16="http://schemas.microsoft.com/office/drawing/2014/main" id="{29EFE26B-C9C3-4094-B1AE-19FD1DC74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366" y="4615756"/>
            <a:ext cx="13823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1E887F"/>
              </a:buClr>
              <a:defRPr sz="2400">
                <a:solidFill>
                  <a:srgbClr val="00AFD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AFDB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AFDB"/>
              </a:buClr>
              <a:buFont typeface="Calibri" panose="020F050202020403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AFDB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</a:pPr>
            <a:r>
              <a:rPr lang="fr-FR" altLang="en-US" sz="1800" b="1" dirty="0" err="1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Voluntary</a:t>
            </a:r>
            <a:endParaRPr lang="fr-FR" altLang="en-US" sz="1800" b="1" dirty="0">
              <a:solidFill>
                <a:srgbClr val="FF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Line 13">
            <a:extLst>
              <a:ext uri="{FF2B5EF4-FFF2-40B4-BE49-F238E27FC236}">
                <a16:creationId xmlns:a16="http://schemas.microsoft.com/office/drawing/2014/main" id="{E3FADE8D-8F77-4675-93A4-765D0E4B2FB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76292" y="2203372"/>
            <a:ext cx="4563724" cy="7037"/>
          </a:xfrm>
          <a:prstGeom prst="line">
            <a:avLst/>
          </a:prstGeom>
          <a:noFill/>
          <a:ln w="635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GB" sz="135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Text Box 16">
            <a:extLst>
              <a:ext uri="{FF2B5EF4-FFF2-40B4-BE49-F238E27FC236}">
                <a16:creationId xmlns:a16="http://schemas.microsoft.com/office/drawing/2014/main" id="{82BD3D22-35E6-43BC-BCFF-7AD5FB49B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563" y="5467421"/>
            <a:ext cx="37852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1E887F"/>
              </a:buClr>
              <a:defRPr sz="2400">
                <a:solidFill>
                  <a:srgbClr val="00AFD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AFDB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AFDB"/>
              </a:buClr>
              <a:buFont typeface="Calibri" panose="020F050202020403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AFDB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</a:pPr>
            <a:r>
              <a:rPr lang="fr-FR" altLang="en-US" sz="1800" b="1" dirty="0" err="1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Creates</a:t>
            </a:r>
            <a:r>
              <a:rPr lang="fr-FR" altLang="en-US" sz="1800" b="1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fr-FR" altLang="en-US" sz="1800" b="1" dirty="0" err="1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presumption</a:t>
            </a:r>
            <a:r>
              <a:rPr lang="fr-FR" altLang="en-US" sz="1800" b="1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fr-FR" altLang="en-US" sz="1800" b="1" dirty="0" err="1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conformity</a:t>
            </a:r>
            <a:r>
              <a:rPr lang="fr-FR" altLang="en-US" sz="1800" b="1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a </a:t>
            </a:r>
            <a:r>
              <a:rPr lang="fr-FR" altLang="en-US" sz="1800" b="1" dirty="0" err="1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</a:t>
            </a:r>
            <a:r>
              <a:rPr lang="fr-FR" altLang="en-US" sz="1800" b="1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altLang="en-US" sz="1800" b="1" dirty="0" err="1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reported</a:t>
            </a:r>
            <a:r>
              <a:rPr lang="fr-FR" altLang="en-US" sz="1800" b="1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value </a:t>
            </a:r>
            <a:r>
              <a:rPr lang="fr-FR" altLang="en-US" sz="18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(no documentation </a:t>
            </a:r>
            <a:r>
              <a:rPr lang="fr-FR" altLang="en-US" sz="1800" dirty="0" err="1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fr-FR" altLang="en-US" sz="18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altLang="en-US" sz="1800" dirty="0" err="1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required</a:t>
            </a:r>
            <a:r>
              <a:rPr lang="fr-FR" altLang="en-US" sz="18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fr-FR" altLang="en-US" sz="1800" dirty="0" err="1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justify</a:t>
            </a:r>
            <a:r>
              <a:rPr lang="fr-FR" altLang="en-US" sz="18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altLang="en-US" sz="1800" dirty="0" err="1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methodology</a:t>
            </a:r>
            <a:r>
              <a:rPr lang="fr-FR" altLang="en-US" sz="18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45" name="Text Box 18">
            <a:extLst>
              <a:ext uri="{FF2B5EF4-FFF2-40B4-BE49-F238E27FC236}">
                <a16:creationId xmlns:a16="http://schemas.microsoft.com/office/drawing/2014/main" id="{C5AA3CC0-AC3A-44E5-A52E-3CCA5B301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8090" y="4354145"/>
            <a:ext cx="326800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1E887F"/>
              </a:buClr>
              <a:defRPr sz="2400">
                <a:solidFill>
                  <a:srgbClr val="00AFD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AFDB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AFDB"/>
              </a:buClr>
              <a:buFont typeface="Calibri" panose="020F050202020403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AFDB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</a:pPr>
            <a:r>
              <a:rPr lang="fr-FR" altLang="en-US" sz="1800" b="1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use of a ‘</a:t>
            </a:r>
            <a:r>
              <a:rPr lang="fr-FR" altLang="en-US" sz="1800" b="1" dirty="0" err="1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Harmonised</a:t>
            </a:r>
            <a:r>
              <a:rPr lang="fr-FR" altLang="en-US" sz="1800" b="1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Standard’</a:t>
            </a:r>
            <a:br>
              <a:rPr lang="fr-FR" altLang="en-US" sz="1800" b="1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altLang="en-US" sz="1800" b="1" dirty="0" err="1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referenced</a:t>
            </a:r>
            <a:r>
              <a:rPr lang="fr-FR" altLang="en-US" sz="1800" b="1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OJEU</a:t>
            </a:r>
          </a:p>
        </p:txBody>
      </p:sp>
      <p:sp>
        <p:nvSpPr>
          <p:cNvPr id="47" name="Text Box 22">
            <a:extLst>
              <a:ext uri="{FF2B5EF4-FFF2-40B4-BE49-F238E27FC236}">
                <a16:creationId xmlns:a16="http://schemas.microsoft.com/office/drawing/2014/main" id="{2918CE54-5749-4C12-B62B-7EECB6856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2679" y="1087427"/>
            <a:ext cx="15132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1E887F"/>
              </a:buClr>
              <a:defRPr sz="2400">
                <a:solidFill>
                  <a:srgbClr val="00AFD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AFDB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AFDB"/>
              </a:buClr>
              <a:buFont typeface="Calibri" panose="020F050202020403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AFDB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</a:pPr>
            <a:r>
              <a:rPr lang="fr-BE" altLang="en-US" sz="1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Directive/ </a:t>
            </a:r>
            <a:r>
              <a:rPr lang="fr-FR" altLang="en-US" sz="1800" b="1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Regulation</a:t>
            </a:r>
            <a:endParaRPr lang="en-US" altLang="en-US" sz="18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Text Box 42">
            <a:extLst>
              <a:ext uri="{FF2B5EF4-FFF2-40B4-BE49-F238E27FC236}">
                <a16:creationId xmlns:a16="http://schemas.microsoft.com/office/drawing/2014/main" id="{F444781A-E105-4057-A126-517464C74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0957" y="2189665"/>
            <a:ext cx="27003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1E887F"/>
              </a:buClr>
              <a:defRPr sz="2400">
                <a:solidFill>
                  <a:srgbClr val="00AFD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AFDB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AFDB"/>
              </a:buClr>
              <a:buFont typeface="Calibri" panose="020F050202020403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AFDB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</a:pPr>
            <a:r>
              <a:rPr lang="fr-BE" altLang="en-US" sz="1800" b="1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 </a:t>
            </a:r>
            <a:r>
              <a:rPr lang="fr-BE" altLang="en-US" sz="1800" b="1" dirty="0" err="1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Standardization</a:t>
            </a:r>
            <a:r>
              <a:rPr lang="fr-BE" altLang="en-US" sz="1800" b="1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BE" altLang="en-US" sz="1800" b="1" dirty="0" err="1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request</a:t>
            </a:r>
            <a:r>
              <a:rPr lang="fr-BE" altLang="en-US" sz="1800" b="1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CEN-CENELEC</a:t>
            </a:r>
            <a:endParaRPr lang="en-US" altLang="en-US" sz="1800" b="1" dirty="0">
              <a:solidFill>
                <a:schemeClr val="accent4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Down Arrow 22">
            <a:extLst>
              <a:ext uri="{FF2B5EF4-FFF2-40B4-BE49-F238E27FC236}">
                <a16:creationId xmlns:a16="http://schemas.microsoft.com/office/drawing/2014/main" id="{B4D020DB-657B-4879-9318-A6B38A6E8124}"/>
              </a:ext>
            </a:extLst>
          </p:cNvPr>
          <p:cNvSpPr/>
          <p:nvPr/>
        </p:nvSpPr>
        <p:spPr>
          <a:xfrm>
            <a:off x="4185489" y="4173716"/>
            <a:ext cx="108347" cy="270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Down Arrow 23">
            <a:extLst>
              <a:ext uri="{FF2B5EF4-FFF2-40B4-BE49-F238E27FC236}">
                <a16:creationId xmlns:a16="http://schemas.microsoft.com/office/drawing/2014/main" id="{84E12000-94FF-4DE2-9651-7DC8A1000F46}"/>
              </a:ext>
            </a:extLst>
          </p:cNvPr>
          <p:cNvSpPr/>
          <p:nvPr/>
        </p:nvSpPr>
        <p:spPr>
          <a:xfrm>
            <a:off x="4161131" y="3124844"/>
            <a:ext cx="108347" cy="233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Down Arrow 24">
            <a:extLst>
              <a:ext uri="{FF2B5EF4-FFF2-40B4-BE49-F238E27FC236}">
                <a16:creationId xmlns:a16="http://schemas.microsoft.com/office/drawing/2014/main" id="{1148D2DD-3CE8-4C5E-B774-4EB2A3A99602}"/>
              </a:ext>
            </a:extLst>
          </p:cNvPr>
          <p:cNvSpPr/>
          <p:nvPr/>
        </p:nvSpPr>
        <p:spPr>
          <a:xfrm>
            <a:off x="4161127" y="1827055"/>
            <a:ext cx="132706" cy="2552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Right Arrow 26">
            <a:extLst>
              <a:ext uri="{FF2B5EF4-FFF2-40B4-BE49-F238E27FC236}">
                <a16:creationId xmlns:a16="http://schemas.microsoft.com/office/drawing/2014/main" id="{2DFFEBE5-DE35-41DD-B481-E651EB3A9F3E}"/>
              </a:ext>
            </a:extLst>
          </p:cNvPr>
          <p:cNvSpPr/>
          <p:nvPr/>
        </p:nvSpPr>
        <p:spPr>
          <a:xfrm rot="5400000">
            <a:off x="8316986" y="2021753"/>
            <a:ext cx="424130" cy="1393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Right Arrow 27">
            <a:extLst>
              <a:ext uri="{FF2B5EF4-FFF2-40B4-BE49-F238E27FC236}">
                <a16:creationId xmlns:a16="http://schemas.microsoft.com/office/drawing/2014/main" id="{6BFB6989-059D-44F9-87A8-71C7972D2CC5}"/>
              </a:ext>
            </a:extLst>
          </p:cNvPr>
          <p:cNvSpPr/>
          <p:nvPr/>
        </p:nvSpPr>
        <p:spPr>
          <a:xfrm rot="9722506">
            <a:off x="5711436" y="3871042"/>
            <a:ext cx="1631505" cy="1417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Down Arrow 22">
            <a:extLst>
              <a:ext uri="{FF2B5EF4-FFF2-40B4-BE49-F238E27FC236}">
                <a16:creationId xmlns:a16="http://schemas.microsoft.com/office/drawing/2014/main" id="{542BDB62-9510-4500-AAF4-526923BC9149}"/>
              </a:ext>
            </a:extLst>
          </p:cNvPr>
          <p:cNvSpPr/>
          <p:nvPr/>
        </p:nvSpPr>
        <p:spPr>
          <a:xfrm>
            <a:off x="4169324" y="5272597"/>
            <a:ext cx="108347" cy="270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Text Box 16">
            <a:extLst>
              <a:ext uri="{FF2B5EF4-FFF2-40B4-BE49-F238E27FC236}">
                <a16:creationId xmlns:a16="http://schemas.microsoft.com/office/drawing/2014/main" id="{1ED54768-4166-4715-96B2-9CD310742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107" y="2276872"/>
            <a:ext cx="330005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1E887F"/>
              </a:buClr>
              <a:defRPr sz="2400">
                <a:solidFill>
                  <a:srgbClr val="00AFD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AFDB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AFDB"/>
              </a:buClr>
              <a:buFont typeface="Calibri" panose="020F050202020403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AFDB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</a:pPr>
            <a:r>
              <a:rPr lang="fr-FR" altLang="en-US" sz="1800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fr-FR" altLang="en-US" sz="1800" b="1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</a:t>
            </a:r>
            <a:r>
              <a:rPr lang="fr-FR" altLang="en-US" sz="1800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relevant </a:t>
            </a:r>
            <a:r>
              <a:rPr lang="fr-FR" altLang="en-US" sz="1800" b="1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criterion</a:t>
            </a:r>
            <a:r>
              <a:rPr lang="fr-FR" altLang="en-US" sz="1800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the </a:t>
            </a:r>
            <a:r>
              <a:rPr lang="fr-FR" altLang="en-US" sz="1800" b="1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Notified</a:t>
            </a:r>
            <a:r>
              <a:rPr lang="fr-FR" altLang="en-US" sz="1800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Body </a:t>
            </a:r>
            <a:r>
              <a:rPr lang="fr-FR" altLang="en-US" sz="1800" b="1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confirms</a:t>
            </a:r>
            <a:r>
              <a:rPr lang="fr-FR" altLang="en-US" sz="1800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altLang="en-US" sz="1800" b="1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</a:t>
            </a:r>
            <a:r>
              <a:rPr lang="fr-FR" altLang="en-US" sz="1800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 acceptable value </a:t>
            </a:r>
            <a:r>
              <a:rPr lang="fr-FR" altLang="en-US" sz="1800" b="1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fr-FR" altLang="en-US" sz="1800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altLang="en-US" sz="1800" b="1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reported</a:t>
            </a:r>
            <a:r>
              <a:rPr lang="fr-FR" altLang="en-US" sz="1800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checks </a:t>
            </a:r>
            <a:r>
              <a:rPr lang="fr-FR" altLang="en-US" sz="1800" b="1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</a:t>
            </a:r>
            <a:r>
              <a:rPr lang="fr-FR" altLang="en-US" sz="1800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fr-FR" altLang="en-US" sz="1800" b="1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methodology</a:t>
            </a:r>
            <a:r>
              <a:rPr lang="fr-FR" altLang="en-US" sz="1800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altLang="en-US" sz="1800" b="1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fr-FR" altLang="en-US" sz="1800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reliable </a:t>
            </a:r>
          </a:p>
        </p:txBody>
      </p:sp>
      <p:sp>
        <p:nvSpPr>
          <p:cNvPr id="26" name="Rectangle 21">
            <a:extLst>
              <a:ext uri="{FF2B5EF4-FFF2-40B4-BE49-F238E27FC236}">
                <a16:creationId xmlns:a16="http://schemas.microsoft.com/office/drawing/2014/main" id="{8B896C69-CDB9-48E1-9E9E-6FD21EB57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9565" y="1084611"/>
            <a:ext cx="2537222" cy="75604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1E887F"/>
              </a:buClr>
              <a:defRPr sz="2400">
                <a:solidFill>
                  <a:srgbClr val="00AFD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AFDB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AFDB"/>
              </a:buClr>
              <a:buFont typeface="Calibri" panose="020F050202020403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AFDB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</a:pPr>
            <a:r>
              <a:rPr lang="en-US" altLang="en-US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Conformity</a:t>
            </a:r>
          </a:p>
          <a:p>
            <a:pPr algn="ctr">
              <a:spcBef>
                <a:spcPct val="0"/>
              </a:spcBef>
              <a:buClrTx/>
            </a:pPr>
            <a:r>
              <a:rPr lang="en-US" altLang="en-US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assessment</a:t>
            </a:r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70E263EB-D849-448C-9966-6C54C784896F}"/>
              </a:ext>
            </a:extLst>
          </p:cNvPr>
          <p:cNvSpPr/>
          <p:nvPr/>
        </p:nvSpPr>
        <p:spPr>
          <a:xfrm rot="5400000">
            <a:off x="8386661" y="4202035"/>
            <a:ext cx="424130" cy="1393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 Box 16">
            <a:extLst>
              <a:ext uri="{FF2B5EF4-FFF2-40B4-BE49-F238E27FC236}">
                <a16:creationId xmlns:a16="http://schemas.microsoft.com/office/drawing/2014/main" id="{CD286EEA-A725-43D0-8212-58A86B909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5763" y="4432206"/>
            <a:ext cx="297871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1E887F"/>
              </a:buClr>
              <a:defRPr sz="2400">
                <a:solidFill>
                  <a:srgbClr val="00AFD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AFDB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AFDB"/>
              </a:buClr>
              <a:buFont typeface="Calibri" panose="020F050202020403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AFDB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</a:pPr>
            <a:r>
              <a:rPr lang="fr-FR" altLang="en-US" sz="1800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all the </a:t>
            </a:r>
            <a:r>
              <a:rPr lang="fr-FR" altLang="en-US" sz="1800" b="1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criteria</a:t>
            </a:r>
            <a:r>
              <a:rPr lang="fr-FR" altLang="en-US" sz="1800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</a:t>
            </a:r>
            <a:r>
              <a:rPr lang="fr-FR" altLang="en-US" sz="1800" b="1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satisfied</a:t>
            </a:r>
            <a:r>
              <a:rPr lang="fr-FR" altLang="en-US" sz="1800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the </a:t>
            </a:r>
            <a:r>
              <a:rPr lang="fr-FR" altLang="en-US" sz="1800" b="1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Notified</a:t>
            </a:r>
            <a:r>
              <a:rPr lang="fr-FR" altLang="en-US" sz="1800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Body </a:t>
            </a:r>
            <a:r>
              <a:rPr lang="fr-FR" altLang="en-US" sz="1800" b="1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authorises</a:t>
            </a:r>
            <a:r>
              <a:rPr lang="fr-FR" altLang="en-US" sz="1800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use of the CE-Mark</a:t>
            </a:r>
          </a:p>
        </p:txBody>
      </p:sp>
      <p:sp>
        <p:nvSpPr>
          <p:cNvPr id="29" name="Right Arrow 27">
            <a:extLst>
              <a:ext uri="{FF2B5EF4-FFF2-40B4-BE49-F238E27FC236}">
                <a16:creationId xmlns:a16="http://schemas.microsoft.com/office/drawing/2014/main" id="{B1D90682-27F9-4AC5-AE59-3E55B92A1579}"/>
              </a:ext>
            </a:extLst>
          </p:cNvPr>
          <p:cNvSpPr/>
          <p:nvPr/>
        </p:nvSpPr>
        <p:spPr>
          <a:xfrm rot="20536196">
            <a:off x="5926603" y="5668951"/>
            <a:ext cx="1631505" cy="1417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ight Arrow 26">
            <a:extLst>
              <a:ext uri="{FF2B5EF4-FFF2-40B4-BE49-F238E27FC236}">
                <a16:creationId xmlns:a16="http://schemas.microsoft.com/office/drawing/2014/main" id="{5EA4B3B5-BC54-4418-AFA3-AE3CB24B8BFF}"/>
              </a:ext>
            </a:extLst>
          </p:cNvPr>
          <p:cNvSpPr/>
          <p:nvPr/>
        </p:nvSpPr>
        <p:spPr>
          <a:xfrm rot="5400000">
            <a:off x="8411430" y="5704041"/>
            <a:ext cx="424130" cy="1393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66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9" grpId="0" animBg="1"/>
      <p:bldP spid="52" grpId="0" animBg="1"/>
      <p:bldP spid="53" grpId="0" animBg="1"/>
      <p:bldP spid="54" grpId="0" animBg="1"/>
      <p:bldP spid="55" grpId="0"/>
      <p:bldP spid="27" grpId="0" animBg="1"/>
      <p:bldP spid="28" grpId="0"/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CF93C-17CF-488E-BE2A-1C4C42BF7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567961"/>
            <a:ext cx="10801200" cy="1143000"/>
          </a:xfrm>
        </p:spPr>
        <p:txBody>
          <a:bodyPr/>
          <a:lstStyle/>
          <a:p>
            <a:r>
              <a:rPr lang="en-G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Standardisation is a critical aspect of the implementation of future regulation and its adaptation to technical progress</a:t>
            </a:r>
            <a:br>
              <a:rPr lang="en-G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9FFD0-662B-4E79-87B5-F2D62FE588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0D6D47E-C30D-EE49-B55C-1D024A42ADF5}" type="slidenum">
              <a:rPr lang="en-US" smtClean="0">
                <a:ea typeface="MS PGothic" charset="0"/>
                <a:cs typeface="MS PGothic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98B318C-F246-444A-A857-3419756738FF}"/>
              </a:ext>
            </a:extLst>
          </p:cNvPr>
          <p:cNvSpPr txBox="1">
            <a:spLocks/>
          </p:cNvSpPr>
          <p:nvPr/>
        </p:nvSpPr>
        <p:spPr>
          <a:xfrm>
            <a:off x="1271464" y="1812479"/>
            <a:ext cx="8780329" cy="23668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Analytical methods: </a:t>
            </a: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ensure comparability of results regarding contaminants, minimum content, etc. 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Methodologies for making and justifying claims: </a:t>
            </a: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ensure verifiability of claims and to help users interpret claims.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Labelling requirements: </a:t>
            </a: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be complemented by guidelines from the European Commission and </a:t>
            </a:r>
            <a:r>
              <a:rPr lang="en-US" alt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standards. </a:t>
            </a:r>
          </a:p>
          <a:p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endParaRPr lang="en-US" alt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D4C92ABD-66C7-463E-9538-33E205D0E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224" y="3789040"/>
            <a:ext cx="3013858" cy="11024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4790E9E-DA18-461A-808F-9CEB42C16C81}"/>
              </a:ext>
            </a:extLst>
          </p:cNvPr>
          <p:cNvSpPr txBox="1"/>
          <p:nvPr/>
        </p:nvSpPr>
        <p:spPr>
          <a:xfrm>
            <a:off x="1271464" y="5091402"/>
            <a:ext cx="8511986" cy="114749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  <a:spcBef>
                <a:spcPct val="40000"/>
              </a:spcBef>
              <a:buClr>
                <a:srgbClr val="00AFDB"/>
              </a:buClr>
              <a:defRPr/>
            </a:pPr>
            <a:r>
              <a:rPr lang="de-DE" b="1" dirty="0"/>
              <a:t>European standards can be elevated to the international level through a consultation process at the International Organization for Standardization (ISO) and thus promote global harmonization</a:t>
            </a: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A3DD60F1-987C-4EC7-862F-152ADCE5AF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48200" y="635635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z="1200" dirty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be circulated outside EBIC</a:t>
            </a:r>
          </a:p>
        </p:txBody>
      </p:sp>
    </p:spTree>
    <p:extLst>
      <p:ext uri="{BB962C8B-B14F-4D97-AF65-F5344CB8AC3E}">
        <p14:creationId xmlns:p14="http://schemas.microsoft.com/office/powerpoint/2010/main" val="2060863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457200" y="6309320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EDE8A79-5A36-0D44-A59A-1DA426868136}" type="slidenum">
              <a:rPr lang="nl-NL" sz="18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eaLnBrk="1" hangingPunct="1"/>
              <a:t>16</a:t>
            </a:fld>
            <a:endParaRPr lang="nl-NL" sz="1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5A414EB7-D907-4392-A4C0-CAD2AFD542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48200" y="635635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be circulated outside EBIC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0CED0F-84BB-4DD7-B989-468F496479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92696"/>
            <a:ext cx="7020272" cy="5265204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 bwMode="auto">
          <a:xfrm>
            <a:off x="8302081" y="980728"/>
            <a:ext cx="2368624" cy="1388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685800">
              <a:spcBef>
                <a:spcPct val="0"/>
              </a:spcBef>
            </a:pPr>
            <a:r>
              <a:rPr lang="en-GB" altLang="en-US" sz="3200" b="1" dirty="0">
                <a:solidFill>
                  <a:srgbClr val="3D5A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2702285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2ADEE-268B-4E0F-BAA6-5ED523D7F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-16682"/>
            <a:ext cx="8229600" cy="1143000"/>
          </a:xfrm>
        </p:spPr>
        <p:txBody>
          <a:bodyPr/>
          <a:lstStyle/>
          <a:p>
            <a:r>
              <a:rPr lang="en-G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does the EU regulation apply?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68C77D-DC08-4FFE-9B97-222EE0517D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8601FE-6926-3546-8347-9F60097FC252}" type="slidenum"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1FB8E0DA-4FFF-427C-BAAE-97D105D5C9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48200" y="635635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be circulated outside EBIC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D9CBB9E-7E8D-410E-B8C3-A62FDAA17E3B}"/>
              </a:ext>
            </a:extLst>
          </p:cNvPr>
          <p:cNvSpPr txBox="1">
            <a:spLocks/>
          </p:cNvSpPr>
          <p:nvPr/>
        </p:nvSpPr>
        <p:spPr bwMode="auto">
          <a:xfrm>
            <a:off x="839416" y="1508296"/>
            <a:ext cx="6991344" cy="192070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3D5A29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April/May 2022: 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EU regulation on fertilizing products becomes fully operational and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biostimulant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products can be placed on the market through conformity assessment and CE-marking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086CCD-3D3A-45CD-AE9F-490153D1DABC}"/>
              </a:ext>
            </a:extLst>
          </p:cNvPr>
          <p:cNvSpPr txBox="1"/>
          <p:nvPr/>
        </p:nvSpPr>
        <p:spPr>
          <a:xfrm>
            <a:off x="2783633" y="4232750"/>
            <a:ext cx="83529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 key provisions will be applied earlier, for example: in </a:t>
            </a:r>
            <a:r>
              <a:rPr lang="en-US" sz="2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2019, the EU definition of a plant protection product will change to explicitly exclude plant biostimulants</a:t>
            </a:r>
            <a:r>
              <a:rPr lang="en-US" sz="2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may affect the implementation of some national rules. </a:t>
            </a:r>
          </a:p>
          <a:p>
            <a:endParaRPr lang="en-GB" sz="2400" dirty="0"/>
          </a:p>
        </p:txBody>
      </p:sp>
      <p:pic>
        <p:nvPicPr>
          <p:cNvPr id="13" name="Graphic 12" descr="Arrow: Slight curve">
            <a:extLst>
              <a:ext uri="{FF2B5EF4-FFF2-40B4-BE49-F238E27FC236}">
                <a16:creationId xmlns:a16="http://schemas.microsoft.com/office/drawing/2014/main" id="{00C03A1A-8934-4B90-A63A-70F3E4787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718388">
            <a:off x="457969" y="3621452"/>
            <a:ext cx="2275721" cy="1393001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02BBD7E6-539F-4EA3-B955-E9A8CC44E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4103" y="1333380"/>
            <a:ext cx="2251302" cy="225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90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769C7-0962-4D70-8D89-D4CCC948DA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8601FE-6926-3546-8347-9F60097FC252}" type="slidenum">
              <a:rPr lang="en-US" smtClean="0">
                <a:ea typeface="MS PGothic" charset="0"/>
                <a:cs typeface="MS PGothic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>
              <a:ea typeface="MS PGothic" charset="0"/>
              <a:cs typeface="MS PGothic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FFBB962-BFD3-4CB4-B553-0E90EE25D5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7087733"/>
              </p:ext>
            </p:extLst>
          </p:nvPr>
        </p:nvGraphicFramePr>
        <p:xfrm>
          <a:off x="2536404" y="1142204"/>
          <a:ext cx="7232004" cy="4951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AB8E2A6-887F-4C49-9101-2479563527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5510371"/>
              </p:ext>
            </p:extLst>
          </p:nvPr>
        </p:nvGraphicFramePr>
        <p:xfrm>
          <a:off x="1081497" y="-252503"/>
          <a:ext cx="10029006" cy="6957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8034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1624" y="999137"/>
            <a:ext cx="5984394" cy="5984394"/>
          </a:xfrm>
          <a:prstGeom prst="rect">
            <a:avLst/>
          </a:prstGeom>
        </p:spPr>
      </p:pic>
      <p:sp>
        <p:nvSpPr>
          <p:cNvPr id="20482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272634" y="6356354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EDE8A79-5A36-0D44-A59A-1DA426868136}" type="slidenum">
              <a:rPr lang="nl-NL" sz="18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eaLnBrk="1" hangingPunct="1"/>
              <a:t>19</a:t>
            </a:fld>
            <a:endParaRPr lang="nl-NL" sz="1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29341" y="284022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2123792" y="681155"/>
            <a:ext cx="7944416" cy="70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>
              <a:spcAft>
                <a:spcPts val="600"/>
              </a:spcAft>
            </a:pPr>
            <a:r>
              <a:rPr lang="en-CA" sz="3600" b="1" dirty="0">
                <a:solidFill>
                  <a:srgbClr val="3E5B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 questions?</a:t>
            </a: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C5B94A25-C6D7-4936-AE64-6E8BF974C2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48200" y="635635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be circulated outside EBIC</a:t>
            </a:r>
          </a:p>
        </p:txBody>
      </p:sp>
    </p:spTree>
    <p:extLst>
      <p:ext uri="{BB962C8B-B14F-4D97-AF65-F5344CB8AC3E}">
        <p14:creationId xmlns:p14="http://schemas.microsoft.com/office/powerpoint/2010/main" val="1493694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3BEE4-ABF3-4E8E-8B7D-16FE8F21D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6646"/>
            <a:ext cx="10972800" cy="1143000"/>
          </a:xfrm>
        </p:spPr>
        <p:txBody>
          <a:bodyPr/>
          <a:lstStyle/>
          <a:p>
            <a:r>
              <a:rPr lang="en-GB" sz="2800" b="1" dirty="0"/>
              <a:t>European </a:t>
            </a:r>
            <a:r>
              <a:rPr lang="en-GB" sz="2800" b="1" dirty="0" err="1"/>
              <a:t>Biostimulants</a:t>
            </a:r>
            <a:r>
              <a:rPr lang="en-GB" sz="2800" b="1" dirty="0"/>
              <a:t> Industry Council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D3745-A32B-47B5-AD00-434A7A5C64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8601FE-6926-3546-8347-9F60097FC252}" type="slidenum">
              <a:rPr lang="en-US" smtClean="0">
                <a:ea typeface="MS PGothic" charset="0"/>
                <a:cs typeface="MS PGothic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>
              <a:ea typeface="MS PGothic" charset="0"/>
              <a:cs typeface="MS PGothic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6316E1A-581C-41A1-8835-91C3A130CC71}"/>
              </a:ext>
            </a:extLst>
          </p:cNvPr>
          <p:cNvSpPr txBox="1">
            <a:spLocks/>
          </p:cNvSpPr>
          <p:nvPr/>
        </p:nvSpPr>
        <p:spPr bwMode="auto">
          <a:xfrm>
            <a:off x="1498494" y="3853201"/>
            <a:ext cx="1673344" cy="45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None/>
            </a:pPr>
            <a:r>
              <a:rPr lang="en-GB" altLang="en-US" sz="2600" b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Founded in June 2011</a:t>
            </a:r>
          </a:p>
        </p:txBody>
      </p:sp>
      <p:sp>
        <p:nvSpPr>
          <p:cNvPr id="24" name="TextBox 9">
            <a:extLst>
              <a:ext uri="{FF2B5EF4-FFF2-40B4-BE49-F238E27FC236}">
                <a16:creationId xmlns:a16="http://schemas.microsoft.com/office/drawing/2014/main" id="{62853935-E5ED-4DC5-BAD6-2DDFDD4C2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1078" y="1775772"/>
            <a:ext cx="36750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GB" altLang="en-US" sz="2400" b="1" dirty="0">
                <a:latin typeface="+mn-lt"/>
                <a:ea typeface="+mn-ea"/>
              </a:rPr>
              <a:t>…and still growing</a:t>
            </a:r>
          </a:p>
        </p:txBody>
      </p:sp>
      <p:pic>
        <p:nvPicPr>
          <p:cNvPr id="25" name="Picture 2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BFC9ACF-85A2-42A5-B0D8-B562E4F3B0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25764"/>
          <a:stretch/>
        </p:blipFill>
        <p:spPr>
          <a:xfrm>
            <a:off x="1154526" y="2113226"/>
            <a:ext cx="4528281" cy="3043966"/>
          </a:xfrm>
          <a:prstGeom prst="rect">
            <a:avLst/>
          </a:prstGeom>
        </p:spPr>
      </p:pic>
      <p:pic>
        <p:nvPicPr>
          <p:cNvPr id="26" name="Graphic 25" descr="Plant">
            <a:extLst>
              <a:ext uri="{FF2B5EF4-FFF2-40B4-BE49-F238E27FC236}">
                <a16:creationId xmlns:a16="http://schemas.microsoft.com/office/drawing/2014/main" id="{91AE19F3-03FD-4FC5-9271-BA2C84B712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93478" y="1562382"/>
            <a:ext cx="658416" cy="658416"/>
          </a:xfrm>
          <a:prstGeom prst="rect">
            <a:avLst/>
          </a:prstGeom>
        </p:spPr>
      </p:pic>
      <p:sp>
        <p:nvSpPr>
          <p:cNvPr id="23" name="TextBox 1">
            <a:extLst>
              <a:ext uri="{FF2B5EF4-FFF2-40B4-BE49-F238E27FC236}">
                <a16:creationId xmlns:a16="http://schemas.microsoft.com/office/drawing/2014/main" id="{9BDFEB62-1D16-4201-9995-4426C2964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257" y="1769629"/>
            <a:ext cx="3138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+mn-lt"/>
                <a:ea typeface="+mn-ea"/>
              </a:rPr>
              <a:t>Founded in 2011</a:t>
            </a:r>
          </a:p>
        </p:txBody>
      </p:sp>
      <p:pic>
        <p:nvPicPr>
          <p:cNvPr id="28" name="Graphic 27" descr="Baby Crawling">
            <a:extLst>
              <a:ext uri="{FF2B5EF4-FFF2-40B4-BE49-F238E27FC236}">
                <a16:creationId xmlns:a16="http://schemas.microsoft.com/office/drawing/2014/main" id="{946E3920-7201-473D-9824-514CB0BDE3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0106" y="1660757"/>
            <a:ext cx="658416" cy="658416"/>
          </a:xfrm>
          <a:prstGeom prst="rect">
            <a:avLst/>
          </a:prstGeom>
        </p:spPr>
      </p:pic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AFDAF77C-C575-4658-B609-26FEDB3565F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945" r="6835" b="27128"/>
          <a:stretch/>
        </p:blipFill>
        <p:spPr>
          <a:xfrm>
            <a:off x="6312024" y="2184100"/>
            <a:ext cx="4528280" cy="3419116"/>
          </a:xfrm>
          <a:prstGeom prst="rect">
            <a:avLst/>
          </a:prstGeom>
        </p:spPr>
      </p:pic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C4BDF8A-9DF0-4FFA-AF73-2A0B44D26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6237" y="5640522"/>
            <a:ext cx="3419526" cy="1057275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GB" altLang="en-US" sz="2000" dirty="0">
                <a:cs typeface="Times New Roman" panose="02020603050405020304" pitchFamily="18" charset="0"/>
                <a:hlinkClick r:id="rId8"/>
              </a:rPr>
              <a:t>www.biostimulants.eu</a:t>
            </a:r>
            <a:endParaRPr lang="en-GB" altLang="en-US" sz="2000" dirty="0"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r>
              <a:rPr lang="en-GB" altLang="en-US" sz="2000" dirty="0">
                <a:cs typeface="Times New Roman" panose="02020603050405020304" pitchFamily="18" charset="0"/>
              </a:rPr>
              <a:t>  @</a:t>
            </a:r>
            <a:r>
              <a:rPr lang="en-GB" altLang="en-US" sz="2000" dirty="0" err="1">
                <a:cs typeface="Times New Roman" panose="02020603050405020304" pitchFamily="18" charset="0"/>
              </a:rPr>
              <a:t>biostimulantsEU</a:t>
            </a:r>
            <a:endParaRPr lang="en-GB" altLang="en-US" sz="2000" dirty="0"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GB" altLang="en-US" sz="1400" dirty="0">
              <a:cs typeface="Times New Roman" panose="02020603050405020304" pitchFamily="18" charset="0"/>
            </a:endParaRPr>
          </a:p>
        </p:txBody>
      </p:sp>
      <p:pic>
        <p:nvPicPr>
          <p:cNvPr id="30" name="Picture 9" descr="Twitter Icon Download">
            <a:extLst>
              <a:ext uri="{FF2B5EF4-FFF2-40B4-BE49-F238E27FC236}">
                <a16:creationId xmlns:a16="http://schemas.microsoft.com/office/drawing/2014/main" id="{4313F6BB-73BD-48D4-BDA7-9504128D2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5843" y="6030509"/>
            <a:ext cx="414883" cy="41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id="{FA865AA6-A978-45F7-868A-2B6BDEF392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48200" y="635635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be circulated outside EBIC</a:t>
            </a:r>
          </a:p>
        </p:txBody>
      </p:sp>
    </p:spTree>
    <p:extLst>
      <p:ext uri="{BB962C8B-B14F-4D97-AF65-F5344CB8AC3E}">
        <p14:creationId xmlns:p14="http://schemas.microsoft.com/office/powerpoint/2010/main" val="3614195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36FF7230-50C8-3F4C-A8A4-7A5424BCC658}" type="slidenum">
              <a:rPr lang="en-US" sz="1800">
                <a:solidFill>
                  <a:srgbClr val="3D5A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eaLnBrk="1" hangingPunct="1"/>
              <a:t>20</a:t>
            </a:fld>
            <a:endParaRPr lang="en-US" sz="1800" dirty="0">
              <a:solidFill>
                <a:srgbClr val="3D5A2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35868" y="5229230"/>
            <a:ext cx="3132137" cy="162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363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2042" y="301693"/>
            <a:ext cx="2447925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1563439"/>
            <a:ext cx="12192000" cy="5294565"/>
          </a:xfrm>
          <a:prstGeom prst="rect">
            <a:avLst/>
          </a:prstGeom>
          <a:solidFill>
            <a:srgbClr val="A7C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365" name="Titre 1"/>
          <p:cNvSpPr txBox="1">
            <a:spLocks/>
          </p:cNvSpPr>
          <p:nvPr/>
        </p:nvSpPr>
        <p:spPr bwMode="auto">
          <a:xfrm>
            <a:off x="2647556" y="1871449"/>
            <a:ext cx="7127341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defTabSz="457200"/>
            <a:r>
              <a:rPr lang="en-US" sz="4400" b="1" dirty="0" err="1">
                <a:solidFill>
                  <a:srgbClr val="3D5A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Biostimulants</a:t>
            </a:r>
            <a:r>
              <a:rPr lang="en-US" sz="4400" b="1" dirty="0">
                <a:solidFill>
                  <a:srgbClr val="3D5A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the EU Fertilizing Products Regulation</a:t>
            </a:r>
          </a:p>
        </p:txBody>
      </p:sp>
      <p:sp>
        <p:nvSpPr>
          <p:cNvPr id="14" name="Sous-titre 2"/>
          <p:cNvSpPr txBox="1">
            <a:spLocks/>
          </p:cNvSpPr>
          <p:nvPr/>
        </p:nvSpPr>
        <p:spPr>
          <a:xfrm>
            <a:off x="3048000" y="3790430"/>
            <a:ext cx="6400800" cy="16547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i="1" dirty="0">
                <a:solidFill>
                  <a:srgbClr val="3D5A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March 2019</a:t>
            </a:r>
          </a:p>
          <a:p>
            <a:pPr marL="0" indent="0" algn="ctr">
              <a:buNone/>
            </a:pPr>
            <a:r>
              <a:rPr lang="en-US" sz="2400" i="1" dirty="0">
                <a:solidFill>
                  <a:srgbClr val="3D5A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BPIA</a:t>
            </a:r>
          </a:p>
          <a:p>
            <a:pPr marL="0" indent="0" algn="ctr">
              <a:buNone/>
            </a:pPr>
            <a:r>
              <a:rPr lang="en-US" sz="2400" i="1" dirty="0">
                <a:solidFill>
                  <a:srgbClr val="3D5A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Massimo Toni (</a:t>
            </a:r>
            <a:r>
              <a:rPr lang="en-US" sz="2400" i="1" dirty="0" err="1">
                <a:solidFill>
                  <a:srgbClr val="3D5A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Agronutrition</a:t>
            </a:r>
            <a:r>
              <a:rPr lang="en-US" sz="2400" i="1" dirty="0">
                <a:solidFill>
                  <a:srgbClr val="3D5A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indent="0" algn="ctr">
              <a:buNone/>
            </a:pPr>
            <a:r>
              <a:rPr lang="en-US" sz="2400" i="1" dirty="0">
                <a:solidFill>
                  <a:srgbClr val="3D5A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EBIC Board</a:t>
            </a:r>
          </a:p>
        </p:txBody>
      </p:sp>
      <p:sp>
        <p:nvSpPr>
          <p:cNvPr id="15" name="Titre 1"/>
          <p:cNvSpPr txBox="1">
            <a:spLocks/>
          </p:cNvSpPr>
          <p:nvPr/>
        </p:nvSpPr>
        <p:spPr bwMode="auto">
          <a:xfrm>
            <a:off x="2362200" y="5393820"/>
            <a:ext cx="7772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77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3D5A2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more information: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www.biostimulants.eu</a:t>
            </a:r>
            <a:r>
              <a:rPr lang="en-US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A8C73FAC-EB86-4E34-9AA5-72A3AE46501A}"/>
              </a:ext>
            </a:extLst>
          </p:cNvPr>
          <p:cNvSpPr txBox="1">
            <a:spLocks/>
          </p:cNvSpPr>
          <p:nvPr/>
        </p:nvSpPr>
        <p:spPr>
          <a:xfrm>
            <a:off x="4800600" y="65087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be circulated outside EBIC</a:t>
            </a:r>
            <a:endParaRPr lang="en-US" dirty="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225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EF885-D1B6-4FB6-A334-3FF821A3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8857"/>
            <a:ext cx="10972800" cy="1143000"/>
          </a:xfrm>
        </p:spPr>
        <p:txBody>
          <a:bodyPr/>
          <a:lstStyle/>
          <a:p>
            <a:r>
              <a:rPr lang="en-GB" sz="2800" b="1" dirty="0"/>
              <a:t>What is EBIC’s mission?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8FC3A3-E356-4EB6-B421-1AB8416ABE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8601FE-6926-3546-8347-9F60097FC252}" type="slidenum">
              <a:rPr lang="en-US" smtClean="0">
                <a:ea typeface="MS PGothic" charset="0"/>
                <a:cs typeface="MS PGothic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>
              <a:ea typeface="MS PGothic" charset="0"/>
              <a:cs typeface="MS PGothic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2225282-7C64-4108-909D-ED66A53EA5A1}"/>
              </a:ext>
            </a:extLst>
          </p:cNvPr>
          <p:cNvSpPr txBox="1">
            <a:spLocks/>
          </p:cNvSpPr>
          <p:nvPr/>
        </p:nvSpPr>
        <p:spPr bwMode="auto">
          <a:xfrm>
            <a:off x="2207568" y="1268760"/>
            <a:ext cx="9302824" cy="491735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n-US" sz="2200" dirty="0"/>
              <a:t>To </a:t>
            </a:r>
            <a:r>
              <a:rPr lang="en-GB" altLang="en-US" sz="2200" b="1" dirty="0"/>
              <a:t>promote</a:t>
            </a:r>
            <a:r>
              <a:rPr lang="en-GB" altLang="en-US" sz="2200" dirty="0"/>
              <a:t> the </a:t>
            </a:r>
            <a:r>
              <a:rPr lang="en-GB" altLang="en-US" sz="2200" b="1" dirty="0"/>
              <a:t>contribution </a:t>
            </a:r>
            <a:r>
              <a:rPr lang="en-GB" altLang="en-US" sz="2200" dirty="0"/>
              <a:t>of plant </a:t>
            </a:r>
            <a:r>
              <a:rPr lang="en-GB" altLang="en-US" sz="2200" dirty="0" err="1"/>
              <a:t>biostimulants</a:t>
            </a:r>
            <a:r>
              <a:rPr lang="en-GB" altLang="en-US" sz="2200" dirty="0"/>
              <a:t> </a:t>
            </a:r>
            <a:r>
              <a:rPr lang="en-GB" altLang="en-US" sz="2200" b="1" dirty="0"/>
              <a:t>to make agriculture more sustainable and resilient </a:t>
            </a:r>
          </a:p>
          <a:p>
            <a:pPr>
              <a:lnSpc>
                <a:spcPct val="150000"/>
              </a:lnSpc>
            </a:pPr>
            <a:endParaRPr lang="en-GB" altLang="en-US" sz="2200" b="1" dirty="0"/>
          </a:p>
          <a:p>
            <a:pPr>
              <a:lnSpc>
                <a:spcPct val="150000"/>
              </a:lnSpc>
            </a:pPr>
            <a:r>
              <a:rPr lang="en-GB" altLang="en-US" sz="2200" dirty="0"/>
              <a:t>To</a:t>
            </a:r>
            <a:r>
              <a:rPr lang="en-GB" altLang="en-US" sz="2200" b="1" dirty="0"/>
              <a:t> foster </a:t>
            </a:r>
            <a:r>
              <a:rPr lang="en-GB" altLang="en-US" sz="2200" dirty="0"/>
              <a:t>the</a:t>
            </a:r>
            <a:r>
              <a:rPr lang="en-GB" altLang="en-US" sz="2200" b="1" dirty="0"/>
              <a:t> development </a:t>
            </a:r>
            <a:r>
              <a:rPr lang="en-GB" altLang="en-US" sz="2200" dirty="0"/>
              <a:t>of the </a:t>
            </a:r>
            <a:r>
              <a:rPr lang="en-GB" altLang="en-US" sz="2200" b="1" dirty="0"/>
              <a:t>European </a:t>
            </a:r>
            <a:r>
              <a:rPr lang="en-GB" altLang="en-US" sz="2200" b="1" dirty="0" err="1"/>
              <a:t>Biostimulant</a:t>
            </a:r>
            <a:r>
              <a:rPr lang="en-GB" altLang="en-US" sz="2200" b="1" dirty="0"/>
              <a:t> Industry</a:t>
            </a:r>
          </a:p>
          <a:p>
            <a:pPr marL="0" indent="0">
              <a:buNone/>
            </a:pPr>
            <a:endParaRPr lang="en-GB" altLang="en-US" sz="2200" b="1" dirty="0"/>
          </a:p>
          <a:p>
            <a:pPr>
              <a:lnSpc>
                <a:spcPct val="150000"/>
              </a:lnSpc>
            </a:pPr>
            <a:r>
              <a:rPr lang="en-GB" altLang="en-US" sz="2200" dirty="0"/>
              <a:t>To secure a </a:t>
            </a:r>
            <a:r>
              <a:rPr lang="en-GB" altLang="en-US" sz="2200" b="1" dirty="0"/>
              <a:t>predictable and constructive operating environment </a:t>
            </a:r>
            <a:r>
              <a:rPr lang="en-GB" altLang="en-US" sz="2200" dirty="0"/>
              <a:t>for </a:t>
            </a:r>
            <a:r>
              <a:rPr lang="en-GB" altLang="en-US" sz="2200" dirty="0" err="1"/>
              <a:t>biostimulants</a:t>
            </a:r>
            <a:r>
              <a:rPr lang="en-GB" altLang="en-US" sz="2200" dirty="0"/>
              <a:t>, improving accessibility and transparency for the end-users: farmers</a:t>
            </a:r>
          </a:p>
          <a:p>
            <a:endParaRPr lang="en-GB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Graphic 4" descr="Upward trend">
            <a:extLst>
              <a:ext uri="{FF2B5EF4-FFF2-40B4-BE49-F238E27FC236}">
                <a16:creationId xmlns:a16="http://schemas.microsoft.com/office/drawing/2014/main" id="{5BA1B3A3-D539-41F0-98DB-C5225C6D9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9915" y="3018363"/>
            <a:ext cx="1011193" cy="1011193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</p:pic>
      <p:pic>
        <p:nvPicPr>
          <p:cNvPr id="9" name="Graphic 6" descr="Teacher">
            <a:extLst>
              <a:ext uri="{FF2B5EF4-FFF2-40B4-BE49-F238E27FC236}">
                <a16:creationId xmlns:a16="http://schemas.microsoft.com/office/drawing/2014/main" id="{49EE9B3A-A55B-4F97-9939-1AEB2058D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0256" y="21468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phic 10" descr="Tractor">
            <a:extLst>
              <a:ext uri="{FF2B5EF4-FFF2-40B4-BE49-F238E27FC236}">
                <a16:creationId xmlns:a16="http://schemas.microsoft.com/office/drawing/2014/main" id="{B9F69A6C-B3C9-421F-958F-0E67FF6C0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0233" y="4758722"/>
            <a:ext cx="1011193" cy="1011193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</p:pic>
      <p:pic>
        <p:nvPicPr>
          <p:cNvPr id="11" name="Graphic 8" descr="Plant">
            <a:extLst>
              <a:ext uri="{FF2B5EF4-FFF2-40B4-BE49-F238E27FC236}">
                <a16:creationId xmlns:a16="http://schemas.microsoft.com/office/drawing/2014/main" id="{B3D2C981-EFCF-4257-97A6-0B009D9EB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0233" y="1374808"/>
            <a:ext cx="1011193" cy="1011193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</p:pic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AF06A036-D54A-4096-A803-7C1497466D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48200" y="635635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be circulated outside EBIC</a:t>
            </a:r>
          </a:p>
        </p:txBody>
      </p:sp>
    </p:spTree>
    <p:extLst>
      <p:ext uri="{BB962C8B-B14F-4D97-AF65-F5344CB8AC3E}">
        <p14:creationId xmlns:p14="http://schemas.microsoft.com/office/powerpoint/2010/main" val="2946608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lide Number Placeholder 3">
            <a:extLst>
              <a:ext uri="{FF2B5EF4-FFF2-40B4-BE49-F238E27FC236}">
                <a16:creationId xmlns:a16="http://schemas.microsoft.com/office/drawing/2014/main" id="{5E94996E-F335-4B90-9BF2-73500ABB02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5052" y="6394173"/>
            <a:ext cx="685800" cy="365125"/>
          </a:xfrm>
        </p:spPr>
        <p:txBody>
          <a:bodyPr/>
          <a:lstStyle/>
          <a:p>
            <a:pPr>
              <a:defRPr/>
            </a:pPr>
            <a:fld id="{658F29EC-0C6E-4026-A999-CE709D7E9FF8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4</a:t>
            </a:fld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46478361-9FCF-4A26-BA82-4321C916D299}"/>
              </a:ext>
            </a:extLst>
          </p:cNvPr>
          <p:cNvGrpSpPr/>
          <p:nvPr/>
        </p:nvGrpSpPr>
        <p:grpSpPr>
          <a:xfrm>
            <a:off x="494215" y="2899341"/>
            <a:ext cx="918297" cy="1027317"/>
            <a:chOff x="494215" y="2899341"/>
            <a:chExt cx="918297" cy="1027317"/>
          </a:xfrm>
        </p:grpSpPr>
        <p:sp>
          <p:nvSpPr>
            <p:cNvPr id="158" name="Freeform 29">
              <a:extLst>
                <a:ext uri="{FF2B5EF4-FFF2-40B4-BE49-F238E27FC236}">
                  <a16:creationId xmlns:a16="http://schemas.microsoft.com/office/drawing/2014/main" id="{DD2BDCAF-46B1-4FCC-B966-6408AF2A5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215" y="3161827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" name="Freeform 30">
              <a:extLst>
                <a:ext uri="{FF2B5EF4-FFF2-40B4-BE49-F238E27FC236}">
                  <a16:creationId xmlns:a16="http://schemas.microsoft.com/office/drawing/2014/main" id="{09937FC5-5DFA-41B0-B873-506933ED4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116" y="3162065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" name="Freeform 31">
              <a:extLst>
                <a:ext uri="{FF2B5EF4-FFF2-40B4-BE49-F238E27FC236}">
                  <a16:creationId xmlns:a16="http://schemas.microsoft.com/office/drawing/2014/main" id="{BD98B705-01EC-4001-B7C5-71E71E154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215" y="2899341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A820C77E-9FBC-47E3-A3E6-6C0296B14D6B}"/>
              </a:ext>
            </a:extLst>
          </p:cNvPr>
          <p:cNvGrpSpPr/>
          <p:nvPr/>
        </p:nvGrpSpPr>
        <p:grpSpPr>
          <a:xfrm>
            <a:off x="5263122" y="4645523"/>
            <a:ext cx="918297" cy="1027317"/>
            <a:chOff x="5263122" y="4645523"/>
            <a:chExt cx="918297" cy="1027317"/>
          </a:xfrm>
        </p:grpSpPr>
        <p:sp>
          <p:nvSpPr>
            <p:cNvPr id="162" name="Freeform 26">
              <a:extLst>
                <a:ext uri="{FF2B5EF4-FFF2-40B4-BE49-F238E27FC236}">
                  <a16:creationId xmlns:a16="http://schemas.microsoft.com/office/drawing/2014/main" id="{9BC8DA06-F585-47BA-9099-FE45A26E5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3122" y="4908009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" name="Freeform 27">
              <a:extLst>
                <a:ext uri="{FF2B5EF4-FFF2-40B4-BE49-F238E27FC236}">
                  <a16:creationId xmlns:a16="http://schemas.microsoft.com/office/drawing/2014/main" id="{F0B0E888-CF70-4096-92FB-3F009C551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2023" y="4908247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Freeform 28">
              <a:extLst>
                <a:ext uri="{FF2B5EF4-FFF2-40B4-BE49-F238E27FC236}">
                  <a16:creationId xmlns:a16="http://schemas.microsoft.com/office/drawing/2014/main" id="{B734842C-B958-4D30-918A-93649F626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3122" y="4645523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F279691B-547B-4C97-8F74-71CBE7A88334}"/>
              </a:ext>
            </a:extLst>
          </p:cNvPr>
          <p:cNvGrpSpPr/>
          <p:nvPr/>
        </p:nvGrpSpPr>
        <p:grpSpPr>
          <a:xfrm>
            <a:off x="2392966" y="517047"/>
            <a:ext cx="918297" cy="1027317"/>
            <a:chOff x="2392966" y="517047"/>
            <a:chExt cx="918297" cy="1027317"/>
          </a:xfrm>
        </p:grpSpPr>
        <p:sp>
          <p:nvSpPr>
            <p:cNvPr id="166" name="Freeform 23">
              <a:extLst>
                <a:ext uri="{FF2B5EF4-FFF2-40B4-BE49-F238E27FC236}">
                  <a16:creationId xmlns:a16="http://schemas.microsoft.com/office/drawing/2014/main" id="{8F73D9A1-60D0-492A-90B9-8626C2E25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2966" y="779533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637F9765-27F3-4DF8-94B2-5F1D85053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867" y="779771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CE61A6EC-DBCE-4EE1-A888-4FA98C3D2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2966" y="517047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37BBB614-0A59-4C95-9065-A070C3C7D9D6}"/>
              </a:ext>
            </a:extLst>
          </p:cNvPr>
          <p:cNvGrpSpPr/>
          <p:nvPr/>
        </p:nvGrpSpPr>
        <p:grpSpPr>
          <a:xfrm>
            <a:off x="1875193" y="2197025"/>
            <a:ext cx="918297" cy="1027317"/>
            <a:chOff x="1875193" y="2197025"/>
            <a:chExt cx="918297" cy="1027317"/>
          </a:xfrm>
        </p:grpSpPr>
        <p:sp>
          <p:nvSpPr>
            <p:cNvPr id="170" name="Freeform 83">
              <a:extLst>
                <a:ext uri="{FF2B5EF4-FFF2-40B4-BE49-F238E27FC236}">
                  <a16:creationId xmlns:a16="http://schemas.microsoft.com/office/drawing/2014/main" id="{1F8002FD-621C-45A3-ADC4-F7F82FF44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5193" y="2459511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" name="Freeform 84">
              <a:extLst>
                <a:ext uri="{FF2B5EF4-FFF2-40B4-BE49-F238E27FC236}">
                  <a16:creationId xmlns:a16="http://schemas.microsoft.com/office/drawing/2014/main" id="{1296EA72-997D-4781-A69E-D4E74F9F7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4094" y="2459749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" name="Freeform 85">
              <a:extLst>
                <a:ext uri="{FF2B5EF4-FFF2-40B4-BE49-F238E27FC236}">
                  <a16:creationId xmlns:a16="http://schemas.microsoft.com/office/drawing/2014/main" id="{AD44A837-B376-49B1-9E30-E3DB6EFB2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5193" y="2197025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6F6758A8-CD19-4533-891E-6F0BDF3AC136}"/>
              </a:ext>
            </a:extLst>
          </p:cNvPr>
          <p:cNvGrpSpPr/>
          <p:nvPr/>
        </p:nvGrpSpPr>
        <p:grpSpPr>
          <a:xfrm>
            <a:off x="3835331" y="4382222"/>
            <a:ext cx="918297" cy="1027317"/>
            <a:chOff x="3835331" y="4382222"/>
            <a:chExt cx="918297" cy="1027317"/>
          </a:xfrm>
        </p:grpSpPr>
        <p:sp>
          <p:nvSpPr>
            <p:cNvPr id="174" name="Freeform 87">
              <a:extLst>
                <a:ext uri="{FF2B5EF4-FFF2-40B4-BE49-F238E27FC236}">
                  <a16:creationId xmlns:a16="http://schemas.microsoft.com/office/drawing/2014/main" id="{650DA898-5B26-4F89-8829-115FE09C2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331" y="4644708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0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5" name="Freeform 88">
              <a:extLst>
                <a:ext uri="{FF2B5EF4-FFF2-40B4-BE49-F238E27FC236}">
                  <a16:creationId xmlns:a16="http://schemas.microsoft.com/office/drawing/2014/main" id="{AF6F9631-8198-477C-8C19-B8CF295F4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232" y="4644946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6" name="Freeform 89">
              <a:extLst>
                <a:ext uri="{FF2B5EF4-FFF2-40B4-BE49-F238E27FC236}">
                  <a16:creationId xmlns:a16="http://schemas.microsoft.com/office/drawing/2014/main" id="{FE604897-286A-4D1E-B49E-0F418003F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331" y="4382222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804D7476-9B66-4ABE-9C2C-3F9A9CB5D293}"/>
              </a:ext>
            </a:extLst>
          </p:cNvPr>
          <p:cNvGrpSpPr/>
          <p:nvPr/>
        </p:nvGrpSpPr>
        <p:grpSpPr>
          <a:xfrm>
            <a:off x="6836741" y="485981"/>
            <a:ext cx="918297" cy="1027317"/>
            <a:chOff x="6836741" y="485981"/>
            <a:chExt cx="918297" cy="1027317"/>
          </a:xfrm>
        </p:grpSpPr>
        <p:sp>
          <p:nvSpPr>
            <p:cNvPr id="178" name="Freeform 91">
              <a:extLst>
                <a:ext uri="{FF2B5EF4-FFF2-40B4-BE49-F238E27FC236}">
                  <a16:creationId xmlns:a16="http://schemas.microsoft.com/office/drawing/2014/main" id="{53DB5792-92FD-4E18-8CB6-244CED843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6741" y="748467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9" name="Freeform 92">
              <a:extLst>
                <a:ext uri="{FF2B5EF4-FFF2-40B4-BE49-F238E27FC236}">
                  <a16:creationId xmlns:a16="http://schemas.microsoft.com/office/drawing/2014/main" id="{9FD174EC-E7AE-46A8-BE3D-46F40B511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5642" y="748705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0" name="Freeform 93">
              <a:extLst>
                <a:ext uri="{FF2B5EF4-FFF2-40B4-BE49-F238E27FC236}">
                  <a16:creationId xmlns:a16="http://schemas.microsoft.com/office/drawing/2014/main" id="{164970EE-FE7F-485A-B133-2E0D0F8E9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6741" y="485981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A2F35282-F216-47EF-BD88-94E642E597BD}"/>
              </a:ext>
            </a:extLst>
          </p:cNvPr>
          <p:cNvGrpSpPr/>
          <p:nvPr/>
        </p:nvGrpSpPr>
        <p:grpSpPr>
          <a:xfrm>
            <a:off x="2819715" y="1574754"/>
            <a:ext cx="918297" cy="1027317"/>
            <a:chOff x="2819715" y="1574754"/>
            <a:chExt cx="918297" cy="1027317"/>
          </a:xfrm>
        </p:grpSpPr>
        <p:sp>
          <p:nvSpPr>
            <p:cNvPr id="182" name="Freeform 70">
              <a:extLst>
                <a:ext uri="{FF2B5EF4-FFF2-40B4-BE49-F238E27FC236}">
                  <a16:creationId xmlns:a16="http://schemas.microsoft.com/office/drawing/2014/main" id="{EF085EF2-45D5-444A-9EB4-8E818CEBC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715" y="1837240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3" name="Freeform 71">
              <a:extLst>
                <a:ext uri="{FF2B5EF4-FFF2-40B4-BE49-F238E27FC236}">
                  <a16:creationId xmlns:a16="http://schemas.microsoft.com/office/drawing/2014/main" id="{BD4B0937-C141-44CE-BEBF-EB66FD353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616" y="1837478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" name="Freeform 72">
              <a:extLst>
                <a:ext uri="{FF2B5EF4-FFF2-40B4-BE49-F238E27FC236}">
                  <a16:creationId xmlns:a16="http://schemas.microsoft.com/office/drawing/2014/main" id="{25EC5C7C-0279-4D2A-9C86-AC0FD9FE6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715" y="1574754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A6D46E90-82BC-42E6-8D3B-72426EF2DA91}"/>
              </a:ext>
            </a:extLst>
          </p:cNvPr>
          <p:cNvGrpSpPr/>
          <p:nvPr/>
        </p:nvGrpSpPr>
        <p:grpSpPr>
          <a:xfrm>
            <a:off x="7761367" y="3800857"/>
            <a:ext cx="214746" cy="192133"/>
            <a:chOff x="7761367" y="3800857"/>
            <a:chExt cx="214746" cy="192133"/>
          </a:xfrm>
        </p:grpSpPr>
        <p:sp>
          <p:nvSpPr>
            <p:cNvPr id="186" name="Freeform 17">
              <a:extLst>
                <a:ext uri="{FF2B5EF4-FFF2-40B4-BE49-F238E27FC236}">
                  <a16:creationId xmlns:a16="http://schemas.microsoft.com/office/drawing/2014/main" id="{2229DA3A-0679-42BD-B2A6-BE67566B3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1367" y="3874143"/>
              <a:ext cx="132739" cy="118847"/>
            </a:xfrm>
            <a:custGeom>
              <a:avLst/>
              <a:gdLst>
                <a:gd name="T0" fmla="*/ 1963 w 3820"/>
                <a:gd name="T1" fmla="*/ 7 h 3557"/>
                <a:gd name="T2" fmla="*/ 2055 w 3820"/>
                <a:gd name="T3" fmla="*/ 81 h 3557"/>
                <a:gd name="T4" fmla="*/ 2079 w 3820"/>
                <a:gd name="T5" fmla="*/ 189 h 3557"/>
                <a:gd name="T6" fmla="*/ 2028 w 3820"/>
                <a:gd name="T7" fmla="*/ 294 h 3557"/>
                <a:gd name="T8" fmla="*/ 454 w 3820"/>
                <a:gd name="T9" fmla="*/ 1894 h 3557"/>
                <a:gd name="T10" fmla="*/ 364 w 3820"/>
                <a:gd name="T11" fmla="*/ 2115 h 3557"/>
                <a:gd name="T12" fmla="*/ 351 w 3820"/>
                <a:gd name="T13" fmla="*/ 2351 h 3557"/>
                <a:gd name="T14" fmla="*/ 415 w 3820"/>
                <a:gd name="T15" fmla="*/ 2580 h 3557"/>
                <a:gd name="T16" fmla="*/ 557 w 3820"/>
                <a:gd name="T17" fmla="*/ 2781 h 3557"/>
                <a:gd name="T18" fmla="*/ 908 w 3820"/>
                <a:gd name="T19" fmla="*/ 3105 h 3557"/>
                <a:gd name="T20" fmla="*/ 1130 w 3820"/>
                <a:gd name="T21" fmla="*/ 3195 h 3557"/>
                <a:gd name="T22" fmla="*/ 1366 w 3820"/>
                <a:gd name="T23" fmla="*/ 3207 h 3557"/>
                <a:gd name="T24" fmla="*/ 1593 w 3820"/>
                <a:gd name="T25" fmla="*/ 3143 h 3557"/>
                <a:gd name="T26" fmla="*/ 1794 w 3820"/>
                <a:gd name="T27" fmla="*/ 3002 h 3557"/>
                <a:gd name="T28" fmla="*/ 3370 w 3820"/>
                <a:gd name="T29" fmla="*/ 1401 h 3557"/>
                <a:gd name="T30" fmla="*/ 3460 w 3820"/>
                <a:gd name="T31" fmla="*/ 1179 h 3557"/>
                <a:gd name="T32" fmla="*/ 3473 w 3820"/>
                <a:gd name="T33" fmla="*/ 943 h 3557"/>
                <a:gd name="T34" fmla="*/ 3407 w 3820"/>
                <a:gd name="T35" fmla="*/ 716 h 3557"/>
                <a:gd name="T36" fmla="*/ 3267 w 3820"/>
                <a:gd name="T37" fmla="*/ 516 h 3557"/>
                <a:gd name="T38" fmla="*/ 3216 w 3820"/>
                <a:gd name="T39" fmla="*/ 411 h 3557"/>
                <a:gd name="T40" fmla="*/ 3242 w 3820"/>
                <a:gd name="T41" fmla="*/ 302 h 3557"/>
                <a:gd name="T42" fmla="*/ 3332 w 3820"/>
                <a:gd name="T43" fmla="*/ 229 h 3557"/>
                <a:gd name="T44" fmla="*/ 3445 w 3820"/>
                <a:gd name="T45" fmla="*/ 229 h 3557"/>
                <a:gd name="T46" fmla="*/ 3580 w 3820"/>
                <a:gd name="T47" fmla="*/ 347 h 3557"/>
                <a:gd name="T48" fmla="*/ 3734 w 3820"/>
                <a:gd name="T49" fmla="*/ 600 h 3557"/>
                <a:gd name="T50" fmla="*/ 3813 w 3820"/>
                <a:gd name="T51" fmla="*/ 879 h 3557"/>
                <a:gd name="T52" fmla="*/ 3813 w 3820"/>
                <a:gd name="T53" fmla="*/ 1166 h 3557"/>
                <a:gd name="T54" fmla="*/ 3734 w 3820"/>
                <a:gd name="T55" fmla="*/ 1446 h 3557"/>
                <a:gd name="T56" fmla="*/ 3580 w 3820"/>
                <a:gd name="T57" fmla="*/ 1699 h 3557"/>
                <a:gd name="T58" fmla="*/ 1968 w 3820"/>
                <a:gd name="T59" fmla="*/ 3312 h 3557"/>
                <a:gd name="T60" fmla="*/ 1730 w 3820"/>
                <a:gd name="T61" fmla="*/ 3462 h 3557"/>
                <a:gd name="T62" fmla="*/ 1467 w 3820"/>
                <a:gd name="T63" fmla="*/ 3542 h 3557"/>
                <a:gd name="T64" fmla="*/ 1195 w 3820"/>
                <a:gd name="T65" fmla="*/ 3553 h 3557"/>
                <a:gd name="T66" fmla="*/ 929 w 3820"/>
                <a:gd name="T67" fmla="*/ 3495 h 3557"/>
                <a:gd name="T68" fmla="*/ 681 w 3820"/>
                <a:gd name="T69" fmla="*/ 3368 h 3557"/>
                <a:gd name="T70" fmla="*/ 311 w 3820"/>
                <a:gd name="T71" fmla="*/ 3025 h 3557"/>
                <a:gd name="T72" fmla="*/ 124 w 3820"/>
                <a:gd name="T73" fmla="*/ 2773 h 3557"/>
                <a:gd name="T74" fmla="*/ 21 w 3820"/>
                <a:gd name="T75" fmla="*/ 2481 h 3557"/>
                <a:gd name="T76" fmla="*/ 6 w 3820"/>
                <a:gd name="T77" fmla="*/ 2168 h 3557"/>
                <a:gd name="T78" fmla="*/ 81 w 3820"/>
                <a:gd name="T79" fmla="*/ 1866 h 3557"/>
                <a:gd name="T80" fmla="*/ 242 w 3820"/>
                <a:gd name="T81" fmla="*/ 1599 h 3557"/>
                <a:gd name="T82" fmla="*/ 1816 w 3820"/>
                <a:gd name="T83" fmla="*/ 24 h 3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20" h="3557">
                  <a:moveTo>
                    <a:pt x="1888" y="0"/>
                  </a:moveTo>
                  <a:lnTo>
                    <a:pt x="1925" y="0"/>
                  </a:lnTo>
                  <a:lnTo>
                    <a:pt x="1963" y="7"/>
                  </a:lnTo>
                  <a:lnTo>
                    <a:pt x="1998" y="24"/>
                  </a:lnTo>
                  <a:lnTo>
                    <a:pt x="2028" y="49"/>
                  </a:lnTo>
                  <a:lnTo>
                    <a:pt x="2055" y="81"/>
                  </a:lnTo>
                  <a:lnTo>
                    <a:pt x="2070" y="116"/>
                  </a:lnTo>
                  <a:lnTo>
                    <a:pt x="2079" y="152"/>
                  </a:lnTo>
                  <a:lnTo>
                    <a:pt x="2079" y="189"/>
                  </a:lnTo>
                  <a:lnTo>
                    <a:pt x="2070" y="227"/>
                  </a:lnTo>
                  <a:lnTo>
                    <a:pt x="2055" y="262"/>
                  </a:lnTo>
                  <a:lnTo>
                    <a:pt x="2028" y="294"/>
                  </a:lnTo>
                  <a:lnTo>
                    <a:pt x="557" y="1765"/>
                  </a:lnTo>
                  <a:lnTo>
                    <a:pt x="501" y="1826"/>
                  </a:lnTo>
                  <a:lnTo>
                    <a:pt x="454" y="1894"/>
                  </a:lnTo>
                  <a:lnTo>
                    <a:pt x="415" y="1965"/>
                  </a:lnTo>
                  <a:lnTo>
                    <a:pt x="385" y="2040"/>
                  </a:lnTo>
                  <a:lnTo>
                    <a:pt x="364" y="2115"/>
                  </a:lnTo>
                  <a:lnTo>
                    <a:pt x="351" y="2194"/>
                  </a:lnTo>
                  <a:lnTo>
                    <a:pt x="347" y="2273"/>
                  </a:lnTo>
                  <a:lnTo>
                    <a:pt x="351" y="2351"/>
                  </a:lnTo>
                  <a:lnTo>
                    <a:pt x="364" y="2428"/>
                  </a:lnTo>
                  <a:lnTo>
                    <a:pt x="385" y="2505"/>
                  </a:lnTo>
                  <a:lnTo>
                    <a:pt x="415" y="2580"/>
                  </a:lnTo>
                  <a:lnTo>
                    <a:pt x="454" y="2650"/>
                  </a:lnTo>
                  <a:lnTo>
                    <a:pt x="501" y="2717"/>
                  </a:lnTo>
                  <a:lnTo>
                    <a:pt x="557" y="2781"/>
                  </a:lnTo>
                  <a:lnTo>
                    <a:pt x="779" y="3002"/>
                  </a:lnTo>
                  <a:lnTo>
                    <a:pt x="841" y="3057"/>
                  </a:lnTo>
                  <a:lnTo>
                    <a:pt x="908" y="3105"/>
                  </a:lnTo>
                  <a:lnTo>
                    <a:pt x="979" y="3143"/>
                  </a:lnTo>
                  <a:lnTo>
                    <a:pt x="1053" y="3173"/>
                  </a:lnTo>
                  <a:lnTo>
                    <a:pt x="1130" y="3195"/>
                  </a:lnTo>
                  <a:lnTo>
                    <a:pt x="1208" y="3207"/>
                  </a:lnTo>
                  <a:lnTo>
                    <a:pt x="1287" y="3212"/>
                  </a:lnTo>
                  <a:lnTo>
                    <a:pt x="1366" y="3207"/>
                  </a:lnTo>
                  <a:lnTo>
                    <a:pt x="1443" y="3195"/>
                  </a:lnTo>
                  <a:lnTo>
                    <a:pt x="1520" y="3173"/>
                  </a:lnTo>
                  <a:lnTo>
                    <a:pt x="1593" y="3143"/>
                  </a:lnTo>
                  <a:lnTo>
                    <a:pt x="1664" y="3105"/>
                  </a:lnTo>
                  <a:lnTo>
                    <a:pt x="1732" y="3057"/>
                  </a:lnTo>
                  <a:lnTo>
                    <a:pt x="1794" y="3002"/>
                  </a:lnTo>
                  <a:lnTo>
                    <a:pt x="3267" y="1530"/>
                  </a:lnTo>
                  <a:lnTo>
                    <a:pt x="3323" y="1468"/>
                  </a:lnTo>
                  <a:lnTo>
                    <a:pt x="3370" y="1401"/>
                  </a:lnTo>
                  <a:lnTo>
                    <a:pt x="3407" y="1329"/>
                  </a:lnTo>
                  <a:lnTo>
                    <a:pt x="3437" y="1256"/>
                  </a:lnTo>
                  <a:lnTo>
                    <a:pt x="3460" y="1179"/>
                  </a:lnTo>
                  <a:lnTo>
                    <a:pt x="3473" y="1101"/>
                  </a:lnTo>
                  <a:lnTo>
                    <a:pt x="3477" y="1022"/>
                  </a:lnTo>
                  <a:lnTo>
                    <a:pt x="3473" y="943"/>
                  </a:lnTo>
                  <a:lnTo>
                    <a:pt x="3460" y="866"/>
                  </a:lnTo>
                  <a:lnTo>
                    <a:pt x="3437" y="789"/>
                  </a:lnTo>
                  <a:lnTo>
                    <a:pt x="3407" y="716"/>
                  </a:lnTo>
                  <a:lnTo>
                    <a:pt x="3370" y="645"/>
                  </a:lnTo>
                  <a:lnTo>
                    <a:pt x="3323" y="577"/>
                  </a:lnTo>
                  <a:lnTo>
                    <a:pt x="3267" y="516"/>
                  </a:lnTo>
                  <a:lnTo>
                    <a:pt x="3242" y="484"/>
                  </a:lnTo>
                  <a:lnTo>
                    <a:pt x="3225" y="448"/>
                  </a:lnTo>
                  <a:lnTo>
                    <a:pt x="3216" y="411"/>
                  </a:lnTo>
                  <a:lnTo>
                    <a:pt x="3216" y="373"/>
                  </a:lnTo>
                  <a:lnTo>
                    <a:pt x="3225" y="337"/>
                  </a:lnTo>
                  <a:lnTo>
                    <a:pt x="3242" y="302"/>
                  </a:lnTo>
                  <a:lnTo>
                    <a:pt x="3267" y="270"/>
                  </a:lnTo>
                  <a:lnTo>
                    <a:pt x="3299" y="246"/>
                  </a:lnTo>
                  <a:lnTo>
                    <a:pt x="3332" y="229"/>
                  </a:lnTo>
                  <a:lnTo>
                    <a:pt x="3370" y="221"/>
                  </a:lnTo>
                  <a:lnTo>
                    <a:pt x="3407" y="221"/>
                  </a:lnTo>
                  <a:lnTo>
                    <a:pt x="3445" y="229"/>
                  </a:lnTo>
                  <a:lnTo>
                    <a:pt x="3481" y="246"/>
                  </a:lnTo>
                  <a:lnTo>
                    <a:pt x="3511" y="270"/>
                  </a:lnTo>
                  <a:lnTo>
                    <a:pt x="3580" y="347"/>
                  </a:lnTo>
                  <a:lnTo>
                    <a:pt x="3640" y="427"/>
                  </a:lnTo>
                  <a:lnTo>
                    <a:pt x="3693" y="512"/>
                  </a:lnTo>
                  <a:lnTo>
                    <a:pt x="3734" y="600"/>
                  </a:lnTo>
                  <a:lnTo>
                    <a:pt x="3770" y="690"/>
                  </a:lnTo>
                  <a:lnTo>
                    <a:pt x="3796" y="784"/>
                  </a:lnTo>
                  <a:lnTo>
                    <a:pt x="3813" y="879"/>
                  </a:lnTo>
                  <a:lnTo>
                    <a:pt x="3820" y="975"/>
                  </a:lnTo>
                  <a:lnTo>
                    <a:pt x="3820" y="1071"/>
                  </a:lnTo>
                  <a:lnTo>
                    <a:pt x="3813" y="1166"/>
                  </a:lnTo>
                  <a:lnTo>
                    <a:pt x="3796" y="1262"/>
                  </a:lnTo>
                  <a:lnTo>
                    <a:pt x="3770" y="1354"/>
                  </a:lnTo>
                  <a:lnTo>
                    <a:pt x="3734" y="1446"/>
                  </a:lnTo>
                  <a:lnTo>
                    <a:pt x="3693" y="1534"/>
                  </a:lnTo>
                  <a:lnTo>
                    <a:pt x="3640" y="1618"/>
                  </a:lnTo>
                  <a:lnTo>
                    <a:pt x="3580" y="1699"/>
                  </a:lnTo>
                  <a:lnTo>
                    <a:pt x="3511" y="1774"/>
                  </a:lnTo>
                  <a:lnTo>
                    <a:pt x="2040" y="3246"/>
                  </a:lnTo>
                  <a:lnTo>
                    <a:pt x="1968" y="3312"/>
                  </a:lnTo>
                  <a:lnTo>
                    <a:pt x="1891" y="3368"/>
                  </a:lnTo>
                  <a:lnTo>
                    <a:pt x="1813" y="3418"/>
                  </a:lnTo>
                  <a:lnTo>
                    <a:pt x="1730" y="3462"/>
                  </a:lnTo>
                  <a:lnTo>
                    <a:pt x="1644" y="3495"/>
                  </a:lnTo>
                  <a:lnTo>
                    <a:pt x="1557" y="3522"/>
                  </a:lnTo>
                  <a:lnTo>
                    <a:pt x="1467" y="3542"/>
                  </a:lnTo>
                  <a:lnTo>
                    <a:pt x="1377" y="3553"/>
                  </a:lnTo>
                  <a:lnTo>
                    <a:pt x="1287" y="3557"/>
                  </a:lnTo>
                  <a:lnTo>
                    <a:pt x="1195" y="3553"/>
                  </a:lnTo>
                  <a:lnTo>
                    <a:pt x="1105" y="3542"/>
                  </a:lnTo>
                  <a:lnTo>
                    <a:pt x="1017" y="3522"/>
                  </a:lnTo>
                  <a:lnTo>
                    <a:pt x="929" y="3495"/>
                  </a:lnTo>
                  <a:lnTo>
                    <a:pt x="842" y="3462"/>
                  </a:lnTo>
                  <a:lnTo>
                    <a:pt x="760" y="3418"/>
                  </a:lnTo>
                  <a:lnTo>
                    <a:pt x="681" y="3368"/>
                  </a:lnTo>
                  <a:lnTo>
                    <a:pt x="606" y="3312"/>
                  </a:lnTo>
                  <a:lnTo>
                    <a:pt x="533" y="3246"/>
                  </a:lnTo>
                  <a:lnTo>
                    <a:pt x="311" y="3025"/>
                  </a:lnTo>
                  <a:lnTo>
                    <a:pt x="240" y="2946"/>
                  </a:lnTo>
                  <a:lnTo>
                    <a:pt x="178" y="2862"/>
                  </a:lnTo>
                  <a:lnTo>
                    <a:pt x="124" y="2773"/>
                  </a:lnTo>
                  <a:lnTo>
                    <a:pt x="81" y="2680"/>
                  </a:lnTo>
                  <a:lnTo>
                    <a:pt x="45" y="2582"/>
                  </a:lnTo>
                  <a:lnTo>
                    <a:pt x="21" y="2481"/>
                  </a:lnTo>
                  <a:lnTo>
                    <a:pt x="6" y="2378"/>
                  </a:lnTo>
                  <a:lnTo>
                    <a:pt x="0" y="2273"/>
                  </a:lnTo>
                  <a:lnTo>
                    <a:pt x="6" y="2168"/>
                  </a:lnTo>
                  <a:lnTo>
                    <a:pt x="21" y="2063"/>
                  </a:lnTo>
                  <a:lnTo>
                    <a:pt x="45" y="1963"/>
                  </a:lnTo>
                  <a:lnTo>
                    <a:pt x="81" y="1866"/>
                  </a:lnTo>
                  <a:lnTo>
                    <a:pt x="126" y="1772"/>
                  </a:lnTo>
                  <a:lnTo>
                    <a:pt x="178" y="1682"/>
                  </a:lnTo>
                  <a:lnTo>
                    <a:pt x="242" y="1599"/>
                  </a:lnTo>
                  <a:lnTo>
                    <a:pt x="311" y="1521"/>
                  </a:lnTo>
                  <a:lnTo>
                    <a:pt x="1784" y="49"/>
                  </a:lnTo>
                  <a:lnTo>
                    <a:pt x="1816" y="24"/>
                  </a:lnTo>
                  <a:lnTo>
                    <a:pt x="1850" y="7"/>
                  </a:lnTo>
                  <a:lnTo>
                    <a:pt x="188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7" name="Freeform 18">
              <a:extLst>
                <a:ext uri="{FF2B5EF4-FFF2-40B4-BE49-F238E27FC236}">
                  <a16:creationId xmlns:a16="http://schemas.microsoft.com/office/drawing/2014/main" id="{2C5323C9-E5AF-484F-AEE8-379421166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3374" y="3800857"/>
              <a:ext cx="132739" cy="118914"/>
            </a:xfrm>
            <a:custGeom>
              <a:avLst/>
              <a:gdLst>
                <a:gd name="T0" fmla="*/ 2774 w 3821"/>
                <a:gd name="T1" fmla="*/ 26 h 3559"/>
                <a:gd name="T2" fmla="*/ 3046 w 3821"/>
                <a:gd name="T3" fmla="*/ 129 h 3559"/>
                <a:gd name="T4" fmla="*/ 3288 w 3821"/>
                <a:gd name="T5" fmla="*/ 309 h 3559"/>
                <a:gd name="T6" fmla="*/ 3642 w 3821"/>
                <a:gd name="T7" fmla="*/ 694 h 3559"/>
                <a:gd name="T8" fmla="*/ 3774 w 3821"/>
                <a:gd name="T9" fmla="*/ 973 h 3559"/>
                <a:gd name="T10" fmla="*/ 3821 w 3821"/>
                <a:gd name="T11" fmla="*/ 1284 h 3559"/>
                <a:gd name="T12" fmla="*/ 3774 w 3821"/>
                <a:gd name="T13" fmla="*/ 1594 h 3559"/>
                <a:gd name="T14" fmla="*/ 3641 w 3821"/>
                <a:gd name="T15" fmla="*/ 1873 h 3559"/>
                <a:gd name="T16" fmla="*/ 2036 w 3821"/>
                <a:gd name="T17" fmla="*/ 3507 h 3559"/>
                <a:gd name="T18" fmla="*/ 1946 w 3821"/>
                <a:gd name="T19" fmla="*/ 3555 h 3559"/>
                <a:gd name="T20" fmla="*/ 1849 w 3821"/>
                <a:gd name="T21" fmla="*/ 3546 h 3559"/>
                <a:gd name="T22" fmla="*/ 1768 w 3821"/>
                <a:gd name="T23" fmla="*/ 3477 h 3559"/>
                <a:gd name="T24" fmla="*/ 1742 w 3821"/>
                <a:gd name="T25" fmla="*/ 3366 h 3559"/>
                <a:gd name="T26" fmla="*/ 1792 w 3821"/>
                <a:gd name="T27" fmla="*/ 3263 h 3559"/>
                <a:gd name="T28" fmla="*/ 3367 w 3821"/>
                <a:gd name="T29" fmla="*/ 1661 h 3559"/>
                <a:gd name="T30" fmla="*/ 3457 w 3821"/>
                <a:gd name="T31" fmla="*/ 1440 h 3559"/>
                <a:gd name="T32" fmla="*/ 3470 w 3821"/>
                <a:gd name="T33" fmla="*/ 1206 h 3559"/>
                <a:gd name="T34" fmla="*/ 3406 w 3821"/>
                <a:gd name="T35" fmla="*/ 977 h 3559"/>
                <a:gd name="T36" fmla="*/ 3263 w 3821"/>
                <a:gd name="T37" fmla="*/ 776 h 3559"/>
                <a:gd name="T38" fmla="*/ 2913 w 3821"/>
                <a:gd name="T39" fmla="*/ 452 h 3559"/>
                <a:gd name="T40" fmla="*/ 2691 w 3821"/>
                <a:gd name="T41" fmla="*/ 362 h 3559"/>
                <a:gd name="T42" fmla="*/ 2457 w 3821"/>
                <a:gd name="T43" fmla="*/ 349 h 3559"/>
                <a:gd name="T44" fmla="*/ 2228 w 3821"/>
                <a:gd name="T45" fmla="*/ 412 h 3559"/>
                <a:gd name="T46" fmla="*/ 2027 w 3821"/>
                <a:gd name="T47" fmla="*/ 555 h 3559"/>
                <a:gd name="T48" fmla="*/ 451 w 3821"/>
                <a:gd name="T49" fmla="*/ 2155 h 3559"/>
                <a:gd name="T50" fmla="*/ 361 w 3821"/>
                <a:gd name="T51" fmla="*/ 2378 h 3559"/>
                <a:gd name="T52" fmla="*/ 349 w 3821"/>
                <a:gd name="T53" fmla="*/ 2612 h 3559"/>
                <a:gd name="T54" fmla="*/ 413 w 3821"/>
                <a:gd name="T55" fmla="*/ 2841 h 3559"/>
                <a:gd name="T56" fmla="*/ 554 w 3821"/>
                <a:gd name="T57" fmla="*/ 3042 h 3559"/>
                <a:gd name="T58" fmla="*/ 605 w 3821"/>
                <a:gd name="T59" fmla="*/ 3145 h 3559"/>
                <a:gd name="T60" fmla="*/ 580 w 3821"/>
                <a:gd name="T61" fmla="*/ 3255 h 3559"/>
                <a:gd name="T62" fmla="*/ 488 w 3821"/>
                <a:gd name="T63" fmla="*/ 3327 h 3559"/>
                <a:gd name="T64" fmla="*/ 376 w 3821"/>
                <a:gd name="T65" fmla="*/ 3327 h 3559"/>
                <a:gd name="T66" fmla="*/ 241 w 3821"/>
                <a:gd name="T67" fmla="*/ 3210 h 3559"/>
                <a:gd name="T68" fmla="*/ 87 w 3821"/>
                <a:gd name="T69" fmla="*/ 2957 h 3559"/>
                <a:gd name="T70" fmla="*/ 8 w 3821"/>
                <a:gd name="T71" fmla="*/ 2678 h 3559"/>
                <a:gd name="T72" fmla="*/ 8 w 3821"/>
                <a:gd name="T73" fmla="*/ 2389 h 3559"/>
                <a:gd name="T74" fmla="*/ 87 w 3821"/>
                <a:gd name="T75" fmla="*/ 2110 h 3559"/>
                <a:gd name="T76" fmla="*/ 241 w 3821"/>
                <a:gd name="T77" fmla="*/ 1856 h 3559"/>
                <a:gd name="T78" fmla="*/ 1858 w 3821"/>
                <a:gd name="T79" fmla="*/ 242 h 3559"/>
                <a:gd name="T80" fmla="*/ 2111 w 3821"/>
                <a:gd name="T81" fmla="*/ 86 h 3559"/>
                <a:gd name="T82" fmla="*/ 2391 w 3821"/>
                <a:gd name="T83" fmla="*/ 9 h 3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21" h="3559">
                  <a:moveTo>
                    <a:pt x="2582" y="0"/>
                  </a:moveTo>
                  <a:lnTo>
                    <a:pt x="2678" y="9"/>
                  </a:lnTo>
                  <a:lnTo>
                    <a:pt x="2774" y="26"/>
                  </a:lnTo>
                  <a:lnTo>
                    <a:pt x="2868" y="52"/>
                  </a:lnTo>
                  <a:lnTo>
                    <a:pt x="2958" y="86"/>
                  </a:lnTo>
                  <a:lnTo>
                    <a:pt x="3046" y="129"/>
                  </a:lnTo>
                  <a:lnTo>
                    <a:pt x="3130" y="182"/>
                  </a:lnTo>
                  <a:lnTo>
                    <a:pt x="3211" y="242"/>
                  </a:lnTo>
                  <a:lnTo>
                    <a:pt x="3288" y="309"/>
                  </a:lnTo>
                  <a:lnTo>
                    <a:pt x="3509" y="531"/>
                  </a:lnTo>
                  <a:lnTo>
                    <a:pt x="3581" y="609"/>
                  </a:lnTo>
                  <a:lnTo>
                    <a:pt x="3642" y="694"/>
                  </a:lnTo>
                  <a:lnTo>
                    <a:pt x="3695" y="784"/>
                  </a:lnTo>
                  <a:lnTo>
                    <a:pt x="3740" y="876"/>
                  </a:lnTo>
                  <a:lnTo>
                    <a:pt x="3774" y="973"/>
                  </a:lnTo>
                  <a:lnTo>
                    <a:pt x="3800" y="1074"/>
                  </a:lnTo>
                  <a:lnTo>
                    <a:pt x="3815" y="1178"/>
                  </a:lnTo>
                  <a:lnTo>
                    <a:pt x="3821" y="1284"/>
                  </a:lnTo>
                  <a:lnTo>
                    <a:pt x="3815" y="1389"/>
                  </a:lnTo>
                  <a:lnTo>
                    <a:pt x="3800" y="1493"/>
                  </a:lnTo>
                  <a:lnTo>
                    <a:pt x="3774" y="1594"/>
                  </a:lnTo>
                  <a:lnTo>
                    <a:pt x="3738" y="1691"/>
                  </a:lnTo>
                  <a:lnTo>
                    <a:pt x="3695" y="1785"/>
                  </a:lnTo>
                  <a:lnTo>
                    <a:pt x="3641" y="1873"/>
                  </a:lnTo>
                  <a:lnTo>
                    <a:pt x="3579" y="1958"/>
                  </a:lnTo>
                  <a:lnTo>
                    <a:pt x="3507" y="2036"/>
                  </a:lnTo>
                  <a:lnTo>
                    <a:pt x="2036" y="3507"/>
                  </a:lnTo>
                  <a:lnTo>
                    <a:pt x="2008" y="3529"/>
                  </a:lnTo>
                  <a:lnTo>
                    <a:pt x="1978" y="3546"/>
                  </a:lnTo>
                  <a:lnTo>
                    <a:pt x="1946" y="3555"/>
                  </a:lnTo>
                  <a:lnTo>
                    <a:pt x="1914" y="3559"/>
                  </a:lnTo>
                  <a:lnTo>
                    <a:pt x="1881" y="3555"/>
                  </a:lnTo>
                  <a:lnTo>
                    <a:pt x="1849" y="3546"/>
                  </a:lnTo>
                  <a:lnTo>
                    <a:pt x="1819" y="3529"/>
                  </a:lnTo>
                  <a:lnTo>
                    <a:pt x="1792" y="3507"/>
                  </a:lnTo>
                  <a:lnTo>
                    <a:pt x="1768" y="3477"/>
                  </a:lnTo>
                  <a:lnTo>
                    <a:pt x="1751" y="3441"/>
                  </a:lnTo>
                  <a:lnTo>
                    <a:pt x="1742" y="3403"/>
                  </a:lnTo>
                  <a:lnTo>
                    <a:pt x="1742" y="3366"/>
                  </a:lnTo>
                  <a:lnTo>
                    <a:pt x="1751" y="3328"/>
                  </a:lnTo>
                  <a:lnTo>
                    <a:pt x="1768" y="3295"/>
                  </a:lnTo>
                  <a:lnTo>
                    <a:pt x="1792" y="3263"/>
                  </a:lnTo>
                  <a:lnTo>
                    <a:pt x="3263" y="1791"/>
                  </a:lnTo>
                  <a:lnTo>
                    <a:pt x="3320" y="1729"/>
                  </a:lnTo>
                  <a:lnTo>
                    <a:pt x="3367" y="1661"/>
                  </a:lnTo>
                  <a:lnTo>
                    <a:pt x="3406" y="1590"/>
                  </a:lnTo>
                  <a:lnTo>
                    <a:pt x="3436" y="1517"/>
                  </a:lnTo>
                  <a:lnTo>
                    <a:pt x="3457" y="1440"/>
                  </a:lnTo>
                  <a:lnTo>
                    <a:pt x="3470" y="1363"/>
                  </a:lnTo>
                  <a:lnTo>
                    <a:pt x="3474" y="1284"/>
                  </a:lnTo>
                  <a:lnTo>
                    <a:pt x="3470" y="1206"/>
                  </a:lnTo>
                  <a:lnTo>
                    <a:pt x="3457" y="1127"/>
                  </a:lnTo>
                  <a:lnTo>
                    <a:pt x="3436" y="1050"/>
                  </a:lnTo>
                  <a:lnTo>
                    <a:pt x="3406" y="977"/>
                  </a:lnTo>
                  <a:lnTo>
                    <a:pt x="3367" y="906"/>
                  </a:lnTo>
                  <a:lnTo>
                    <a:pt x="3320" y="838"/>
                  </a:lnTo>
                  <a:lnTo>
                    <a:pt x="3263" y="776"/>
                  </a:lnTo>
                  <a:lnTo>
                    <a:pt x="3042" y="555"/>
                  </a:lnTo>
                  <a:lnTo>
                    <a:pt x="2980" y="499"/>
                  </a:lnTo>
                  <a:lnTo>
                    <a:pt x="2913" y="452"/>
                  </a:lnTo>
                  <a:lnTo>
                    <a:pt x="2841" y="412"/>
                  </a:lnTo>
                  <a:lnTo>
                    <a:pt x="2768" y="382"/>
                  </a:lnTo>
                  <a:lnTo>
                    <a:pt x="2691" y="362"/>
                  </a:lnTo>
                  <a:lnTo>
                    <a:pt x="2614" y="349"/>
                  </a:lnTo>
                  <a:lnTo>
                    <a:pt x="2535" y="345"/>
                  </a:lnTo>
                  <a:lnTo>
                    <a:pt x="2457" y="349"/>
                  </a:lnTo>
                  <a:lnTo>
                    <a:pt x="2378" y="362"/>
                  </a:lnTo>
                  <a:lnTo>
                    <a:pt x="2301" y="382"/>
                  </a:lnTo>
                  <a:lnTo>
                    <a:pt x="2228" y="412"/>
                  </a:lnTo>
                  <a:lnTo>
                    <a:pt x="2156" y="452"/>
                  </a:lnTo>
                  <a:lnTo>
                    <a:pt x="2089" y="499"/>
                  </a:lnTo>
                  <a:lnTo>
                    <a:pt x="2027" y="555"/>
                  </a:lnTo>
                  <a:lnTo>
                    <a:pt x="554" y="2025"/>
                  </a:lnTo>
                  <a:lnTo>
                    <a:pt x="500" y="2089"/>
                  </a:lnTo>
                  <a:lnTo>
                    <a:pt x="451" y="2155"/>
                  </a:lnTo>
                  <a:lnTo>
                    <a:pt x="413" y="2226"/>
                  </a:lnTo>
                  <a:lnTo>
                    <a:pt x="383" y="2301"/>
                  </a:lnTo>
                  <a:lnTo>
                    <a:pt x="361" y="2378"/>
                  </a:lnTo>
                  <a:lnTo>
                    <a:pt x="349" y="2455"/>
                  </a:lnTo>
                  <a:lnTo>
                    <a:pt x="344" y="2533"/>
                  </a:lnTo>
                  <a:lnTo>
                    <a:pt x="349" y="2612"/>
                  </a:lnTo>
                  <a:lnTo>
                    <a:pt x="361" y="2691"/>
                  </a:lnTo>
                  <a:lnTo>
                    <a:pt x="383" y="2766"/>
                  </a:lnTo>
                  <a:lnTo>
                    <a:pt x="413" y="2841"/>
                  </a:lnTo>
                  <a:lnTo>
                    <a:pt x="451" y="2912"/>
                  </a:lnTo>
                  <a:lnTo>
                    <a:pt x="500" y="2980"/>
                  </a:lnTo>
                  <a:lnTo>
                    <a:pt x="554" y="3042"/>
                  </a:lnTo>
                  <a:lnTo>
                    <a:pt x="580" y="3073"/>
                  </a:lnTo>
                  <a:lnTo>
                    <a:pt x="595" y="3107"/>
                  </a:lnTo>
                  <a:lnTo>
                    <a:pt x="605" y="3145"/>
                  </a:lnTo>
                  <a:lnTo>
                    <a:pt x="605" y="3182"/>
                  </a:lnTo>
                  <a:lnTo>
                    <a:pt x="595" y="3220"/>
                  </a:lnTo>
                  <a:lnTo>
                    <a:pt x="580" y="3255"/>
                  </a:lnTo>
                  <a:lnTo>
                    <a:pt x="554" y="3285"/>
                  </a:lnTo>
                  <a:lnTo>
                    <a:pt x="524" y="3312"/>
                  </a:lnTo>
                  <a:lnTo>
                    <a:pt x="488" y="3327"/>
                  </a:lnTo>
                  <a:lnTo>
                    <a:pt x="451" y="3336"/>
                  </a:lnTo>
                  <a:lnTo>
                    <a:pt x="413" y="3336"/>
                  </a:lnTo>
                  <a:lnTo>
                    <a:pt x="376" y="3327"/>
                  </a:lnTo>
                  <a:lnTo>
                    <a:pt x="342" y="3312"/>
                  </a:lnTo>
                  <a:lnTo>
                    <a:pt x="310" y="3285"/>
                  </a:lnTo>
                  <a:lnTo>
                    <a:pt x="241" y="3210"/>
                  </a:lnTo>
                  <a:lnTo>
                    <a:pt x="181" y="3130"/>
                  </a:lnTo>
                  <a:lnTo>
                    <a:pt x="130" y="3045"/>
                  </a:lnTo>
                  <a:lnTo>
                    <a:pt x="87" y="2957"/>
                  </a:lnTo>
                  <a:lnTo>
                    <a:pt x="51" y="2865"/>
                  </a:lnTo>
                  <a:lnTo>
                    <a:pt x="27" y="2771"/>
                  </a:lnTo>
                  <a:lnTo>
                    <a:pt x="8" y="2678"/>
                  </a:lnTo>
                  <a:lnTo>
                    <a:pt x="0" y="2582"/>
                  </a:lnTo>
                  <a:lnTo>
                    <a:pt x="0" y="2485"/>
                  </a:lnTo>
                  <a:lnTo>
                    <a:pt x="8" y="2389"/>
                  </a:lnTo>
                  <a:lnTo>
                    <a:pt x="27" y="2295"/>
                  </a:lnTo>
                  <a:lnTo>
                    <a:pt x="51" y="2201"/>
                  </a:lnTo>
                  <a:lnTo>
                    <a:pt x="87" y="2110"/>
                  </a:lnTo>
                  <a:lnTo>
                    <a:pt x="130" y="2021"/>
                  </a:lnTo>
                  <a:lnTo>
                    <a:pt x="181" y="1937"/>
                  </a:lnTo>
                  <a:lnTo>
                    <a:pt x="241" y="1856"/>
                  </a:lnTo>
                  <a:lnTo>
                    <a:pt x="310" y="1781"/>
                  </a:lnTo>
                  <a:lnTo>
                    <a:pt x="1781" y="309"/>
                  </a:lnTo>
                  <a:lnTo>
                    <a:pt x="1858" y="242"/>
                  </a:lnTo>
                  <a:lnTo>
                    <a:pt x="1939" y="182"/>
                  </a:lnTo>
                  <a:lnTo>
                    <a:pt x="2023" y="129"/>
                  </a:lnTo>
                  <a:lnTo>
                    <a:pt x="2111" y="86"/>
                  </a:lnTo>
                  <a:lnTo>
                    <a:pt x="2203" y="52"/>
                  </a:lnTo>
                  <a:lnTo>
                    <a:pt x="2295" y="26"/>
                  </a:lnTo>
                  <a:lnTo>
                    <a:pt x="2391" y="9"/>
                  </a:lnTo>
                  <a:lnTo>
                    <a:pt x="2487" y="0"/>
                  </a:lnTo>
                  <a:lnTo>
                    <a:pt x="258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AF4AA6E1-5554-4F36-9964-943B2358AEBB}"/>
              </a:ext>
            </a:extLst>
          </p:cNvPr>
          <p:cNvGrpSpPr/>
          <p:nvPr/>
        </p:nvGrpSpPr>
        <p:grpSpPr>
          <a:xfrm>
            <a:off x="1512886" y="4314892"/>
            <a:ext cx="918297" cy="1027317"/>
            <a:chOff x="1512886" y="4314892"/>
            <a:chExt cx="918297" cy="1027317"/>
          </a:xfrm>
        </p:grpSpPr>
        <p:sp>
          <p:nvSpPr>
            <p:cNvPr id="189" name="Freeform 29">
              <a:extLst>
                <a:ext uri="{FF2B5EF4-FFF2-40B4-BE49-F238E27FC236}">
                  <a16:creationId xmlns:a16="http://schemas.microsoft.com/office/drawing/2014/main" id="{DA5BB702-53C3-4BAA-9133-ABD2656C9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2886" y="4577378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0" name="Freeform 30">
              <a:extLst>
                <a:ext uri="{FF2B5EF4-FFF2-40B4-BE49-F238E27FC236}">
                  <a16:creationId xmlns:a16="http://schemas.microsoft.com/office/drawing/2014/main" id="{04DABF65-FC9A-46CA-904C-83C8E4433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1787" y="4577616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1" name="Freeform 31">
              <a:extLst>
                <a:ext uri="{FF2B5EF4-FFF2-40B4-BE49-F238E27FC236}">
                  <a16:creationId xmlns:a16="http://schemas.microsoft.com/office/drawing/2014/main" id="{16D476EF-9E6A-4DBB-BD87-7E700EF48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2886" y="4314892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DAEF107C-EB8A-4421-8F15-86974651EA38}"/>
              </a:ext>
            </a:extLst>
          </p:cNvPr>
          <p:cNvGrpSpPr/>
          <p:nvPr/>
        </p:nvGrpSpPr>
        <p:grpSpPr>
          <a:xfrm>
            <a:off x="6542662" y="4414149"/>
            <a:ext cx="918297" cy="1027317"/>
            <a:chOff x="6542662" y="4414149"/>
            <a:chExt cx="918297" cy="1027317"/>
          </a:xfrm>
        </p:grpSpPr>
        <p:sp>
          <p:nvSpPr>
            <p:cNvPr id="193" name="Freeform 26">
              <a:extLst>
                <a:ext uri="{FF2B5EF4-FFF2-40B4-BE49-F238E27FC236}">
                  <a16:creationId xmlns:a16="http://schemas.microsoft.com/office/drawing/2014/main" id="{BB12734A-7078-4FEB-B30C-0A72DD5BD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2662" y="4676635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" name="Freeform 27">
              <a:extLst>
                <a:ext uri="{FF2B5EF4-FFF2-40B4-BE49-F238E27FC236}">
                  <a16:creationId xmlns:a16="http://schemas.microsoft.com/office/drawing/2014/main" id="{5491B461-605C-4771-8D8A-7FD638C91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1563" y="4676873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" name="Freeform 28">
              <a:extLst>
                <a:ext uri="{FF2B5EF4-FFF2-40B4-BE49-F238E27FC236}">
                  <a16:creationId xmlns:a16="http://schemas.microsoft.com/office/drawing/2014/main" id="{C0C15A6A-2B3C-448F-AF7C-36FD495A2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2662" y="4414149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3CC7EE42-F01A-4FBE-A79E-67878AABDF78}"/>
              </a:ext>
            </a:extLst>
          </p:cNvPr>
          <p:cNvGrpSpPr/>
          <p:nvPr/>
        </p:nvGrpSpPr>
        <p:grpSpPr>
          <a:xfrm>
            <a:off x="5280871" y="491115"/>
            <a:ext cx="918297" cy="1027317"/>
            <a:chOff x="5280871" y="491115"/>
            <a:chExt cx="918297" cy="1027317"/>
          </a:xfrm>
        </p:grpSpPr>
        <p:sp>
          <p:nvSpPr>
            <p:cNvPr id="197" name="Freeform 23">
              <a:extLst>
                <a:ext uri="{FF2B5EF4-FFF2-40B4-BE49-F238E27FC236}">
                  <a16:creationId xmlns:a16="http://schemas.microsoft.com/office/drawing/2014/main" id="{E5786FD0-0A76-4818-8ADC-E7B52BEEC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871" y="753601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8" name="Freeform 24">
              <a:extLst>
                <a:ext uri="{FF2B5EF4-FFF2-40B4-BE49-F238E27FC236}">
                  <a16:creationId xmlns:a16="http://schemas.microsoft.com/office/drawing/2014/main" id="{02DAB3FE-7F03-4292-A257-69FCDA86C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9772" y="753839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9" name="Freeform 25">
              <a:extLst>
                <a:ext uri="{FF2B5EF4-FFF2-40B4-BE49-F238E27FC236}">
                  <a16:creationId xmlns:a16="http://schemas.microsoft.com/office/drawing/2014/main" id="{EC7CE039-55CA-4B25-A3D6-4AB6AA87C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871" y="491115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82A09E15-5C8C-487E-8A61-D7D88C62BA2A}"/>
              </a:ext>
            </a:extLst>
          </p:cNvPr>
          <p:cNvGrpSpPr/>
          <p:nvPr/>
        </p:nvGrpSpPr>
        <p:grpSpPr>
          <a:xfrm>
            <a:off x="8326539" y="4717575"/>
            <a:ext cx="918297" cy="1027317"/>
            <a:chOff x="8326539" y="4717575"/>
            <a:chExt cx="918297" cy="1027317"/>
          </a:xfrm>
        </p:grpSpPr>
        <p:sp>
          <p:nvSpPr>
            <p:cNvPr id="201" name="Freeform 83">
              <a:extLst>
                <a:ext uri="{FF2B5EF4-FFF2-40B4-BE49-F238E27FC236}">
                  <a16:creationId xmlns:a16="http://schemas.microsoft.com/office/drawing/2014/main" id="{605272C0-22D8-49E7-9D66-F7BCF6D3F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6539" y="4980061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2" name="Freeform 84">
              <a:extLst>
                <a:ext uri="{FF2B5EF4-FFF2-40B4-BE49-F238E27FC236}">
                  <a16:creationId xmlns:a16="http://schemas.microsoft.com/office/drawing/2014/main" id="{CC38FB79-FB09-41B8-BBC4-B0426FA80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5440" y="4980299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3" name="Freeform 85">
              <a:extLst>
                <a:ext uri="{FF2B5EF4-FFF2-40B4-BE49-F238E27FC236}">
                  <a16:creationId xmlns:a16="http://schemas.microsoft.com/office/drawing/2014/main" id="{38C02A63-106A-4248-AB7C-10C6B89A3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6539" y="4717575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A0F21F21-B860-4850-A119-29A714469211}"/>
              </a:ext>
            </a:extLst>
          </p:cNvPr>
          <p:cNvGrpSpPr/>
          <p:nvPr/>
        </p:nvGrpSpPr>
        <p:grpSpPr>
          <a:xfrm>
            <a:off x="7812348" y="2865296"/>
            <a:ext cx="918297" cy="1027317"/>
            <a:chOff x="7812348" y="2865296"/>
            <a:chExt cx="918297" cy="1027317"/>
          </a:xfrm>
        </p:grpSpPr>
        <p:sp>
          <p:nvSpPr>
            <p:cNvPr id="205" name="Freeform 87">
              <a:extLst>
                <a:ext uri="{FF2B5EF4-FFF2-40B4-BE49-F238E27FC236}">
                  <a16:creationId xmlns:a16="http://schemas.microsoft.com/office/drawing/2014/main" id="{AFDB64B1-644F-4C33-ADB6-F7BA6980F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2348" y="3127782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" name="Freeform 88">
              <a:extLst>
                <a:ext uri="{FF2B5EF4-FFF2-40B4-BE49-F238E27FC236}">
                  <a16:creationId xmlns:a16="http://schemas.microsoft.com/office/drawing/2014/main" id="{7533D060-2B41-4199-B30B-300D10D3B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1249" y="3128020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" name="Freeform 89">
              <a:extLst>
                <a:ext uri="{FF2B5EF4-FFF2-40B4-BE49-F238E27FC236}">
                  <a16:creationId xmlns:a16="http://schemas.microsoft.com/office/drawing/2014/main" id="{10163DD2-0E6F-4AFA-8A54-AC57AA8C6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2348" y="2865296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635DAF32-9609-4E86-94C2-D9229AC673DD}"/>
              </a:ext>
            </a:extLst>
          </p:cNvPr>
          <p:cNvGrpSpPr/>
          <p:nvPr/>
        </p:nvGrpSpPr>
        <p:grpSpPr>
          <a:xfrm>
            <a:off x="7786993" y="1310101"/>
            <a:ext cx="918297" cy="1027317"/>
            <a:chOff x="7786993" y="1310101"/>
            <a:chExt cx="918297" cy="1027317"/>
          </a:xfrm>
        </p:grpSpPr>
        <p:sp>
          <p:nvSpPr>
            <p:cNvPr id="209" name="Freeform 91">
              <a:extLst>
                <a:ext uri="{FF2B5EF4-FFF2-40B4-BE49-F238E27FC236}">
                  <a16:creationId xmlns:a16="http://schemas.microsoft.com/office/drawing/2014/main" id="{95606F49-5D63-45EE-BDE2-2AD789A35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6993" y="1572587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0" name="Freeform 92">
              <a:extLst>
                <a:ext uri="{FF2B5EF4-FFF2-40B4-BE49-F238E27FC236}">
                  <a16:creationId xmlns:a16="http://schemas.microsoft.com/office/drawing/2014/main" id="{2A081947-E4E5-4E82-AC0B-312E9B40D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5894" y="1572825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0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1" name="Freeform 93">
              <a:extLst>
                <a:ext uri="{FF2B5EF4-FFF2-40B4-BE49-F238E27FC236}">
                  <a16:creationId xmlns:a16="http://schemas.microsoft.com/office/drawing/2014/main" id="{74BDF840-5DE7-4ECF-8B26-D297CD03E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6993" y="1310101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5F756AE0-7D7D-4E1D-B956-C172B650D8A0}"/>
              </a:ext>
            </a:extLst>
          </p:cNvPr>
          <p:cNvGrpSpPr/>
          <p:nvPr/>
        </p:nvGrpSpPr>
        <p:grpSpPr>
          <a:xfrm>
            <a:off x="8346076" y="517047"/>
            <a:ext cx="918297" cy="1027317"/>
            <a:chOff x="8346076" y="517047"/>
            <a:chExt cx="918297" cy="1027317"/>
          </a:xfrm>
        </p:grpSpPr>
        <p:sp>
          <p:nvSpPr>
            <p:cNvPr id="213" name="Freeform 70">
              <a:extLst>
                <a:ext uri="{FF2B5EF4-FFF2-40B4-BE49-F238E27FC236}">
                  <a16:creationId xmlns:a16="http://schemas.microsoft.com/office/drawing/2014/main" id="{A4DEDB96-4396-4592-80B4-7B04A5E98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6076" y="779533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4" name="Freeform 71">
              <a:extLst>
                <a:ext uri="{FF2B5EF4-FFF2-40B4-BE49-F238E27FC236}">
                  <a16:creationId xmlns:a16="http://schemas.microsoft.com/office/drawing/2014/main" id="{535BB044-DE8F-48FF-AA53-870D7E647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4977" y="779771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" name="Freeform 72">
              <a:extLst>
                <a:ext uri="{FF2B5EF4-FFF2-40B4-BE49-F238E27FC236}">
                  <a16:creationId xmlns:a16="http://schemas.microsoft.com/office/drawing/2014/main" id="{6E78494C-E0EB-4848-9AA2-BA32C0B74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6076" y="517047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D21D6B1B-681F-419F-ACE7-9B0CCA4F2400}"/>
              </a:ext>
            </a:extLst>
          </p:cNvPr>
          <p:cNvGrpSpPr/>
          <p:nvPr/>
        </p:nvGrpSpPr>
        <p:grpSpPr>
          <a:xfrm>
            <a:off x="8694887" y="3547002"/>
            <a:ext cx="918297" cy="1027317"/>
            <a:chOff x="8694887" y="3547002"/>
            <a:chExt cx="918297" cy="1027317"/>
          </a:xfrm>
        </p:grpSpPr>
        <p:sp>
          <p:nvSpPr>
            <p:cNvPr id="217" name="Freeform 75">
              <a:extLst>
                <a:ext uri="{FF2B5EF4-FFF2-40B4-BE49-F238E27FC236}">
                  <a16:creationId xmlns:a16="http://schemas.microsoft.com/office/drawing/2014/main" id="{0F3AEC0A-6D19-4765-8109-3613AC08D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4887" y="3809488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8" name="Freeform 76">
              <a:extLst>
                <a:ext uri="{FF2B5EF4-FFF2-40B4-BE49-F238E27FC236}">
                  <a16:creationId xmlns:a16="http://schemas.microsoft.com/office/drawing/2014/main" id="{BB107DD2-4C39-417B-A051-B1862F381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3788" y="3809726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9900C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9" name="Freeform 77">
              <a:extLst>
                <a:ext uri="{FF2B5EF4-FFF2-40B4-BE49-F238E27FC236}">
                  <a16:creationId xmlns:a16="http://schemas.microsoft.com/office/drawing/2014/main" id="{D733F16C-D073-42FC-A412-88479681A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4887" y="3547002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CC00C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69EE4910-75B1-4D3A-908E-1B1AA7906003}"/>
              </a:ext>
            </a:extLst>
          </p:cNvPr>
          <p:cNvGrpSpPr/>
          <p:nvPr/>
        </p:nvGrpSpPr>
        <p:grpSpPr>
          <a:xfrm>
            <a:off x="9146063" y="1164653"/>
            <a:ext cx="918297" cy="1027317"/>
            <a:chOff x="9146063" y="1164653"/>
            <a:chExt cx="918297" cy="1027317"/>
          </a:xfrm>
        </p:grpSpPr>
        <p:sp>
          <p:nvSpPr>
            <p:cNvPr id="221" name="Freeform 79">
              <a:extLst>
                <a:ext uri="{FF2B5EF4-FFF2-40B4-BE49-F238E27FC236}">
                  <a16:creationId xmlns:a16="http://schemas.microsoft.com/office/drawing/2014/main" id="{D8875BFD-09BE-4B4B-BFF7-C3C1D056C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6063" y="1427139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2" name="Freeform 80">
              <a:extLst>
                <a:ext uri="{FF2B5EF4-FFF2-40B4-BE49-F238E27FC236}">
                  <a16:creationId xmlns:a16="http://schemas.microsoft.com/office/drawing/2014/main" id="{C3146B4D-F746-4A00-B5F9-A55F35FE4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4964" y="1427377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3" name="Freeform 81">
              <a:extLst>
                <a:ext uri="{FF2B5EF4-FFF2-40B4-BE49-F238E27FC236}">
                  <a16:creationId xmlns:a16="http://schemas.microsoft.com/office/drawing/2014/main" id="{E530F574-9569-463C-BB2D-D7190013B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6063" y="1164653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99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DDD0A3A8-2C29-4553-B475-09AE0134917E}"/>
              </a:ext>
            </a:extLst>
          </p:cNvPr>
          <p:cNvGrpSpPr/>
          <p:nvPr/>
        </p:nvGrpSpPr>
        <p:grpSpPr>
          <a:xfrm>
            <a:off x="8724300" y="2254440"/>
            <a:ext cx="918297" cy="1027317"/>
            <a:chOff x="8724300" y="2254440"/>
            <a:chExt cx="918297" cy="1027317"/>
          </a:xfrm>
        </p:grpSpPr>
        <p:sp>
          <p:nvSpPr>
            <p:cNvPr id="225" name="Freeform 124">
              <a:extLst>
                <a:ext uri="{FF2B5EF4-FFF2-40B4-BE49-F238E27FC236}">
                  <a16:creationId xmlns:a16="http://schemas.microsoft.com/office/drawing/2014/main" id="{A4CB7735-AC18-4C88-A9EF-65D16B032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4300" y="2516926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5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6" name="Freeform 125">
              <a:extLst>
                <a:ext uri="{FF2B5EF4-FFF2-40B4-BE49-F238E27FC236}">
                  <a16:creationId xmlns:a16="http://schemas.microsoft.com/office/drawing/2014/main" id="{9B57D8E6-DCD3-466A-8E70-C15F5F2ED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3201" y="2517164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CC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7" name="Freeform 126">
              <a:extLst>
                <a:ext uri="{FF2B5EF4-FFF2-40B4-BE49-F238E27FC236}">
                  <a16:creationId xmlns:a16="http://schemas.microsoft.com/office/drawing/2014/main" id="{C775FD6C-5669-4B40-9FB1-415A1748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4300" y="2254440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94F4E704-385C-450E-8C57-7F78965E8113}"/>
              </a:ext>
            </a:extLst>
          </p:cNvPr>
          <p:cNvGrpSpPr/>
          <p:nvPr/>
        </p:nvGrpSpPr>
        <p:grpSpPr>
          <a:xfrm>
            <a:off x="1762115" y="1207766"/>
            <a:ext cx="918297" cy="1027317"/>
            <a:chOff x="1762115" y="1207766"/>
            <a:chExt cx="918297" cy="1027317"/>
          </a:xfrm>
        </p:grpSpPr>
        <p:sp>
          <p:nvSpPr>
            <p:cNvPr id="229" name="Freeform 70">
              <a:extLst>
                <a:ext uri="{FF2B5EF4-FFF2-40B4-BE49-F238E27FC236}">
                  <a16:creationId xmlns:a16="http://schemas.microsoft.com/office/drawing/2014/main" id="{4D3BA261-2B00-49E9-A754-EB2A16834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2115" y="1470252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0" name="Freeform 71">
              <a:extLst>
                <a:ext uri="{FF2B5EF4-FFF2-40B4-BE49-F238E27FC236}">
                  <a16:creationId xmlns:a16="http://schemas.microsoft.com/office/drawing/2014/main" id="{A5889245-6B77-46C7-8D44-3D92F7354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1016" y="1470490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Freeform 72">
              <a:extLst>
                <a:ext uri="{FF2B5EF4-FFF2-40B4-BE49-F238E27FC236}">
                  <a16:creationId xmlns:a16="http://schemas.microsoft.com/office/drawing/2014/main" id="{D9B4299C-FACE-4E81-A084-37FDEAD8D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2115" y="1207766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29E49C7A-AB68-40F5-B1D7-62CE6722DB56}"/>
              </a:ext>
            </a:extLst>
          </p:cNvPr>
          <p:cNvGrpSpPr/>
          <p:nvPr/>
        </p:nvGrpSpPr>
        <p:grpSpPr>
          <a:xfrm>
            <a:off x="3791476" y="491115"/>
            <a:ext cx="918297" cy="1027317"/>
            <a:chOff x="3791476" y="491115"/>
            <a:chExt cx="918297" cy="1027317"/>
          </a:xfrm>
        </p:grpSpPr>
        <p:sp>
          <p:nvSpPr>
            <p:cNvPr id="233" name="Freeform 70">
              <a:extLst>
                <a:ext uri="{FF2B5EF4-FFF2-40B4-BE49-F238E27FC236}">
                  <a16:creationId xmlns:a16="http://schemas.microsoft.com/office/drawing/2014/main" id="{5D6C27B9-1A17-4BE8-A780-8E760CA5B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1476" y="753601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4" name="Freeform 71">
              <a:extLst>
                <a:ext uri="{FF2B5EF4-FFF2-40B4-BE49-F238E27FC236}">
                  <a16:creationId xmlns:a16="http://schemas.microsoft.com/office/drawing/2014/main" id="{A07715E7-CFC4-4C56-8F67-5B314F7B0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0377" y="753839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" name="Freeform 72">
              <a:extLst>
                <a:ext uri="{FF2B5EF4-FFF2-40B4-BE49-F238E27FC236}">
                  <a16:creationId xmlns:a16="http://schemas.microsoft.com/office/drawing/2014/main" id="{341C729D-4944-4611-AE9C-1868BBEBA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1476" y="491115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3A2BDCEA-BA51-43A0-A3EC-EECB934D7C28}"/>
              </a:ext>
            </a:extLst>
          </p:cNvPr>
          <p:cNvGrpSpPr/>
          <p:nvPr/>
        </p:nvGrpSpPr>
        <p:grpSpPr>
          <a:xfrm>
            <a:off x="771402" y="1861396"/>
            <a:ext cx="918297" cy="1027317"/>
            <a:chOff x="771402" y="1861396"/>
            <a:chExt cx="918297" cy="1027317"/>
          </a:xfrm>
        </p:grpSpPr>
        <p:sp>
          <p:nvSpPr>
            <p:cNvPr id="237" name="Freeform 23">
              <a:extLst>
                <a:ext uri="{FF2B5EF4-FFF2-40B4-BE49-F238E27FC236}">
                  <a16:creationId xmlns:a16="http://schemas.microsoft.com/office/drawing/2014/main" id="{038ACFED-6399-4FF8-AF40-C37A2EE9F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402" y="2123882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" name="Freeform 24">
              <a:extLst>
                <a:ext uri="{FF2B5EF4-FFF2-40B4-BE49-F238E27FC236}">
                  <a16:creationId xmlns:a16="http://schemas.microsoft.com/office/drawing/2014/main" id="{ED938E0F-617D-4429-B869-DCEAE3468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303" y="2124120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" name="Freeform 25">
              <a:extLst>
                <a:ext uri="{FF2B5EF4-FFF2-40B4-BE49-F238E27FC236}">
                  <a16:creationId xmlns:a16="http://schemas.microsoft.com/office/drawing/2014/main" id="{BCCA8AA2-A99C-4D54-A3F3-B839EA493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402" y="1861396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9A4A630B-95BC-4A20-8267-1D5E3B70086C}"/>
              </a:ext>
            </a:extLst>
          </p:cNvPr>
          <p:cNvGrpSpPr/>
          <p:nvPr/>
        </p:nvGrpSpPr>
        <p:grpSpPr>
          <a:xfrm>
            <a:off x="1641963" y="3185624"/>
            <a:ext cx="918297" cy="1027317"/>
            <a:chOff x="1641963" y="3185624"/>
            <a:chExt cx="918297" cy="1027317"/>
          </a:xfrm>
        </p:grpSpPr>
        <p:sp>
          <p:nvSpPr>
            <p:cNvPr id="241" name="Freeform 29">
              <a:extLst>
                <a:ext uri="{FF2B5EF4-FFF2-40B4-BE49-F238E27FC236}">
                  <a16:creationId xmlns:a16="http://schemas.microsoft.com/office/drawing/2014/main" id="{92464651-7C7C-4E39-8812-E2952DC20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1963" y="3448110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Freeform 30">
              <a:extLst>
                <a:ext uri="{FF2B5EF4-FFF2-40B4-BE49-F238E27FC236}">
                  <a16:creationId xmlns:a16="http://schemas.microsoft.com/office/drawing/2014/main" id="{5F714BB5-978C-4528-AD56-2154C227E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0864" y="3448348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3" name="Freeform 31">
              <a:extLst>
                <a:ext uri="{FF2B5EF4-FFF2-40B4-BE49-F238E27FC236}">
                  <a16:creationId xmlns:a16="http://schemas.microsoft.com/office/drawing/2014/main" id="{2B269DCE-3C6D-4012-A413-5471639AB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1963" y="3185624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C3969578-FF23-4537-8EFF-99CA23928C72}"/>
              </a:ext>
            </a:extLst>
          </p:cNvPr>
          <p:cNvGrpSpPr/>
          <p:nvPr/>
        </p:nvGrpSpPr>
        <p:grpSpPr>
          <a:xfrm>
            <a:off x="7602686" y="3919771"/>
            <a:ext cx="918297" cy="1027317"/>
            <a:chOff x="7602686" y="3919771"/>
            <a:chExt cx="918297" cy="1027317"/>
          </a:xfrm>
        </p:grpSpPr>
        <p:sp>
          <p:nvSpPr>
            <p:cNvPr id="245" name="Freeform 29">
              <a:extLst>
                <a:ext uri="{FF2B5EF4-FFF2-40B4-BE49-F238E27FC236}">
                  <a16:creationId xmlns:a16="http://schemas.microsoft.com/office/drawing/2014/main" id="{02180A8A-5B61-4170-98E0-9D9F4E497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2686" y="4182257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" name="Freeform 30">
              <a:extLst>
                <a:ext uri="{FF2B5EF4-FFF2-40B4-BE49-F238E27FC236}">
                  <a16:creationId xmlns:a16="http://schemas.microsoft.com/office/drawing/2014/main" id="{2EBCDFF0-8194-498B-877A-ABBD0647E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1587" y="4182495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008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7" name="Freeform 31">
              <a:extLst>
                <a:ext uri="{FF2B5EF4-FFF2-40B4-BE49-F238E27FC236}">
                  <a16:creationId xmlns:a16="http://schemas.microsoft.com/office/drawing/2014/main" id="{7944CED2-946B-4045-98E0-3D6B27FBB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2686" y="3919771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00CC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EC31D939-8F4B-4778-AF0D-12CE9A7BB302}"/>
              </a:ext>
            </a:extLst>
          </p:cNvPr>
          <p:cNvGrpSpPr/>
          <p:nvPr/>
        </p:nvGrpSpPr>
        <p:grpSpPr>
          <a:xfrm>
            <a:off x="2761503" y="3992989"/>
            <a:ext cx="983706" cy="1062764"/>
            <a:chOff x="2761503" y="3992989"/>
            <a:chExt cx="983706" cy="1062764"/>
          </a:xfrm>
        </p:grpSpPr>
        <p:sp>
          <p:nvSpPr>
            <p:cNvPr id="249" name="Freeform 29">
              <a:extLst>
                <a:ext uri="{FF2B5EF4-FFF2-40B4-BE49-F238E27FC236}">
                  <a16:creationId xmlns:a16="http://schemas.microsoft.com/office/drawing/2014/main" id="{1F96A7B1-F31A-49BD-9ADE-C4F3EB992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503" y="4264532"/>
              <a:ext cx="491588" cy="79122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" name="Freeform 30">
              <a:extLst>
                <a:ext uri="{FF2B5EF4-FFF2-40B4-BE49-F238E27FC236}">
                  <a16:creationId xmlns:a16="http://schemas.microsoft.com/office/drawing/2014/main" id="{433B1C26-DDFC-4D5B-B2C9-3289A20B7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091" y="4264779"/>
              <a:ext cx="492118" cy="790974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1" name="Freeform 31">
              <a:extLst>
                <a:ext uri="{FF2B5EF4-FFF2-40B4-BE49-F238E27FC236}">
                  <a16:creationId xmlns:a16="http://schemas.microsoft.com/office/drawing/2014/main" id="{DBAE730D-A21E-46D4-9C07-A79477A28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503" y="3992989"/>
              <a:ext cx="983706" cy="543086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FE2A2AEB-EDCE-46BF-AE24-073941164A8F}"/>
              </a:ext>
            </a:extLst>
          </p:cNvPr>
          <p:cNvGrpSpPr/>
          <p:nvPr/>
        </p:nvGrpSpPr>
        <p:grpSpPr>
          <a:xfrm>
            <a:off x="2802995" y="2868127"/>
            <a:ext cx="918297" cy="1027317"/>
            <a:chOff x="2802995" y="2868127"/>
            <a:chExt cx="918297" cy="1027317"/>
          </a:xfrm>
        </p:grpSpPr>
        <p:sp>
          <p:nvSpPr>
            <p:cNvPr id="253" name="Freeform 29">
              <a:extLst>
                <a:ext uri="{FF2B5EF4-FFF2-40B4-BE49-F238E27FC236}">
                  <a16:creationId xmlns:a16="http://schemas.microsoft.com/office/drawing/2014/main" id="{E28A1882-9FAA-45CD-87D6-18E7A20A9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995" y="3130613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4" name="Freeform 30">
              <a:extLst>
                <a:ext uri="{FF2B5EF4-FFF2-40B4-BE49-F238E27FC236}">
                  <a16:creationId xmlns:a16="http://schemas.microsoft.com/office/drawing/2014/main" id="{0E968A26-DA58-4BBD-8961-5707E758D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1896" y="3130851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5" name="Freeform 31">
              <a:extLst>
                <a:ext uri="{FF2B5EF4-FFF2-40B4-BE49-F238E27FC236}">
                  <a16:creationId xmlns:a16="http://schemas.microsoft.com/office/drawing/2014/main" id="{F1489DAD-DE1C-427F-911B-EC09F5028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995" y="2868127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058F1995-6DC4-4AD0-ABE2-00BE7A4E9889}"/>
              </a:ext>
            </a:extLst>
          </p:cNvPr>
          <p:cNvGrpSpPr/>
          <p:nvPr/>
        </p:nvGrpSpPr>
        <p:grpSpPr>
          <a:xfrm>
            <a:off x="9902193" y="2047748"/>
            <a:ext cx="918297" cy="1027317"/>
            <a:chOff x="9902193" y="2047748"/>
            <a:chExt cx="918297" cy="1027317"/>
          </a:xfrm>
        </p:grpSpPr>
        <p:sp>
          <p:nvSpPr>
            <p:cNvPr id="257" name="Freeform 79">
              <a:extLst>
                <a:ext uri="{FF2B5EF4-FFF2-40B4-BE49-F238E27FC236}">
                  <a16:creationId xmlns:a16="http://schemas.microsoft.com/office/drawing/2014/main" id="{99E5044D-644B-4DC5-84E9-EFEEF60B1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2193" y="2310234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8" name="Freeform 80">
              <a:extLst>
                <a:ext uri="{FF2B5EF4-FFF2-40B4-BE49-F238E27FC236}">
                  <a16:creationId xmlns:a16="http://schemas.microsoft.com/office/drawing/2014/main" id="{7AE1D586-CA16-440C-9A6A-2C287EB07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1094" y="2310472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FFCC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" name="Freeform 81">
              <a:extLst>
                <a:ext uri="{FF2B5EF4-FFF2-40B4-BE49-F238E27FC236}">
                  <a16:creationId xmlns:a16="http://schemas.microsoft.com/office/drawing/2014/main" id="{1C596017-11DA-4282-BB83-6D257FAFE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2193" y="2047748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CC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DA76136D-186C-4BDE-959D-B7843E23C0C7}"/>
              </a:ext>
            </a:extLst>
          </p:cNvPr>
          <p:cNvGrpSpPr/>
          <p:nvPr/>
        </p:nvGrpSpPr>
        <p:grpSpPr>
          <a:xfrm>
            <a:off x="9856267" y="3244365"/>
            <a:ext cx="918297" cy="1027317"/>
            <a:chOff x="9856267" y="3244365"/>
            <a:chExt cx="918297" cy="1027317"/>
          </a:xfrm>
        </p:grpSpPr>
        <p:sp>
          <p:nvSpPr>
            <p:cNvPr id="261" name="Freeform 79">
              <a:extLst>
                <a:ext uri="{FF2B5EF4-FFF2-40B4-BE49-F238E27FC236}">
                  <a16:creationId xmlns:a16="http://schemas.microsoft.com/office/drawing/2014/main" id="{B5260583-8FC9-494D-A952-AAC949E5B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6267" y="3506851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2" name="Freeform 80">
              <a:extLst>
                <a:ext uri="{FF2B5EF4-FFF2-40B4-BE49-F238E27FC236}">
                  <a16:creationId xmlns:a16="http://schemas.microsoft.com/office/drawing/2014/main" id="{B8A2A692-BCE5-44FB-8C21-845644FFB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5168" y="3507089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FF00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3" name="Freeform 81">
              <a:extLst>
                <a:ext uri="{FF2B5EF4-FFF2-40B4-BE49-F238E27FC236}">
                  <a16:creationId xmlns:a16="http://schemas.microsoft.com/office/drawing/2014/main" id="{A60EDF64-D829-429C-A879-77073ABA5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6267" y="3244365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99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D2033EC1-EC22-4546-AC92-F47C6B562956}"/>
              </a:ext>
            </a:extLst>
          </p:cNvPr>
          <p:cNvGrpSpPr/>
          <p:nvPr/>
        </p:nvGrpSpPr>
        <p:grpSpPr>
          <a:xfrm>
            <a:off x="9465617" y="4455089"/>
            <a:ext cx="918297" cy="1027317"/>
            <a:chOff x="9465617" y="4455089"/>
            <a:chExt cx="918297" cy="1027317"/>
          </a:xfrm>
        </p:grpSpPr>
        <p:sp>
          <p:nvSpPr>
            <p:cNvPr id="265" name="Freeform 79">
              <a:extLst>
                <a:ext uri="{FF2B5EF4-FFF2-40B4-BE49-F238E27FC236}">
                  <a16:creationId xmlns:a16="http://schemas.microsoft.com/office/drawing/2014/main" id="{545726A2-F948-4686-807E-453747130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5617" y="4717575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" name="Freeform 80">
              <a:extLst>
                <a:ext uri="{FF2B5EF4-FFF2-40B4-BE49-F238E27FC236}">
                  <a16:creationId xmlns:a16="http://schemas.microsoft.com/office/drawing/2014/main" id="{BD254913-C2DF-40FC-8136-88A29109B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4518" y="4717813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FFFF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7" name="Freeform 81">
              <a:extLst>
                <a:ext uri="{FF2B5EF4-FFF2-40B4-BE49-F238E27FC236}">
                  <a16:creationId xmlns:a16="http://schemas.microsoft.com/office/drawing/2014/main" id="{4F8D2139-6BFC-41BF-8127-2DA4DEC9D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5617" y="4455089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9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8" name="Title 1">
            <a:extLst>
              <a:ext uri="{FF2B5EF4-FFF2-40B4-BE49-F238E27FC236}">
                <a16:creationId xmlns:a16="http://schemas.microsoft.com/office/drawing/2014/main" id="{9655242B-2985-475A-87E9-C73727B91DEB}"/>
              </a:ext>
            </a:extLst>
          </p:cNvPr>
          <p:cNvSpPr txBox="1">
            <a:spLocks/>
          </p:cNvSpPr>
          <p:nvPr/>
        </p:nvSpPr>
        <p:spPr bwMode="auto">
          <a:xfrm>
            <a:off x="3869416" y="1688791"/>
            <a:ext cx="3863488" cy="293564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3D5A29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sz="3200" b="1">
                <a:latin typeface="Gill Sans" charset="0"/>
              </a:rPr>
              <a:t>Today, there are 28 different sets of requirements for marketing biostimulants in the EU</a:t>
            </a:r>
            <a:endParaRPr lang="en-IN" sz="3200" b="1" dirty="0">
              <a:latin typeface="Gill Sans" charset="0"/>
            </a:endParaRPr>
          </a:p>
        </p:txBody>
      </p: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B44D7AB6-5492-41B0-B665-55295D02116B}"/>
              </a:ext>
            </a:extLst>
          </p:cNvPr>
          <p:cNvGrpSpPr/>
          <p:nvPr/>
        </p:nvGrpSpPr>
        <p:grpSpPr>
          <a:xfrm>
            <a:off x="10819995" y="2666468"/>
            <a:ext cx="918297" cy="1027317"/>
            <a:chOff x="10946733" y="2655406"/>
            <a:chExt cx="918297" cy="1027317"/>
          </a:xfrm>
          <a:solidFill>
            <a:srgbClr val="0033CC"/>
          </a:solidFill>
        </p:grpSpPr>
        <p:sp>
          <p:nvSpPr>
            <p:cNvPr id="271" name="Freeform 29">
              <a:extLst>
                <a:ext uri="{FF2B5EF4-FFF2-40B4-BE49-F238E27FC236}">
                  <a16:creationId xmlns:a16="http://schemas.microsoft.com/office/drawing/2014/main" id="{84363F8B-04FE-4744-85DA-41FC9E88D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6733" y="2917892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99FF"/>
            </a:solidFill>
            <a:ln w="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2" name="Freeform 30">
              <a:extLst>
                <a:ext uri="{FF2B5EF4-FFF2-40B4-BE49-F238E27FC236}">
                  <a16:creationId xmlns:a16="http://schemas.microsoft.com/office/drawing/2014/main" id="{B7871518-AF78-4290-B1B7-31314314B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5634" y="2918130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grpFill/>
            <a:ln w="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3" name="Freeform 31">
              <a:extLst>
                <a:ext uri="{FF2B5EF4-FFF2-40B4-BE49-F238E27FC236}">
                  <a16:creationId xmlns:a16="http://schemas.microsoft.com/office/drawing/2014/main" id="{D7F0A413-F9D5-450B-B480-4874164DF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6733" y="2655406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0066FF"/>
            </a:solidFill>
            <a:ln w="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0" name="Espace réservé du pied de page 4">
            <a:extLst>
              <a:ext uri="{FF2B5EF4-FFF2-40B4-BE49-F238E27FC236}">
                <a16:creationId xmlns:a16="http://schemas.microsoft.com/office/drawing/2014/main" id="{B8F2A2FF-D53D-410A-97AB-48BE4CAAB5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48200" y="635635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be circulated outside EBIC</a:t>
            </a: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F1D5ABDD-5107-4079-9061-7916A6E3B1FF}"/>
              </a:ext>
            </a:extLst>
          </p:cNvPr>
          <p:cNvSpPr/>
          <p:nvPr/>
        </p:nvSpPr>
        <p:spPr>
          <a:xfrm>
            <a:off x="593979" y="5749271"/>
            <a:ext cx="90192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GB" sz="2000" b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This raises the cost of bringing products to market and discourages companies from serving farmers in smaller markets</a:t>
            </a:r>
          </a:p>
        </p:txBody>
      </p:sp>
    </p:spTree>
    <p:extLst>
      <p:ext uri="{BB962C8B-B14F-4D97-AF65-F5344CB8AC3E}">
        <p14:creationId xmlns:p14="http://schemas.microsoft.com/office/powerpoint/2010/main" val="557035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120">
            <a:extLst>
              <a:ext uri="{FF2B5EF4-FFF2-40B4-BE49-F238E27FC236}">
                <a16:creationId xmlns:a16="http://schemas.microsoft.com/office/drawing/2014/main" id="{93326A44-E629-41D7-8579-C2A8B6272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300" y="805044"/>
            <a:ext cx="3872204" cy="3872204"/>
          </a:xfrm>
          <a:prstGeom prst="rect">
            <a:avLst/>
          </a:prstGeom>
        </p:spPr>
      </p:pic>
      <p:sp>
        <p:nvSpPr>
          <p:cNvPr id="129" name="Slide Number Placeholder 3">
            <a:extLst>
              <a:ext uri="{FF2B5EF4-FFF2-40B4-BE49-F238E27FC236}">
                <a16:creationId xmlns:a16="http://schemas.microsoft.com/office/drawing/2014/main" id="{47AE4195-6A22-4E9D-AD8F-63DF8E0BFC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51689" y="6309320"/>
            <a:ext cx="685800" cy="365125"/>
          </a:xfrm>
        </p:spPr>
        <p:txBody>
          <a:bodyPr/>
          <a:lstStyle/>
          <a:p>
            <a:pPr>
              <a:defRPr/>
            </a:pPr>
            <a:fld id="{658F29EC-0C6E-4026-A999-CE709D7E9FF8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5</a:t>
            </a:fld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11174E65-828B-442E-82DA-FC3C4249561A}"/>
              </a:ext>
            </a:extLst>
          </p:cNvPr>
          <p:cNvGrpSpPr/>
          <p:nvPr/>
        </p:nvGrpSpPr>
        <p:grpSpPr>
          <a:xfrm>
            <a:off x="594589" y="2899341"/>
            <a:ext cx="918297" cy="1027317"/>
            <a:chOff x="494215" y="2899341"/>
            <a:chExt cx="918297" cy="1027317"/>
          </a:xfrm>
        </p:grpSpPr>
        <p:sp>
          <p:nvSpPr>
            <p:cNvPr id="152" name="Freeform 29">
              <a:extLst>
                <a:ext uri="{FF2B5EF4-FFF2-40B4-BE49-F238E27FC236}">
                  <a16:creationId xmlns:a16="http://schemas.microsoft.com/office/drawing/2014/main" id="{66BC7AE7-23AB-4DE9-A93E-58F6619B0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215" y="3161827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" name="Freeform 30">
              <a:extLst>
                <a:ext uri="{FF2B5EF4-FFF2-40B4-BE49-F238E27FC236}">
                  <a16:creationId xmlns:a16="http://schemas.microsoft.com/office/drawing/2014/main" id="{F5928B88-9302-4E55-92DF-CE16E3529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116" y="3162065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" name="Freeform 31">
              <a:extLst>
                <a:ext uri="{FF2B5EF4-FFF2-40B4-BE49-F238E27FC236}">
                  <a16:creationId xmlns:a16="http://schemas.microsoft.com/office/drawing/2014/main" id="{02F69D85-5658-42BF-9C6B-26A86A7C6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215" y="2899341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FC21CB69-6993-436C-B659-CFA0390322A2}"/>
              </a:ext>
            </a:extLst>
          </p:cNvPr>
          <p:cNvGrpSpPr/>
          <p:nvPr/>
        </p:nvGrpSpPr>
        <p:grpSpPr>
          <a:xfrm>
            <a:off x="5363496" y="4645523"/>
            <a:ext cx="918297" cy="1027317"/>
            <a:chOff x="5263122" y="4645523"/>
            <a:chExt cx="918297" cy="1027317"/>
          </a:xfrm>
        </p:grpSpPr>
        <p:sp>
          <p:nvSpPr>
            <p:cNvPr id="156" name="Freeform 26">
              <a:extLst>
                <a:ext uri="{FF2B5EF4-FFF2-40B4-BE49-F238E27FC236}">
                  <a16:creationId xmlns:a16="http://schemas.microsoft.com/office/drawing/2014/main" id="{5607AB7C-F4A9-4C23-A207-F78937B75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3122" y="4908009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" name="Freeform 27">
              <a:extLst>
                <a:ext uri="{FF2B5EF4-FFF2-40B4-BE49-F238E27FC236}">
                  <a16:creationId xmlns:a16="http://schemas.microsoft.com/office/drawing/2014/main" id="{93001164-F005-490D-90D3-5813AC864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2023" y="4908247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" name="Freeform 28">
              <a:extLst>
                <a:ext uri="{FF2B5EF4-FFF2-40B4-BE49-F238E27FC236}">
                  <a16:creationId xmlns:a16="http://schemas.microsoft.com/office/drawing/2014/main" id="{9A6E4238-71E3-4CE5-A81C-DC2EE33D1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3122" y="4645523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CA478CD3-21F7-4D2D-93A4-9AC84DDB5926}"/>
              </a:ext>
            </a:extLst>
          </p:cNvPr>
          <p:cNvGrpSpPr/>
          <p:nvPr/>
        </p:nvGrpSpPr>
        <p:grpSpPr>
          <a:xfrm>
            <a:off x="2493340" y="517047"/>
            <a:ext cx="918297" cy="1027317"/>
            <a:chOff x="2392966" y="517047"/>
            <a:chExt cx="918297" cy="1027317"/>
          </a:xfrm>
        </p:grpSpPr>
        <p:sp>
          <p:nvSpPr>
            <p:cNvPr id="160" name="Freeform 23">
              <a:extLst>
                <a:ext uri="{FF2B5EF4-FFF2-40B4-BE49-F238E27FC236}">
                  <a16:creationId xmlns:a16="http://schemas.microsoft.com/office/drawing/2014/main" id="{1FB3B1E8-E1DC-413E-B340-06F685A83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2966" y="779533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" name="Freeform 24">
              <a:extLst>
                <a:ext uri="{FF2B5EF4-FFF2-40B4-BE49-F238E27FC236}">
                  <a16:creationId xmlns:a16="http://schemas.microsoft.com/office/drawing/2014/main" id="{DB93B4D8-EA71-4BD6-AC24-C71FC63B0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867" y="779771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" name="Freeform 25">
              <a:extLst>
                <a:ext uri="{FF2B5EF4-FFF2-40B4-BE49-F238E27FC236}">
                  <a16:creationId xmlns:a16="http://schemas.microsoft.com/office/drawing/2014/main" id="{B725A164-EDE5-430F-B414-ADDC3A1DB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2966" y="517047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D065FEA6-6BAB-46BB-A08F-25C89C62E30A}"/>
              </a:ext>
            </a:extLst>
          </p:cNvPr>
          <p:cNvGrpSpPr/>
          <p:nvPr/>
        </p:nvGrpSpPr>
        <p:grpSpPr>
          <a:xfrm>
            <a:off x="1975567" y="2197025"/>
            <a:ext cx="918297" cy="1027317"/>
            <a:chOff x="1875193" y="2197025"/>
            <a:chExt cx="918297" cy="1027317"/>
          </a:xfrm>
        </p:grpSpPr>
        <p:sp>
          <p:nvSpPr>
            <p:cNvPr id="164" name="Freeform 83">
              <a:extLst>
                <a:ext uri="{FF2B5EF4-FFF2-40B4-BE49-F238E27FC236}">
                  <a16:creationId xmlns:a16="http://schemas.microsoft.com/office/drawing/2014/main" id="{805D684F-26E6-47C6-982E-4701017D1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5193" y="2459511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" name="Freeform 84">
              <a:extLst>
                <a:ext uri="{FF2B5EF4-FFF2-40B4-BE49-F238E27FC236}">
                  <a16:creationId xmlns:a16="http://schemas.microsoft.com/office/drawing/2014/main" id="{5C96BDA7-BB4E-42E6-AFFD-FCF9007BE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4094" y="2459749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" name="Freeform 85">
              <a:extLst>
                <a:ext uri="{FF2B5EF4-FFF2-40B4-BE49-F238E27FC236}">
                  <a16:creationId xmlns:a16="http://schemas.microsoft.com/office/drawing/2014/main" id="{0360C1ED-DBDC-4CD6-B38A-3F38AEB94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5193" y="2197025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AFDADA70-3353-404A-A3B9-D7E1954ED83A}"/>
              </a:ext>
            </a:extLst>
          </p:cNvPr>
          <p:cNvGrpSpPr/>
          <p:nvPr/>
        </p:nvGrpSpPr>
        <p:grpSpPr>
          <a:xfrm>
            <a:off x="3935705" y="4382222"/>
            <a:ext cx="918297" cy="1027317"/>
            <a:chOff x="3835331" y="4382222"/>
            <a:chExt cx="918297" cy="1027317"/>
          </a:xfrm>
        </p:grpSpPr>
        <p:sp>
          <p:nvSpPr>
            <p:cNvPr id="168" name="Freeform 87">
              <a:extLst>
                <a:ext uri="{FF2B5EF4-FFF2-40B4-BE49-F238E27FC236}">
                  <a16:creationId xmlns:a16="http://schemas.microsoft.com/office/drawing/2014/main" id="{D9E38E52-1717-4584-AA79-19DC467DE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331" y="4644708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0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" name="Freeform 88">
              <a:extLst>
                <a:ext uri="{FF2B5EF4-FFF2-40B4-BE49-F238E27FC236}">
                  <a16:creationId xmlns:a16="http://schemas.microsoft.com/office/drawing/2014/main" id="{D9528090-B7B8-4F62-BCEB-CC03C7966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232" y="4644946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" name="Freeform 89">
              <a:extLst>
                <a:ext uri="{FF2B5EF4-FFF2-40B4-BE49-F238E27FC236}">
                  <a16:creationId xmlns:a16="http://schemas.microsoft.com/office/drawing/2014/main" id="{10F7004E-3C90-4276-A624-31597070F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331" y="4382222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1FC281DC-312B-4068-B1E9-EA7AD4E2A0BD}"/>
              </a:ext>
            </a:extLst>
          </p:cNvPr>
          <p:cNvGrpSpPr/>
          <p:nvPr/>
        </p:nvGrpSpPr>
        <p:grpSpPr>
          <a:xfrm>
            <a:off x="6937115" y="485981"/>
            <a:ext cx="918297" cy="1027317"/>
            <a:chOff x="6836741" y="485981"/>
            <a:chExt cx="918297" cy="1027317"/>
          </a:xfrm>
        </p:grpSpPr>
        <p:sp>
          <p:nvSpPr>
            <p:cNvPr id="172" name="Freeform 91">
              <a:extLst>
                <a:ext uri="{FF2B5EF4-FFF2-40B4-BE49-F238E27FC236}">
                  <a16:creationId xmlns:a16="http://schemas.microsoft.com/office/drawing/2014/main" id="{363BB9FA-46CB-4E50-8F24-F2AE69FF6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6741" y="748467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" name="Freeform 92">
              <a:extLst>
                <a:ext uri="{FF2B5EF4-FFF2-40B4-BE49-F238E27FC236}">
                  <a16:creationId xmlns:a16="http://schemas.microsoft.com/office/drawing/2014/main" id="{7D80CC0F-C629-454F-AE7C-EFE1D856D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5642" y="748705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" name="Freeform 93">
              <a:extLst>
                <a:ext uri="{FF2B5EF4-FFF2-40B4-BE49-F238E27FC236}">
                  <a16:creationId xmlns:a16="http://schemas.microsoft.com/office/drawing/2014/main" id="{540FC62B-B61E-4791-AD53-37DF9C35B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6741" y="485981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D12F45FA-79C4-45F1-B748-E52A72ED33FC}"/>
              </a:ext>
            </a:extLst>
          </p:cNvPr>
          <p:cNvGrpSpPr/>
          <p:nvPr/>
        </p:nvGrpSpPr>
        <p:grpSpPr>
          <a:xfrm>
            <a:off x="2920089" y="1574754"/>
            <a:ext cx="918297" cy="1027317"/>
            <a:chOff x="2819715" y="1574754"/>
            <a:chExt cx="918297" cy="1027317"/>
          </a:xfrm>
        </p:grpSpPr>
        <p:sp>
          <p:nvSpPr>
            <p:cNvPr id="176" name="Freeform 70">
              <a:extLst>
                <a:ext uri="{FF2B5EF4-FFF2-40B4-BE49-F238E27FC236}">
                  <a16:creationId xmlns:a16="http://schemas.microsoft.com/office/drawing/2014/main" id="{D7AC6A86-C426-4AC7-B48C-204A92351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715" y="1837240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7" name="Freeform 71">
              <a:extLst>
                <a:ext uri="{FF2B5EF4-FFF2-40B4-BE49-F238E27FC236}">
                  <a16:creationId xmlns:a16="http://schemas.microsoft.com/office/drawing/2014/main" id="{40EDD0DA-40A6-4622-B6C3-BBB8712C2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616" y="1837478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8" name="Freeform 72">
              <a:extLst>
                <a:ext uri="{FF2B5EF4-FFF2-40B4-BE49-F238E27FC236}">
                  <a16:creationId xmlns:a16="http://schemas.microsoft.com/office/drawing/2014/main" id="{BE3DB14F-1B9A-4905-8B46-32E1F3881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715" y="1574754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8020D7DF-99BA-47D2-9443-20056292289D}"/>
              </a:ext>
            </a:extLst>
          </p:cNvPr>
          <p:cNvGrpSpPr/>
          <p:nvPr/>
        </p:nvGrpSpPr>
        <p:grpSpPr>
          <a:xfrm>
            <a:off x="7861741" y="3800857"/>
            <a:ext cx="214746" cy="192133"/>
            <a:chOff x="7761367" y="3800857"/>
            <a:chExt cx="214746" cy="192133"/>
          </a:xfrm>
        </p:grpSpPr>
        <p:sp>
          <p:nvSpPr>
            <p:cNvPr id="180" name="Freeform 17">
              <a:extLst>
                <a:ext uri="{FF2B5EF4-FFF2-40B4-BE49-F238E27FC236}">
                  <a16:creationId xmlns:a16="http://schemas.microsoft.com/office/drawing/2014/main" id="{F2E807A0-33AC-4CB4-86BC-167D6CAFA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1367" y="3874143"/>
              <a:ext cx="132739" cy="118847"/>
            </a:xfrm>
            <a:custGeom>
              <a:avLst/>
              <a:gdLst>
                <a:gd name="T0" fmla="*/ 1963 w 3820"/>
                <a:gd name="T1" fmla="*/ 7 h 3557"/>
                <a:gd name="T2" fmla="*/ 2055 w 3820"/>
                <a:gd name="T3" fmla="*/ 81 h 3557"/>
                <a:gd name="T4" fmla="*/ 2079 w 3820"/>
                <a:gd name="T5" fmla="*/ 189 h 3557"/>
                <a:gd name="T6" fmla="*/ 2028 w 3820"/>
                <a:gd name="T7" fmla="*/ 294 h 3557"/>
                <a:gd name="T8" fmla="*/ 454 w 3820"/>
                <a:gd name="T9" fmla="*/ 1894 h 3557"/>
                <a:gd name="T10" fmla="*/ 364 w 3820"/>
                <a:gd name="T11" fmla="*/ 2115 h 3557"/>
                <a:gd name="T12" fmla="*/ 351 w 3820"/>
                <a:gd name="T13" fmla="*/ 2351 h 3557"/>
                <a:gd name="T14" fmla="*/ 415 w 3820"/>
                <a:gd name="T15" fmla="*/ 2580 h 3557"/>
                <a:gd name="T16" fmla="*/ 557 w 3820"/>
                <a:gd name="T17" fmla="*/ 2781 h 3557"/>
                <a:gd name="T18" fmla="*/ 908 w 3820"/>
                <a:gd name="T19" fmla="*/ 3105 h 3557"/>
                <a:gd name="T20" fmla="*/ 1130 w 3820"/>
                <a:gd name="T21" fmla="*/ 3195 h 3557"/>
                <a:gd name="T22" fmla="*/ 1366 w 3820"/>
                <a:gd name="T23" fmla="*/ 3207 h 3557"/>
                <a:gd name="T24" fmla="*/ 1593 w 3820"/>
                <a:gd name="T25" fmla="*/ 3143 h 3557"/>
                <a:gd name="T26" fmla="*/ 1794 w 3820"/>
                <a:gd name="T27" fmla="*/ 3002 h 3557"/>
                <a:gd name="T28" fmla="*/ 3370 w 3820"/>
                <a:gd name="T29" fmla="*/ 1401 h 3557"/>
                <a:gd name="T30" fmla="*/ 3460 w 3820"/>
                <a:gd name="T31" fmla="*/ 1179 h 3557"/>
                <a:gd name="T32" fmla="*/ 3473 w 3820"/>
                <a:gd name="T33" fmla="*/ 943 h 3557"/>
                <a:gd name="T34" fmla="*/ 3407 w 3820"/>
                <a:gd name="T35" fmla="*/ 716 h 3557"/>
                <a:gd name="T36" fmla="*/ 3267 w 3820"/>
                <a:gd name="T37" fmla="*/ 516 h 3557"/>
                <a:gd name="T38" fmla="*/ 3216 w 3820"/>
                <a:gd name="T39" fmla="*/ 411 h 3557"/>
                <a:gd name="T40" fmla="*/ 3242 w 3820"/>
                <a:gd name="T41" fmla="*/ 302 h 3557"/>
                <a:gd name="T42" fmla="*/ 3332 w 3820"/>
                <a:gd name="T43" fmla="*/ 229 h 3557"/>
                <a:gd name="T44" fmla="*/ 3445 w 3820"/>
                <a:gd name="T45" fmla="*/ 229 h 3557"/>
                <a:gd name="T46" fmla="*/ 3580 w 3820"/>
                <a:gd name="T47" fmla="*/ 347 h 3557"/>
                <a:gd name="T48" fmla="*/ 3734 w 3820"/>
                <a:gd name="T49" fmla="*/ 600 h 3557"/>
                <a:gd name="T50" fmla="*/ 3813 w 3820"/>
                <a:gd name="T51" fmla="*/ 879 h 3557"/>
                <a:gd name="T52" fmla="*/ 3813 w 3820"/>
                <a:gd name="T53" fmla="*/ 1166 h 3557"/>
                <a:gd name="T54" fmla="*/ 3734 w 3820"/>
                <a:gd name="T55" fmla="*/ 1446 h 3557"/>
                <a:gd name="T56" fmla="*/ 3580 w 3820"/>
                <a:gd name="T57" fmla="*/ 1699 h 3557"/>
                <a:gd name="T58" fmla="*/ 1968 w 3820"/>
                <a:gd name="T59" fmla="*/ 3312 h 3557"/>
                <a:gd name="T60" fmla="*/ 1730 w 3820"/>
                <a:gd name="T61" fmla="*/ 3462 h 3557"/>
                <a:gd name="T62" fmla="*/ 1467 w 3820"/>
                <a:gd name="T63" fmla="*/ 3542 h 3557"/>
                <a:gd name="T64" fmla="*/ 1195 w 3820"/>
                <a:gd name="T65" fmla="*/ 3553 h 3557"/>
                <a:gd name="T66" fmla="*/ 929 w 3820"/>
                <a:gd name="T67" fmla="*/ 3495 h 3557"/>
                <a:gd name="T68" fmla="*/ 681 w 3820"/>
                <a:gd name="T69" fmla="*/ 3368 h 3557"/>
                <a:gd name="T70" fmla="*/ 311 w 3820"/>
                <a:gd name="T71" fmla="*/ 3025 h 3557"/>
                <a:gd name="T72" fmla="*/ 124 w 3820"/>
                <a:gd name="T73" fmla="*/ 2773 h 3557"/>
                <a:gd name="T74" fmla="*/ 21 w 3820"/>
                <a:gd name="T75" fmla="*/ 2481 h 3557"/>
                <a:gd name="T76" fmla="*/ 6 w 3820"/>
                <a:gd name="T77" fmla="*/ 2168 h 3557"/>
                <a:gd name="T78" fmla="*/ 81 w 3820"/>
                <a:gd name="T79" fmla="*/ 1866 h 3557"/>
                <a:gd name="T80" fmla="*/ 242 w 3820"/>
                <a:gd name="T81" fmla="*/ 1599 h 3557"/>
                <a:gd name="T82" fmla="*/ 1816 w 3820"/>
                <a:gd name="T83" fmla="*/ 24 h 3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20" h="3557">
                  <a:moveTo>
                    <a:pt x="1888" y="0"/>
                  </a:moveTo>
                  <a:lnTo>
                    <a:pt x="1925" y="0"/>
                  </a:lnTo>
                  <a:lnTo>
                    <a:pt x="1963" y="7"/>
                  </a:lnTo>
                  <a:lnTo>
                    <a:pt x="1998" y="24"/>
                  </a:lnTo>
                  <a:lnTo>
                    <a:pt x="2028" y="49"/>
                  </a:lnTo>
                  <a:lnTo>
                    <a:pt x="2055" y="81"/>
                  </a:lnTo>
                  <a:lnTo>
                    <a:pt x="2070" y="116"/>
                  </a:lnTo>
                  <a:lnTo>
                    <a:pt x="2079" y="152"/>
                  </a:lnTo>
                  <a:lnTo>
                    <a:pt x="2079" y="189"/>
                  </a:lnTo>
                  <a:lnTo>
                    <a:pt x="2070" y="227"/>
                  </a:lnTo>
                  <a:lnTo>
                    <a:pt x="2055" y="262"/>
                  </a:lnTo>
                  <a:lnTo>
                    <a:pt x="2028" y="294"/>
                  </a:lnTo>
                  <a:lnTo>
                    <a:pt x="557" y="1765"/>
                  </a:lnTo>
                  <a:lnTo>
                    <a:pt x="501" y="1826"/>
                  </a:lnTo>
                  <a:lnTo>
                    <a:pt x="454" y="1894"/>
                  </a:lnTo>
                  <a:lnTo>
                    <a:pt x="415" y="1965"/>
                  </a:lnTo>
                  <a:lnTo>
                    <a:pt x="385" y="2040"/>
                  </a:lnTo>
                  <a:lnTo>
                    <a:pt x="364" y="2115"/>
                  </a:lnTo>
                  <a:lnTo>
                    <a:pt x="351" y="2194"/>
                  </a:lnTo>
                  <a:lnTo>
                    <a:pt x="347" y="2273"/>
                  </a:lnTo>
                  <a:lnTo>
                    <a:pt x="351" y="2351"/>
                  </a:lnTo>
                  <a:lnTo>
                    <a:pt x="364" y="2428"/>
                  </a:lnTo>
                  <a:lnTo>
                    <a:pt x="385" y="2505"/>
                  </a:lnTo>
                  <a:lnTo>
                    <a:pt x="415" y="2580"/>
                  </a:lnTo>
                  <a:lnTo>
                    <a:pt x="454" y="2650"/>
                  </a:lnTo>
                  <a:lnTo>
                    <a:pt x="501" y="2717"/>
                  </a:lnTo>
                  <a:lnTo>
                    <a:pt x="557" y="2781"/>
                  </a:lnTo>
                  <a:lnTo>
                    <a:pt x="779" y="3002"/>
                  </a:lnTo>
                  <a:lnTo>
                    <a:pt x="841" y="3057"/>
                  </a:lnTo>
                  <a:lnTo>
                    <a:pt x="908" y="3105"/>
                  </a:lnTo>
                  <a:lnTo>
                    <a:pt x="979" y="3143"/>
                  </a:lnTo>
                  <a:lnTo>
                    <a:pt x="1053" y="3173"/>
                  </a:lnTo>
                  <a:lnTo>
                    <a:pt x="1130" y="3195"/>
                  </a:lnTo>
                  <a:lnTo>
                    <a:pt x="1208" y="3207"/>
                  </a:lnTo>
                  <a:lnTo>
                    <a:pt x="1287" y="3212"/>
                  </a:lnTo>
                  <a:lnTo>
                    <a:pt x="1366" y="3207"/>
                  </a:lnTo>
                  <a:lnTo>
                    <a:pt x="1443" y="3195"/>
                  </a:lnTo>
                  <a:lnTo>
                    <a:pt x="1520" y="3173"/>
                  </a:lnTo>
                  <a:lnTo>
                    <a:pt x="1593" y="3143"/>
                  </a:lnTo>
                  <a:lnTo>
                    <a:pt x="1664" y="3105"/>
                  </a:lnTo>
                  <a:lnTo>
                    <a:pt x="1732" y="3057"/>
                  </a:lnTo>
                  <a:lnTo>
                    <a:pt x="1794" y="3002"/>
                  </a:lnTo>
                  <a:lnTo>
                    <a:pt x="3267" y="1530"/>
                  </a:lnTo>
                  <a:lnTo>
                    <a:pt x="3323" y="1468"/>
                  </a:lnTo>
                  <a:lnTo>
                    <a:pt x="3370" y="1401"/>
                  </a:lnTo>
                  <a:lnTo>
                    <a:pt x="3407" y="1329"/>
                  </a:lnTo>
                  <a:lnTo>
                    <a:pt x="3437" y="1256"/>
                  </a:lnTo>
                  <a:lnTo>
                    <a:pt x="3460" y="1179"/>
                  </a:lnTo>
                  <a:lnTo>
                    <a:pt x="3473" y="1101"/>
                  </a:lnTo>
                  <a:lnTo>
                    <a:pt x="3477" y="1022"/>
                  </a:lnTo>
                  <a:lnTo>
                    <a:pt x="3473" y="943"/>
                  </a:lnTo>
                  <a:lnTo>
                    <a:pt x="3460" y="866"/>
                  </a:lnTo>
                  <a:lnTo>
                    <a:pt x="3437" y="789"/>
                  </a:lnTo>
                  <a:lnTo>
                    <a:pt x="3407" y="716"/>
                  </a:lnTo>
                  <a:lnTo>
                    <a:pt x="3370" y="645"/>
                  </a:lnTo>
                  <a:lnTo>
                    <a:pt x="3323" y="577"/>
                  </a:lnTo>
                  <a:lnTo>
                    <a:pt x="3267" y="516"/>
                  </a:lnTo>
                  <a:lnTo>
                    <a:pt x="3242" y="484"/>
                  </a:lnTo>
                  <a:lnTo>
                    <a:pt x="3225" y="448"/>
                  </a:lnTo>
                  <a:lnTo>
                    <a:pt x="3216" y="411"/>
                  </a:lnTo>
                  <a:lnTo>
                    <a:pt x="3216" y="373"/>
                  </a:lnTo>
                  <a:lnTo>
                    <a:pt x="3225" y="337"/>
                  </a:lnTo>
                  <a:lnTo>
                    <a:pt x="3242" y="302"/>
                  </a:lnTo>
                  <a:lnTo>
                    <a:pt x="3267" y="270"/>
                  </a:lnTo>
                  <a:lnTo>
                    <a:pt x="3299" y="246"/>
                  </a:lnTo>
                  <a:lnTo>
                    <a:pt x="3332" y="229"/>
                  </a:lnTo>
                  <a:lnTo>
                    <a:pt x="3370" y="221"/>
                  </a:lnTo>
                  <a:lnTo>
                    <a:pt x="3407" y="221"/>
                  </a:lnTo>
                  <a:lnTo>
                    <a:pt x="3445" y="229"/>
                  </a:lnTo>
                  <a:lnTo>
                    <a:pt x="3481" y="246"/>
                  </a:lnTo>
                  <a:lnTo>
                    <a:pt x="3511" y="270"/>
                  </a:lnTo>
                  <a:lnTo>
                    <a:pt x="3580" y="347"/>
                  </a:lnTo>
                  <a:lnTo>
                    <a:pt x="3640" y="427"/>
                  </a:lnTo>
                  <a:lnTo>
                    <a:pt x="3693" y="512"/>
                  </a:lnTo>
                  <a:lnTo>
                    <a:pt x="3734" y="600"/>
                  </a:lnTo>
                  <a:lnTo>
                    <a:pt x="3770" y="690"/>
                  </a:lnTo>
                  <a:lnTo>
                    <a:pt x="3796" y="784"/>
                  </a:lnTo>
                  <a:lnTo>
                    <a:pt x="3813" y="879"/>
                  </a:lnTo>
                  <a:lnTo>
                    <a:pt x="3820" y="975"/>
                  </a:lnTo>
                  <a:lnTo>
                    <a:pt x="3820" y="1071"/>
                  </a:lnTo>
                  <a:lnTo>
                    <a:pt x="3813" y="1166"/>
                  </a:lnTo>
                  <a:lnTo>
                    <a:pt x="3796" y="1262"/>
                  </a:lnTo>
                  <a:lnTo>
                    <a:pt x="3770" y="1354"/>
                  </a:lnTo>
                  <a:lnTo>
                    <a:pt x="3734" y="1446"/>
                  </a:lnTo>
                  <a:lnTo>
                    <a:pt x="3693" y="1534"/>
                  </a:lnTo>
                  <a:lnTo>
                    <a:pt x="3640" y="1618"/>
                  </a:lnTo>
                  <a:lnTo>
                    <a:pt x="3580" y="1699"/>
                  </a:lnTo>
                  <a:lnTo>
                    <a:pt x="3511" y="1774"/>
                  </a:lnTo>
                  <a:lnTo>
                    <a:pt x="2040" y="3246"/>
                  </a:lnTo>
                  <a:lnTo>
                    <a:pt x="1968" y="3312"/>
                  </a:lnTo>
                  <a:lnTo>
                    <a:pt x="1891" y="3368"/>
                  </a:lnTo>
                  <a:lnTo>
                    <a:pt x="1813" y="3418"/>
                  </a:lnTo>
                  <a:lnTo>
                    <a:pt x="1730" y="3462"/>
                  </a:lnTo>
                  <a:lnTo>
                    <a:pt x="1644" y="3495"/>
                  </a:lnTo>
                  <a:lnTo>
                    <a:pt x="1557" y="3522"/>
                  </a:lnTo>
                  <a:lnTo>
                    <a:pt x="1467" y="3542"/>
                  </a:lnTo>
                  <a:lnTo>
                    <a:pt x="1377" y="3553"/>
                  </a:lnTo>
                  <a:lnTo>
                    <a:pt x="1287" y="3557"/>
                  </a:lnTo>
                  <a:lnTo>
                    <a:pt x="1195" y="3553"/>
                  </a:lnTo>
                  <a:lnTo>
                    <a:pt x="1105" y="3542"/>
                  </a:lnTo>
                  <a:lnTo>
                    <a:pt x="1017" y="3522"/>
                  </a:lnTo>
                  <a:lnTo>
                    <a:pt x="929" y="3495"/>
                  </a:lnTo>
                  <a:lnTo>
                    <a:pt x="842" y="3462"/>
                  </a:lnTo>
                  <a:lnTo>
                    <a:pt x="760" y="3418"/>
                  </a:lnTo>
                  <a:lnTo>
                    <a:pt x="681" y="3368"/>
                  </a:lnTo>
                  <a:lnTo>
                    <a:pt x="606" y="3312"/>
                  </a:lnTo>
                  <a:lnTo>
                    <a:pt x="533" y="3246"/>
                  </a:lnTo>
                  <a:lnTo>
                    <a:pt x="311" y="3025"/>
                  </a:lnTo>
                  <a:lnTo>
                    <a:pt x="240" y="2946"/>
                  </a:lnTo>
                  <a:lnTo>
                    <a:pt x="178" y="2862"/>
                  </a:lnTo>
                  <a:lnTo>
                    <a:pt x="124" y="2773"/>
                  </a:lnTo>
                  <a:lnTo>
                    <a:pt x="81" y="2680"/>
                  </a:lnTo>
                  <a:lnTo>
                    <a:pt x="45" y="2582"/>
                  </a:lnTo>
                  <a:lnTo>
                    <a:pt x="21" y="2481"/>
                  </a:lnTo>
                  <a:lnTo>
                    <a:pt x="6" y="2378"/>
                  </a:lnTo>
                  <a:lnTo>
                    <a:pt x="0" y="2273"/>
                  </a:lnTo>
                  <a:lnTo>
                    <a:pt x="6" y="2168"/>
                  </a:lnTo>
                  <a:lnTo>
                    <a:pt x="21" y="2063"/>
                  </a:lnTo>
                  <a:lnTo>
                    <a:pt x="45" y="1963"/>
                  </a:lnTo>
                  <a:lnTo>
                    <a:pt x="81" y="1866"/>
                  </a:lnTo>
                  <a:lnTo>
                    <a:pt x="126" y="1772"/>
                  </a:lnTo>
                  <a:lnTo>
                    <a:pt x="178" y="1682"/>
                  </a:lnTo>
                  <a:lnTo>
                    <a:pt x="242" y="1599"/>
                  </a:lnTo>
                  <a:lnTo>
                    <a:pt x="311" y="1521"/>
                  </a:lnTo>
                  <a:lnTo>
                    <a:pt x="1784" y="49"/>
                  </a:lnTo>
                  <a:lnTo>
                    <a:pt x="1816" y="24"/>
                  </a:lnTo>
                  <a:lnTo>
                    <a:pt x="1850" y="7"/>
                  </a:lnTo>
                  <a:lnTo>
                    <a:pt x="188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1" name="Freeform 18">
              <a:extLst>
                <a:ext uri="{FF2B5EF4-FFF2-40B4-BE49-F238E27FC236}">
                  <a16:creationId xmlns:a16="http://schemas.microsoft.com/office/drawing/2014/main" id="{000AEA49-FF6B-4C69-A2A1-16D70E984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3374" y="3800857"/>
              <a:ext cx="132739" cy="118914"/>
            </a:xfrm>
            <a:custGeom>
              <a:avLst/>
              <a:gdLst>
                <a:gd name="T0" fmla="*/ 2774 w 3821"/>
                <a:gd name="T1" fmla="*/ 26 h 3559"/>
                <a:gd name="T2" fmla="*/ 3046 w 3821"/>
                <a:gd name="T3" fmla="*/ 129 h 3559"/>
                <a:gd name="T4" fmla="*/ 3288 w 3821"/>
                <a:gd name="T5" fmla="*/ 309 h 3559"/>
                <a:gd name="T6" fmla="*/ 3642 w 3821"/>
                <a:gd name="T7" fmla="*/ 694 h 3559"/>
                <a:gd name="T8" fmla="*/ 3774 w 3821"/>
                <a:gd name="T9" fmla="*/ 973 h 3559"/>
                <a:gd name="T10" fmla="*/ 3821 w 3821"/>
                <a:gd name="T11" fmla="*/ 1284 h 3559"/>
                <a:gd name="T12" fmla="*/ 3774 w 3821"/>
                <a:gd name="T13" fmla="*/ 1594 h 3559"/>
                <a:gd name="T14" fmla="*/ 3641 w 3821"/>
                <a:gd name="T15" fmla="*/ 1873 h 3559"/>
                <a:gd name="T16" fmla="*/ 2036 w 3821"/>
                <a:gd name="T17" fmla="*/ 3507 h 3559"/>
                <a:gd name="T18" fmla="*/ 1946 w 3821"/>
                <a:gd name="T19" fmla="*/ 3555 h 3559"/>
                <a:gd name="T20" fmla="*/ 1849 w 3821"/>
                <a:gd name="T21" fmla="*/ 3546 h 3559"/>
                <a:gd name="T22" fmla="*/ 1768 w 3821"/>
                <a:gd name="T23" fmla="*/ 3477 h 3559"/>
                <a:gd name="T24" fmla="*/ 1742 w 3821"/>
                <a:gd name="T25" fmla="*/ 3366 h 3559"/>
                <a:gd name="T26" fmla="*/ 1792 w 3821"/>
                <a:gd name="T27" fmla="*/ 3263 h 3559"/>
                <a:gd name="T28" fmla="*/ 3367 w 3821"/>
                <a:gd name="T29" fmla="*/ 1661 h 3559"/>
                <a:gd name="T30" fmla="*/ 3457 w 3821"/>
                <a:gd name="T31" fmla="*/ 1440 h 3559"/>
                <a:gd name="T32" fmla="*/ 3470 w 3821"/>
                <a:gd name="T33" fmla="*/ 1206 h 3559"/>
                <a:gd name="T34" fmla="*/ 3406 w 3821"/>
                <a:gd name="T35" fmla="*/ 977 h 3559"/>
                <a:gd name="T36" fmla="*/ 3263 w 3821"/>
                <a:gd name="T37" fmla="*/ 776 h 3559"/>
                <a:gd name="T38" fmla="*/ 2913 w 3821"/>
                <a:gd name="T39" fmla="*/ 452 h 3559"/>
                <a:gd name="T40" fmla="*/ 2691 w 3821"/>
                <a:gd name="T41" fmla="*/ 362 h 3559"/>
                <a:gd name="T42" fmla="*/ 2457 w 3821"/>
                <a:gd name="T43" fmla="*/ 349 h 3559"/>
                <a:gd name="T44" fmla="*/ 2228 w 3821"/>
                <a:gd name="T45" fmla="*/ 412 h 3559"/>
                <a:gd name="T46" fmla="*/ 2027 w 3821"/>
                <a:gd name="T47" fmla="*/ 555 h 3559"/>
                <a:gd name="T48" fmla="*/ 451 w 3821"/>
                <a:gd name="T49" fmla="*/ 2155 h 3559"/>
                <a:gd name="T50" fmla="*/ 361 w 3821"/>
                <a:gd name="T51" fmla="*/ 2378 h 3559"/>
                <a:gd name="T52" fmla="*/ 349 w 3821"/>
                <a:gd name="T53" fmla="*/ 2612 h 3559"/>
                <a:gd name="T54" fmla="*/ 413 w 3821"/>
                <a:gd name="T55" fmla="*/ 2841 h 3559"/>
                <a:gd name="T56" fmla="*/ 554 w 3821"/>
                <a:gd name="T57" fmla="*/ 3042 h 3559"/>
                <a:gd name="T58" fmla="*/ 605 w 3821"/>
                <a:gd name="T59" fmla="*/ 3145 h 3559"/>
                <a:gd name="T60" fmla="*/ 580 w 3821"/>
                <a:gd name="T61" fmla="*/ 3255 h 3559"/>
                <a:gd name="T62" fmla="*/ 488 w 3821"/>
                <a:gd name="T63" fmla="*/ 3327 h 3559"/>
                <a:gd name="T64" fmla="*/ 376 w 3821"/>
                <a:gd name="T65" fmla="*/ 3327 h 3559"/>
                <a:gd name="T66" fmla="*/ 241 w 3821"/>
                <a:gd name="T67" fmla="*/ 3210 h 3559"/>
                <a:gd name="T68" fmla="*/ 87 w 3821"/>
                <a:gd name="T69" fmla="*/ 2957 h 3559"/>
                <a:gd name="T70" fmla="*/ 8 w 3821"/>
                <a:gd name="T71" fmla="*/ 2678 h 3559"/>
                <a:gd name="T72" fmla="*/ 8 w 3821"/>
                <a:gd name="T73" fmla="*/ 2389 h 3559"/>
                <a:gd name="T74" fmla="*/ 87 w 3821"/>
                <a:gd name="T75" fmla="*/ 2110 h 3559"/>
                <a:gd name="T76" fmla="*/ 241 w 3821"/>
                <a:gd name="T77" fmla="*/ 1856 h 3559"/>
                <a:gd name="T78" fmla="*/ 1858 w 3821"/>
                <a:gd name="T79" fmla="*/ 242 h 3559"/>
                <a:gd name="T80" fmla="*/ 2111 w 3821"/>
                <a:gd name="T81" fmla="*/ 86 h 3559"/>
                <a:gd name="T82" fmla="*/ 2391 w 3821"/>
                <a:gd name="T83" fmla="*/ 9 h 3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21" h="3559">
                  <a:moveTo>
                    <a:pt x="2582" y="0"/>
                  </a:moveTo>
                  <a:lnTo>
                    <a:pt x="2678" y="9"/>
                  </a:lnTo>
                  <a:lnTo>
                    <a:pt x="2774" y="26"/>
                  </a:lnTo>
                  <a:lnTo>
                    <a:pt x="2868" y="52"/>
                  </a:lnTo>
                  <a:lnTo>
                    <a:pt x="2958" y="86"/>
                  </a:lnTo>
                  <a:lnTo>
                    <a:pt x="3046" y="129"/>
                  </a:lnTo>
                  <a:lnTo>
                    <a:pt x="3130" y="182"/>
                  </a:lnTo>
                  <a:lnTo>
                    <a:pt x="3211" y="242"/>
                  </a:lnTo>
                  <a:lnTo>
                    <a:pt x="3288" y="309"/>
                  </a:lnTo>
                  <a:lnTo>
                    <a:pt x="3509" y="531"/>
                  </a:lnTo>
                  <a:lnTo>
                    <a:pt x="3581" y="609"/>
                  </a:lnTo>
                  <a:lnTo>
                    <a:pt x="3642" y="694"/>
                  </a:lnTo>
                  <a:lnTo>
                    <a:pt x="3695" y="784"/>
                  </a:lnTo>
                  <a:lnTo>
                    <a:pt x="3740" y="876"/>
                  </a:lnTo>
                  <a:lnTo>
                    <a:pt x="3774" y="973"/>
                  </a:lnTo>
                  <a:lnTo>
                    <a:pt x="3800" y="1074"/>
                  </a:lnTo>
                  <a:lnTo>
                    <a:pt x="3815" y="1178"/>
                  </a:lnTo>
                  <a:lnTo>
                    <a:pt x="3821" y="1284"/>
                  </a:lnTo>
                  <a:lnTo>
                    <a:pt x="3815" y="1389"/>
                  </a:lnTo>
                  <a:lnTo>
                    <a:pt x="3800" y="1493"/>
                  </a:lnTo>
                  <a:lnTo>
                    <a:pt x="3774" y="1594"/>
                  </a:lnTo>
                  <a:lnTo>
                    <a:pt x="3738" y="1691"/>
                  </a:lnTo>
                  <a:lnTo>
                    <a:pt x="3695" y="1785"/>
                  </a:lnTo>
                  <a:lnTo>
                    <a:pt x="3641" y="1873"/>
                  </a:lnTo>
                  <a:lnTo>
                    <a:pt x="3579" y="1958"/>
                  </a:lnTo>
                  <a:lnTo>
                    <a:pt x="3507" y="2036"/>
                  </a:lnTo>
                  <a:lnTo>
                    <a:pt x="2036" y="3507"/>
                  </a:lnTo>
                  <a:lnTo>
                    <a:pt x="2008" y="3529"/>
                  </a:lnTo>
                  <a:lnTo>
                    <a:pt x="1978" y="3546"/>
                  </a:lnTo>
                  <a:lnTo>
                    <a:pt x="1946" y="3555"/>
                  </a:lnTo>
                  <a:lnTo>
                    <a:pt x="1914" y="3559"/>
                  </a:lnTo>
                  <a:lnTo>
                    <a:pt x="1881" y="3555"/>
                  </a:lnTo>
                  <a:lnTo>
                    <a:pt x="1849" y="3546"/>
                  </a:lnTo>
                  <a:lnTo>
                    <a:pt x="1819" y="3529"/>
                  </a:lnTo>
                  <a:lnTo>
                    <a:pt x="1792" y="3507"/>
                  </a:lnTo>
                  <a:lnTo>
                    <a:pt x="1768" y="3477"/>
                  </a:lnTo>
                  <a:lnTo>
                    <a:pt x="1751" y="3441"/>
                  </a:lnTo>
                  <a:lnTo>
                    <a:pt x="1742" y="3403"/>
                  </a:lnTo>
                  <a:lnTo>
                    <a:pt x="1742" y="3366"/>
                  </a:lnTo>
                  <a:lnTo>
                    <a:pt x="1751" y="3328"/>
                  </a:lnTo>
                  <a:lnTo>
                    <a:pt x="1768" y="3295"/>
                  </a:lnTo>
                  <a:lnTo>
                    <a:pt x="1792" y="3263"/>
                  </a:lnTo>
                  <a:lnTo>
                    <a:pt x="3263" y="1791"/>
                  </a:lnTo>
                  <a:lnTo>
                    <a:pt x="3320" y="1729"/>
                  </a:lnTo>
                  <a:lnTo>
                    <a:pt x="3367" y="1661"/>
                  </a:lnTo>
                  <a:lnTo>
                    <a:pt x="3406" y="1590"/>
                  </a:lnTo>
                  <a:lnTo>
                    <a:pt x="3436" y="1517"/>
                  </a:lnTo>
                  <a:lnTo>
                    <a:pt x="3457" y="1440"/>
                  </a:lnTo>
                  <a:lnTo>
                    <a:pt x="3470" y="1363"/>
                  </a:lnTo>
                  <a:lnTo>
                    <a:pt x="3474" y="1284"/>
                  </a:lnTo>
                  <a:lnTo>
                    <a:pt x="3470" y="1206"/>
                  </a:lnTo>
                  <a:lnTo>
                    <a:pt x="3457" y="1127"/>
                  </a:lnTo>
                  <a:lnTo>
                    <a:pt x="3436" y="1050"/>
                  </a:lnTo>
                  <a:lnTo>
                    <a:pt x="3406" y="977"/>
                  </a:lnTo>
                  <a:lnTo>
                    <a:pt x="3367" y="906"/>
                  </a:lnTo>
                  <a:lnTo>
                    <a:pt x="3320" y="838"/>
                  </a:lnTo>
                  <a:lnTo>
                    <a:pt x="3263" y="776"/>
                  </a:lnTo>
                  <a:lnTo>
                    <a:pt x="3042" y="555"/>
                  </a:lnTo>
                  <a:lnTo>
                    <a:pt x="2980" y="499"/>
                  </a:lnTo>
                  <a:lnTo>
                    <a:pt x="2913" y="452"/>
                  </a:lnTo>
                  <a:lnTo>
                    <a:pt x="2841" y="412"/>
                  </a:lnTo>
                  <a:lnTo>
                    <a:pt x="2768" y="382"/>
                  </a:lnTo>
                  <a:lnTo>
                    <a:pt x="2691" y="362"/>
                  </a:lnTo>
                  <a:lnTo>
                    <a:pt x="2614" y="349"/>
                  </a:lnTo>
                  <a:lnTo>
                    <a:pt x="2535" y="345"/>
                  </a:lnTo>
                  <a:lnTo>
                    <a:pt x="2457" y="349"/>
                  </a:lnTo>
                  <a:lnTo>
                    <a:pt x="2378" y="362"/>
                  </a:lnTo>
                  <a:lnTo>
                    <a:pt x="2301" y="382"/>
                  </a:lnTo>
                  <a:lnTo>
                    <a:pt x="2228" y="412"/>
                  </a:lnTo>
                  <a:lnTo>
                    <a:pt x="2156" y="452"/>
                  </a:lnTo>
                  <a:lnTo>
                    <a:pt x="2089" y="499"/>
                  </a:lnTo>
                  <a:lnTo>
                    <a:pt x="2027" y="555"/>
                  </a:lnTo>
                  <a:lnTo>
                    <a:pt x="554" y="2025"/>
                  </a:lnTo>
                  <a:lnTo>
                    <a:pt x="500" y="2089"/>
                  </a:lnTo>
                  <a:lnTo>
                    <a:pt x="451" y="2155"/>
                  </a:lnTo>
                  <a:lnTo>
                    <a:pt x="413" y="2226"/>
                  </a:lnTo>
                  <a:lnTo>
                    <a:pt x="383" y="2301"/>
                  </a:lnTo>
                  <a:lnTo>
                    <a:pt x="361" y="2378"/>
                  </a:lnTo>
                  <a:lnTo>
                    <a:pt x="349" y="2455"/>
                  </a:lnTo>
                  <a:lnTo>
                    <a:pt x="344" y="2533"/>
                  </a:lnTo>
                  <a:lnTo>
                    <a:pt x="349" y="2612"/>
                  </a:lnTo>
                  <a:lnTo>
                    <a:pt x="361" y="2691"/>
                  </a:lnTo>
                  <a:lnTo>
                    <a:pt x="383" y="2766"/>
                  </a:lnTo>
                  <a:lnTo>
                    <a:pt x="413" y="2841"/>
                  </a:lnTo>
                  <a:lnTo>
                    <a:pt x="451" y="2912"/>
                  </a:lnTo>
                  <a:lnTo>
                    <a:pt x="500" y="2980"/>
                  </a:lnTo>
                  <a:lnTo>
                    <a:pt x="554" y="3042"/>
                  </a:lnTo>
                  <a:lnTo>
                    <a:pt x="580" y="3073"/>
                  </a:lnTo>
                  <a:lnTo>
                    <a:pt x="595" y="3107"/>
                  </a:lnTo>
                  <a:lnTo>
                    <a:pt x="605" y="3145"/>
                  </a:lnTo>
                  <a:lnTo>
                    <a:pt x="605" y="3182"/>
                  </a:lnTo>
                  <a:lnTo>
                    <a:pt x="595" y="3220"/>
                  </a:lnTo>
                  <a:lnTo>
                    <a:pt x="580" y="3255"/>
                  </a:lnTo>
                  <a:lnTo>
                    <a:pt x="554" y="3285"/>
                  </a:lnTo>
                  <a:lnTo>
                    <a:pt x="524" y="3312"/>
                  </a:lnTo>
                  <a:lnTo>
                    <a:pt x="488" y="3327"/>
                  </a:lnTo>
                  <a:lnTo>
                    <a:pt x="451" y="3336"/>
                  </a:lnTo>
                  <a:lnTo>
                    <a:pt x="413" y="3336"/>
                  </a:lnTo>
                  <a:lnTo>
                    <a:pt x="376" y="3327"/>
                  </a:lnTo>
                  <a:lnTo>
                    <a:pt x="342" y="3312"/>
                  </a:lnTo>
                  <a:lnTo>
                    <a:pt x="310" y="3285"/>
                  </a:lnTo>
                  <a:lnTo>
                    <a:pt x="241" y="3210"/>
                  </a:lnTo>
                  <a:lnTo>
                    <a:pt x="181" y="3130"/>
                  </a:lnTo>
                  <a:lnTo>
                    <a:pt x="130" y="3045"/>
                  </a:lnTo>
                  <a:lnTo>
                    <a:pt x="87" y="2957"/>
                  </a:lnTo>
                  <a:lnTo>
                    <a:pt x="51" y="2865"/>
                  </a:lnTo>
                  <a:lnTo>
                    <a:pt x="27" y="2771"/>
                  </a:lnTo>
                  <a:lnTo>
                    <a:pt x="8" y="2678"/>
                  </a:lnTo>
                  <a:lnTo>
                    <a:pt x="0" y="2582"/>
                  </a:lnTo>
                  <a:lnTo>
                    <a:pt x="0" y="2485"/>
                  </a:lnTo>
                  <a:lnTo>
                    <a:pt x="8" y="2389"/>
                  </a:lnTo>
                  <a:lnTo>
                    <a:pt x="27" y="2295"/>
                  </a:lnTo>
                  <a:lnTo>
                    <a:pt x="51" y="2201"/>
                  </a:lnTo>
                  <a:lnTo>
                    <a:pt x="87" y="2110"/>
                  </a:lnTo>
                  <a:lnTo>
                    <a:pt x="130" y="2021"/>
                  </a:lnTo>
                  <a:lnTo>
                    <a:pt x="181" y="1937"/>
                  </a:lnTo>
                  <a:lnTo>
                    <a:pt x="241" y="1856"/>
                  </a:lnTo>
                  <a:lnTo>
                    <a:pt x="310" y="1781"/>
                  </a:lnTo>
                  <a:lnTo>
                    <a:pt x="1781" y="309"/>
                  </a:lnTo>
                  <a:lnTo>
                    <a:pt x="1858" y="242"/>
                  </a:lnTo>
                  <a:lnTo>
                    <a:pt x="1939" y="182"/>
                  </a:lnTo>
                  <a:lnTo>
                    <a:pt x="2023" y="129"/>
                  </a:lnTo>
                  <a:lnTo>
                    <a:pt x="2111" y="86"/>
                  </a:lnTo>
                  <a:lnTo>
                    <a:pt x="2203" y="52"/>
                  </a:lnTo>
                  <a:lnTo>
                    <a:pt x="2295" y="26"/>
                  </a:lnTo>
                  <a:lnTo>
                    <a:pt x="2391" y="9"/>
                  </a:lnTo>
                  <a:lnTo>
                    <a:pt x="2487" y="0"/>
                  </a:lnTo>
                  <a:lnTo>
                    <a:pt x="258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9A64ECB0-5FDD-414E-8EE0-BCE93F1AC07C}"/>
              </a:ext>
            </a:extLst>
          </p:cNvPr>
          <p:cNvGrpSpPr/>
          <p:nvPr/>
        </p:nvGrpSpPr>
        <p:grpSpPr>
          <a:xfrm>
            <a:off x="1613260" y="4314892"/>
            <a:ext cx="918297" cy="1027317"/>
            <a:chOff x="1512886" y="4314892"/>
            <a:chExt cx="918297" cy="1027317"/>
          </a:xfrm>
        </p:grpSpPr>
        <p:sp>
          <p:nvSpPr>
            <p:cNvPr id="183" name="Freeform 29">
              <a:extLst>
                <a:ext uri="{FF2B5EF4-FFF2-40B4-BE49-F238E27FC236}">
                  <a16:creationId xmlns:a16="http://schemas.microsoft.com/office/drawing/2014/main" id="{8D156395-A8A9-4A77-949C-5AFD57752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2886" y="4577378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" name="Freeform 30">
              <a:extLst>
                <a:ext uri="{FF2B5EF4-FFF2-40B4-BE49-F238E27FC236}">
                  <a16:creationId xmlns:a16="http://schemas.microsoft.com/office/drawing/2014/main" id="{F4D7A571-0984-4FB3-B39F-823AF2955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1787" y="4577616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5" name="Freeform 31">
              <a:extLst>
                <a:ext uri="{FF2B5EF4-FFF2-40B4-BE49-F238E27FC236}">
                  <a16:creationId xmlns:a16="http://schemas.microsoft.com/office/drawing/2014/main" id="{1E77209A-7247-4CDF-8635-009DB7E40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2886" y="4314892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B0430F8E-7D47-494F-9835-0EFC8E5A96AC}"/>
              </a:ext>
            </a:extLst>
          </p:cNvPr>
          <p:cNvGrpSpPr/>
          <p:nvPr/>
        </p:nvGrpSpPr>
        <p:grpSpPr>
          <a:xfrm>
            <a:off x="6643036" y="4414149"/>
            <a:ext cx="918297" cy="1027317"/>
            <a:chOff x="6542662" y="4414149"/>
            <a:chExt cx="918297" cy="1027317"/>
          </a:xfrm>
        </p:grpSpPr>
        <p:sp>
          <p:nvSpPr>
            <p:cNvPr id="187" name="Freeform 26">
              <a:extLst>
                <a:ext uri="{FF2B5EF4-FFF2-40B4-BE49-F238E27FC236}">
                  <a16:creationId xmlns:a16="http://schemas.microsoft.com/office/drawing/2014/main" id="{B1270093-BCE5-4A11-84AD-C35EB26C3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2662" y="4676635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8" name="Freeform 27">
              <a:extLst>
                <a:ext uri="{FF2B5EF4-FFF2-40B4-BE49-F238E27FC236}">
                  <a16:creationId xmlns:a16="http://schemas.microsoft.com/office/drawing/2014/main" id="{DD8D0F91-6BC4-4DCB-9E1C-A7FE848A0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1563" y="4676873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9" name="Freeform 28">
              <a:extLst>
                <a:ext uri="{FF2B5EF4-FFF2-40B4-BE49-F238E27FC236}">
                  <a16:creationId xmlns:a16="http://schemas.microsoft.com/office/drawing/2014/main" id="{AE6E1F91-73F2-4529-84AD-58DFF2658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2662" y="4414149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81148423-8B33-43EA-9BC6-0413BA697EFE}"/>
              </a:ext>
            </a:extLst>
          </p:cNvPr>
          <p:cNvGrpSpPr/>
          <p:nvPr/>
        </p:nvGrpSpPr>
        <p:grpSpPr>
          <a:xfrm>
            <a:off x="5381245" y="491115"/>
            <a:ext cx="918297" cy="1027317"/>
            <a:chOff x="5280871" y="491115"/>
            <a:chExt cx="918297" cy="1027317"/>
          </a:xfrm>
        </p:grpSpPr>
        <p:sp>
          <p:nvSpPr>
            <p:cNvPr id="191" name="Freeform 23">
              <a:extLst>
                <a:ext uri="{FF2B5EF4-FFF2-40B4-BE49-F238E27FC236}">
                  <a16:creationId xmlns:a16="http://schemas.microsoft.com/office/drawing/2014/main" id="{5074203C-BBE2-4223-B2B5-32584E6D4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871" y="753601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2" name="Freeform 24">
              <a:extLst>
                <a:ext uri="{FF2B5EF4-FFF2-40B4-BE49-F238E27FC236}">
                  <a16:creationId xmlns:a16="http://schemas.microsoft.com/office/drawing/2014/main" id="{311113AF-2A9C-461C-9082-E766EB072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9772" y="753839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3" name="Freeform 25">
              <a:extLst>
                <a:ext uri="{FF2B5EF4-FFF2-40B4-BE49-F238E27FC236}">
                  <a16:creationId xmlns:a16="http://schemas.microsoft.com/office/drawing/2014/main" id="{08F05666-B3FD-4ED7-922A-052831471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871" y="491115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593752EE-79AF-493A-BAB0-572E67C028EA}"/>
              </a:ext>
            </a:extLst>
          </p:cNvPr>
          <p:cNvGrpSpPr/>
          <p:nvPr/>
        </p:nvGrpSpPr>
        <p:grpSpPr>
          <a:xfrm>
            <a:off x="8426913" y="4717575"/>
            <a:ext cx="918297" cy="1027317"/>
            <a:chOff x="8326539" y="4717575"/>
            <a:chExt cx="918297" cy="1027317"/>
          </a:xfrm>
        </p:grpSpPr>
        <p:sp>
          <p:nvSpPr>
            <p:cNvPr id="195" name="Freeform 83">
              <a:extLst>
                <a:ext uri="{FF2B5EF4-FFF2-40B4-BE49-F238E27FC236}">
                  <a16:creationId xmlns:a16="http://schemas.microsoft.com/office/drawing/2014/main" id="{5D69D21C-FFEF-4D63-AE79-325FD6B79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6539" y="4980061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6" name="Freeform 84">
              <a:extLst>
                <a:ext uri="{FF2B5EF4-FFF2-40B4-BE49-F238E27FC236}">
                  <a16:creationId xmlns:a16="http://schemas.microsoft.com/office/drawing/2014/main" id="{3F9BEDFF-5661-4C16-B51B-33F4A09E2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5440" y="4980299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7" name="Freeform 85">
              <a:extLst>
                <a:ext uri="{FF2B5EF4-FFF2-40B4-BE49-F238E27FC236}">
                  <a16:creationId xmlns:a16="http://schemas.microsoft.com/office/drawing/2014/main" id="{97A57861-D60D-4B7D-BC24-57335A007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6539" y="4717575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EC679165-8012-47B6-B499-51E8E428DADD}"/>
              </a:ext>
            </a:extLst>
          </p:cNvPr>
          <p:cNvGrpSpPr/>
          <p:nvPr/>
        </p:nvGrpSpPr>
        <p:grpSpPr>
          <a:xfrm>
            <a:off x="7912722" y="2865296"/>
            <a:ext cx="918297" cy="1027317"/>
            <a:chOff x="7812348" y="2865296"/>
            <a:chExt cx="918297" cy="1027317"/>
          </a:xfrm>
        </p:grpSpPr>
        <p:sp>
          <p:nvSpPr>
            <p:cNvPr id="199" name="Freeform 87">
              <a:extLst>
                <a:ext uri="{FF2B5EF4-FFF2-40B4-BE49-F238E27FC236}">
                  <a16:creationId xmlns:a16="http://schemas.microsoft.com/office/drawing/2014/main" id="{FBE800BA-4F9B-4CD3-AC11-4E8DD86A4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2348" y="3127782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0" name="Freeform 88">
              <a:extLst>
                <a:ext uri="{FF2B5EF4-FFF2-40B4-BE49-F238E27FC236}">
                  <a16:creationId xmlns:a16="http://schemas.microsoft.com/office/drawing/2014/main" id="{777224FD-ECF4-40C0-BAF1-EA273373E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1249" y="3128020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1" name="Freeform 89">
              <a:extLst>
                <a:ext uri="{FF2B5EF4-FFF2-40B4-BE49-F238E27FC236}">
                  <a16:creationId xmlns:a16="http://schemas.microsoft.com/office/drawing/2014/main" id="{D1AFCFDD-0098-4AF4-BFA3-E40573059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2348" y="2865296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C7F7F490-0227-47F5-966B-FD8D401E3037}"/>
              </a:ext>
            </a:extLst>
          </p:cNvPr>
          <p:cNvGrpSpPr/>
          <p:nvPr/>
        </p:nvGrpSpPr>
        <p:grpSpPr>
          <a:xfrm>
            <a:off x="7887367" y="1310101"/>
            <a:ext cx="918297" cy="1027317"/>
            <a:chOff x="7786993" y="1310101"/>
            <a:chExt cx="918297" cy="1027317"/>
          </a:xfrm>
        </p:grpSpPr>
        <p:sp>
          <p:nvSpPr>
            <p:cNvPr id="203" name="Freeform 91">
              <a:extLst>
                <a:ext uri="{FF2B5EF4-FFF2-40B4-BE49-F238E27FC236}">
                  <a16:creationId xmlns:a16="http://schemas.microsoft.com/office/drawing/2014/main" id="{FE21C790-3013-45B3-B99E-B5E79A50C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6993" y="1572587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" name="Freeform 92">
              <a:extLst>
                <a:ext uri="{FF2B5EF4-FFF2-40B4-BE49-F238E27FC236}">
                  <a16:creationId xmlns:a16="http://schemas.microsoft.com/office/drawing/2014/main" id="{4840E6E9-CE96-4E68-B07B-3962608BD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5894" y="1572825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0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" name="Freeform 93">
              <a:extLst>
                <a:ext uri="{FF2B5EF4-FFF2-40B4-BE49-F238E27FC236}">
                  <a16:creationId xmlns:a16="http://schemas.microsoft.com/office/drawing/2014/main" id="{9118B868-C3AA-4312-8DA8-0DEEADBA6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6993" y="1310101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1D4FA17F-10F9-4DEF-9714-3E9C0D67A954}"/>
              </a:ext>
            </a:extLst>
          </p:cNvPr>
          <p:cNvGrpSpPr/>
          <p:nvPr/>
        </p:nvGrpSpPr>
        <p:grpSpPr>
          <a:xfrm>
            <a:off x="8446450" y="517047"/>
            <a:ext cx="918297" cy="1027317"/>
            <a:chOff x="8346076" y="517047"/>
            <a:chExt cx="918297" cy="1027317"/>
          </a:xfrm>
        </p:grpSpPr>
        <p:sp>
          <p:nvSpPr>
            <p:cNvPr id="207" name="Freeform 70">
              <a:extLst>
                <a:ext uri="{FF2B5EF4-FFF2-40B4-BE49-F238E27FC236}">
                  <a16:creationId xmlns:a16="http://schemas.microsoft.com/office/drawing/2014/main" id="{95F86F05-4180-41DF-999E-18CBC7143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6076" y="779533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8" name="Freeform 71">
              <a:extLst>
                <a:ext uri="{FF2B5EF4-FFF2-40B4-BE49-F238E27FC236}">
                  <a16:creationId xmlns:a16="http://schemas.microsoft.com/office/drawing/2014/main" id="{A4D08F79-2FD1-4821-9F8D-1FAA99968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4977" y="779771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9" name="Freeform 72">
              <a:extLst>
                <a:ext uri="{FF2B5EF4-FFF2-40B4-BE49-F238E27FC236}">
                  <a16:creationId xmlns:a16="http://schemas.microsoft.com/office/drawing/2014/main" id="{4855D473-CF00-4ADC-AFC3-CF1D56CB7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6076" y="517047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93B62D47-A05E-4B86-A0DC-F372FDC54813}"/>
              </a:ext>
            </a:extLst>
          </p:cNvPr>
          <p:cNvGrpSpPr/>
          <p:nvPr/>
        </p:nvGrpSpPr>
        <p:grpSpPr>
          <a:xfrm>
            <a:off x="8795261" y="3547002"/>
            <a:ext cx="918297" cy="1027317"/>
            <a:chOff x="8694887" y="3547002"/>
            <a:chExt cx="918297" cy="1027317"/>
          </a:xfrm>
        </p:grpSpPr>
        <p:sp>
          <p:nvSpPr>
            <p:cNvPr id="211" name="Freeform 75">
              <a:extLst>
                <a:ext uri="{FF2B5EF4-FFF2-40B4-BE49-F238E27FC236}">
                  <a16:creationId xmlns:a16="http://schemas.microsoft.com/office/drawing/2014/main" id="{9B404632-1622-4FA3-A635-83E6F1ACF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4887" y="3809488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2" name="Freeform 76">
              <a:extLst>
                <a:ext uri="{FF2B5EF4-FFF2-40B4-BE49-F238E27FC236}">
                  <a16:creationId xmlns:a16="http://schemas.microsoft.com/office/drawing/2014/main" id="{F4083898-EC4F-4BE2-90B4-9F7DCE74B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3788" y="3809726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9900C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3" name="Freeform 77">
              <a:extLst>
                <a:ext uri="{FF2B5EF4-FFF2-40B4-BE49-F238E27FC236}">
                  <a16:creationId xmlns:a16="http://schemas.microsoft.com/office/drawing/2014/main" id="{EDBA79D6-1B1F-4E2D-9C2F-8965A8DE2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4887" y="3547002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CC00C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07AACC52-2736-45C0-A040-33622710AEDF}"/>
              </a:ext>
            </a:extLst>
          </p:cNvPr>
          <p:cNvGrpSpPr/>
          <p:nvPr/>
        </p:nvGrpSpPr>
        <p:grpSpPr>
          <a:xfrm>
            <a:off x="9246437" y="1164653"/>
            <a:ext cx="918297" cy="1027317"/>
            <a:chOff x="9146063" y="1164653"/>
            <a:chExt cx="918297" cy="1027317"/>
          </a:xfrm>
        </p:grpSpPr>
        <p:sp>
          <p:nvSpPr>
            <p:cNvPr id="215" name="Freeform 79">
              <a:extLst>
                <a:ext uri="{FF2B5EF4-FFF2-40B4-BE49-F238E27FC236}">
                  <a16:creationId xmlns:a16="http://schemas.microsoft.com/office/drawing/2014/main" id="{755D8909-D68E-4D2F-84FE-63DBD7920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6063" y="1427139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6" name="Freeform 80">
              <a:extLst>
                <a:ext uri="{FF2B5EF4-FFF2-40B4-BE49-F238E27FC236}">
                  <a16:creationId xmlns:a16="http://schemas.microsoft.com/office/drawing/2014/main" id="{172759A4-4EB1-4401-9C19-5C4CB35AC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4964" y="1427377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7" name="Freeform 81">
              <a:extLst>
                <a:ext uri="{FF2B5EF4-FFF2-40B4-BE49-F238E27FC236}">
                  <a16:creationId xmlns:a16="http://schemas.microsoft.com/office/drawing/2014/main" id="{0E480026-C226-4B4A-93BE-01EE7F48E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6063" y="1164653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99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270E7A80-E74C-4AF5-9489-E1432C363514}"/>
              </a:ext>
            </a:extLst>
          </p:cNvPr>
          <p:cNvGrpSpPr/>
          <p:nvPr/>
        </p:nvGrpSpPr>
        <p:grpSpPr>
          <a:xfrm>
            <a:off x="8824674" y="2254440"/>
            <a:ext cx="918297" cy="1027317"/>
            <a:chOff x="8724300" y="2254440"/>
            <a:chExt cx="918297" cy="1027317"/>
          </a:xfrm>
        </p:grpSpPr>
        <p:sp>
          <p:nvSpPr>
            <p:cNvPr id="219" name="Freeform 124">
              <a:extLst>
                <a:ext uri="{FF2B5EF4-FFF2-40B4-BE49-F238E27FC236}">
                  <a16:creationId xmlns:a16="http://schemas.microsoft.com/office/drawing/2014/main" id="{598A994D-112A-4C95-98C7-A95FE7673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4300" y="2516926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5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0" name="Freeform 125">
              <a:extLst>
                <a:ext uri="{FF2B5EF4-FFF2-40B4-BE49-F238E27FC236}">
                  <a16:creationId xmlns:a16="http://schemas.microsoft.com/office/drawing/2014/main" id="{364A71F1-2160-42C5-8264-7BA449A51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3201" y="2517164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CC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1" name="Freeform 126">
              <a:extLst>
                <a:ext uri="{FF2B5EF4-FFF2-40B4-BE49-F238E27FC236}">
                  <a16:creationId xmlns:a16="http://schemas.microsoft.com/office/drawing/2014/main" id="{A87F4BB0-7B33-4A06-B51C-98D09A268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4300" y="2254440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B7163CBD-F56C-455F-AB76-4D4ADA894623}"/>
              </a:ext>
            </a:extLst>
          </p:cNvPr>
          <p:cNvGrpSpPr/>
          <p:nvPr/>
        </p:nvGrpSpPr>
        <p:grpSpPr>
          <a:xfrm>
            <a:off x="1862489" y="1207766"/>
            <a:ext cx="918297" cy="1027317"/>
            <a:chOff x="1762115" y="1207766"/>
            <a:chExt cx="918297" cy="1027317"/>
          </a:xfrm>
        </p:grpSpPr>
        <p:sp>
          <p:nvSpPr>
            <p:cNvPr id="223" name="Freeform 70">
              <a:extLst>
                <a:ext uri="{FF2B5EF4-FFF2-40B4-BE49-F238E27FC236}">
                  <a16:creationId xmlns:a16="http://schemas.microsoft.com/office/drawing/2014/main" id="{D6BDE788-A798-41F3-B20A-6FDE3E5E4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2115" y="1470252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4" name="Freeform 71">
              <a:extLst>
                <a:ext uri="{FF2B5EF4-FFF2-40B4-BE49-F238E27FC236}">
                  <a16:creationId xmlns:a16="http://schemas.microsoft.com/office/drawing/2014/main" id="{2891F160-85C4-4322-B5E4-4D2F8FAB8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1016" y="1470490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5" name="Freeform 72">
              <a:extLst>
                <a:ext uri="{FF2B5EF4-FFF2-40B4-BE49-F238E27FC236}">
                  <a16:creationId xmlns:a16="http://schemas.microsoft.com/office/drawing/2014/main" id="{8ECB4FAE-C27C-41C5-B1A4-0A6A021A5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2115" y="1207766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F3AE0A73-CC8D-4EBE-9C32-C6E17154D5F4}"/>
              </a:ext>
            </a:extLst>
          </p:cNvPr>
          <p:cNvGrpSpPr/>
          <p:nvPr/>
        </p:nvGrpSpPr>
        <p:grpSpPr>
          <a:xfrm>
            <a:off x="3891850" y="491115"/>
            <a:ext cx="918297" cy="1027317"/>
            <a:chOff x="3791476" y="491115"/>
            <a:chExt cx="918297" cy="1027317"/>
          </a:xfrm>
        </p:grpSpPr>
        <p:sp>
          <p:nvSpPr>
            <p:cNvPr id="227" name="Freeform 70">
              <a:extLst>
                <a:ext uri="{FF2B5EF4-FFF2-40B4-BE49-F238E27FC236}">
                  <a16:creationId xmlns:a16="http://schemas.microsoft.com/office/drawing/2014/main" id="{022F4CD1-2D78-4093-BFED-25E34CED0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1476" y="753601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8" name="Freeform 71">
              <a:extLst>
                <a:ext uri="{FF2B5EF4-FFF2-40B4-BE49-F238E27FC236}">
                  <a16:creationId xmlns:a16="http://schemas.microsoft.com/office/drawing/2014/main" id="{2B58C91A-FB3B-41A5-96E8-6AC59801F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0377" y="753839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9" name="Freeform 72">
              <a:extLst>
                <a:ext uri="{FF2B5EF4-FFF2-40B4-BE49-F238E27FC236}">
                  <a16:creationId xmlns:a16="http://schemas.microsoft.com/office/drawing/2014/main" id="{DC4EA266-5F5E-4888-A968-B507F5E2B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1476" y="491115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CB040A05-1993-4878-BE42-BAC4DE7EE18A}"/>
              </a:ext>
            </a:extLst>
          </p:cNvPr>
          <p:cNvGrpSpPr/>
          <p:nvPr/>
        </p:nvGrpSpPr>
        <p:grpSpPr>
          <a:xfrm>
            <a:off x="871776" y="1861396"/>
            <a:ext cx="918297" cy="1027317"/>
            <a:chOff x="771402" y="1861396"/>
            <a:chExt cx="918297" cy="1027317"/>
          </a:xfrm>
        </p:grpSpPr>
        <p:sp>
          <p:nvSpPr>
            <p:cNvPr id="231" name="Freeform 23">
              <a:extLst>
                <a:ext uri="{FF2B5EF4-FFF2-40B4-BE49-F238E27FC236}">
                  <a16:creationId xmlns:a16="http://schemas.microsoft.com/office/drawing/2014/main" id="{4B0C8850-3777-4AD1-B0BE-CCF917AE2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402" y="2123882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2" name="Freeform 24">
              <a:extLst>
                <a:ext uri="{FF2B5EF4-FFF2-40B4-BE49-F238E27FC236}">
                  <a16:creationId xmlns:a16="http://schemas.microsoft.com/office/drawing/2014/main" id="{90EDC878-2C5E-441F-AF65-1478A6E45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303" y="2124120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3" name="Freeform 25">
              <a:extLst>
                <a:ext uri="{FF2B5EF4-FFF2-40B4-BE49-F238E27FC236}">
                  <a16:creationId xmlns:a16="http://schemas.microsoft.com/office/drawing/2014/main" id="{9C84FB5E-2DA3-472E-8DA1-4967A21B3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402" y="1861396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B1D8632A-0B70-400F-ACEA-648B648A74A0}"/>
              </a:ext>
            </a:extLst>
          </p:cNvPr>
          <p:cNvGrpSpPr/>
          <p:nvPr/>
        </p:nvGrpSpPr>
        <p:grpSpPr>
          <a:xfrm>
            <a:off x="1742337" y="3185624"/>
            <a:ext cx="918297" cy="1027317"/>
            <a:chOff x="1641963" y="3185624"/>
            <a:chExt cx="918297" cy="1027317"/>
          </a:xfrm>
        </p:grpSpPr>
        <p:sp>
          <p:nvSpPr>
            <p:cNvPr id="235" name="Freeform 29">
              <a:extLst>
                <a:ext uri="{FF2B5EF4-FFF2-40B4-BE49-F238E27FC236}">
                  <a16:creationId xmlns:a16="http://schemas.microsoft.com/office/drawing/2014/main" id="{76EDC2B6-C5A8-4653-92B4-655F50D89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1963" y="3448110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" name="Freeform 30">
              <a:extLst>
                <a:ext uri="{FF2B5EF4-FFF2-40B4-BE49-F238E27FC236}">
                  <a16:creationId xmlns:a16="http://schemas.microsoft.com/office/drawing/2014/main" id="{B1F7B6C5-F9D9-4D4C-90D1-4A0FF2906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0864" y="3448348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" name="Freeform 31">
              <a:extLst>
                <a:ext uri="{FF2B5EF4-FFF2-40B4-BE49-F238E27FC236}">
                  <a16:creationId xmlns:a16="http://schemas.microsoft.com/office/drawing/2014/main" id="{B5654D21-D7D3-4F10-84EA-D452B1B5B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1963" y="3185624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06EBB096-129D-4441-8980-B2069F89F840}"/>
              </a:ext>
            </a:extLst>
          </p:cNvPr>
          <p:cNvGrpSpPr/>
          <p:nvPr/>
        </p:nvGrpSpPr>
        <p:grpSpPr>
          <a:xfrm>
            <a:off x="7703060" y="3919771"/>
            <a:ext cx="918297" cy="1027317"/>
            <a:chOff x="7602686" y="3919771"/>
            <a:chExt cx="918297" cy="1027317"/>
          </a:xfrm>
        </p:grpSpPr>
        <p:sp>
          <p:nvSpPr>
            <p:cNvPr id="239" name="Freeform 29">
              <a:extLst>
                <a:ext uri="{FF2B5EF4-FFF2-40B4-BE49-F238E27FC236}">
                  <a16:creationId xmlns:a16="http://schemas.microsoft.com/office/drawing/2014/main" id="{52D5BB48-31F8-4A8C-9A78-734651E6C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2686" y="4182257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0" name="Freeform 30">
              <a:extLst>
                <a:ext uri="{FF2B5EF4-FFF2-40B4-BE49-F238E27FC236}">
                  <a16:creationId xmlns:a16="http://schemas.microsoft.com/office/drawing/2014/main" id="{E8E7A462-E63A-4899-B0CC-B1AF7EA57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1587" y="4182495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008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Freeform 31">
              <a:extLst>
                <a:ext uri="{FF2B5EF4-FFF2-40B4-BE49-F238E27FC236}">
                  <a16:creationId xmlns:a16="http://schemas.microsoft.com/office/drawing/2014/main" id="{E6CD8E86-2936-4D5B-B039-89965D6D1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2686" y="3919771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00CC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9CFA4AF3-95A8-49EA-ADF4-3852C14F4E69}"/>
              </a:ext>
            </a:extLst>
          </p:cNvPr>
          <p:cNvGrpSpPr/>
          <p:nvPr/>
        </p:nvGrpSpPr>
        <p:grpSpPr>
          <a:xfrm>
            <a:off x="2861877" y="3992989"/>
            <a:ext cx="983706" cy="1062764"/>
            <a:chOff x="2761503" y="3992989"/>
            <a:chExt cx="983706" cy="1062764"/>
          </a:xfrm>
        </p:grpSpPr>
        <p:sp>
          <p:nvSpPr>
            <p:cNvPr id="243" name="Freeform 29">
              <a:extLst>
                <a:ext uri="{FF2B5EF4-FFF2-40B4-BE49-F238E27FC236}">
                  <a16:creationId xmlns:a16="http://schemas.microsoft.com/office/drawing/2014/main" id="{B5634EFC-355F-43CF-B08B-1209A1F5A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503" y="4264532"/>
              <a:ext cx="491588" cy="79122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4" name="Freeform 30">
              <a:extLst>
                <a:ext uri="{FF2B5EF4-FFF2-40B4-BE49-F238E27FC236}">
                  <a16:creationId xmlns:a16="http://schemas.microsoft.com/office/drawing/2014/main" id="{AFDE89D1-A122-4FF1-BF3F-91803C142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091" y="4264779"/>
              <a:ext cx="492118" cy="790974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5" name="Freeform 31">
              <a:extLst>
                <a:ext uri="{FF2B5EF4-FFF2-40B4-BE49-F238E27FC236}">
                  <a16:creationId xmlns:a16="http://schemas.microsoft.com/office/drawing/2014/main" id="{16B8708C-2212-4EE4-8B62-3A04E4B85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503" y="3992989"/>
              <a:ext cx="983706" cy="543086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1F5A93D3-25FD-4FD9-B1D7-93B70D0648B4}"/>
              </a:ext>
            </a:extLst>
          </p:cNvPr>
          <p:cNvGrpSpPr/>
          <p:nvPr/>
        </p:nvGrpSpPr>
        <p:grpSpPr>
          <a:xfrm>
            <a:off x="2903369" y="2868127"/>
            <a:ext cx="918297" cy="1027317"/>
            <a:chOff x="2802995" y="2868127"/>
            <a:chExt cx="918297" cy="1027317"/>
          </a:xfrm>
        </p:grpSpPr>
        <p:sp>
          <p:nvSpPr>
            <p:cNvPr id="247" name="Freeform 29">
              <a:extLst>
                <a:ext uri="{FF2B5EF4-FFF2-40B4-BE49-F238E27FC236}">
                  <a16:creationId xmlns:a16="http://schemas.microsoft.com/office/drawing/2014/main" id="{2D05C47A-A7FD-41BC-BBD2-07ED2BF17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995" y="3130613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8" name="Freeform 30">
              <a:extLst>
                <a:ext uri="{FF2B5EF4-FFF2-40B4-BE49-F238E27FC236}">
                  <a16:creationId xmlns:a16="http://schemas.microsoft.com/office/drawing/2014/main" id="{C7E9C1C9-67C2-48C0-9C8C-F402408E6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1896" y="3130851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" name="Freeform 31">
              <a:extLst>
                <a:ext uri="{FF2B5EF4-FFF2-40B4-BE49-F238E27FC236}">
                  <a16:creationId xmlns:a16="http://schemas.microsoft.com/office/drawing/2014/main" id="{9B29C9F8-C0A8-4EA0-930C-52278E96A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995" y="2868127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F24BBE1E-FA6A-473D-AD1C-D605C8BB078B}"/>
              </a:ext>
            </a:extLst>
          </p:cNvPr>
          <p:cNvGrpSpPr/>
          <p:nvPr/>
        </p:nvGrpSpPr>
        <p:grpSpPr>
          <a:xfrm>
            <a:off x="10002567" y="2047748"/>
            <a:ext cx="918297" cy="1027317"/>
            <a:chOff x="9902193" y="2047748"/>
            <a:chExt cx="918297" cy="1027317"/>
          </a:xfrm>
        </p:grpSpPr>
        <p:sp>
          <p:nvSpPr>
            <p:cNvPr id="251" name="Freeform 79">
              <a:extLst>
                <a:ext uri="{FF2B5EF4-FFF2-40B4-BE49-F238E27FC236}">
                  <a16:creationId xmlns:a16="http://schemas.microsoft.com/office/drawing/2014/main" id="{D6765D37-47E8-4DBE-B1A9-6FE0FC96B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2193" y="2310234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" name="Freeform 80">
              <a:extLst>
                <a:ext uri="{FF2B5EF4-FFF2-40B4-BE49-F238E27FC236}">
                  <a16:creationId xmlns:a16="http://schemas.microsoft.com/office/drawing/2014/main" id="{87C05846-23A1-4457-A106-F60D8784C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1094" y="2310472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FFCC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3" name="Freeform 81">
              <a:extLst>
                <a:ext uri="{FF2B5EF4-FFF2-40B4-BE49-F238E27FC236}">
                  <a16:creationId xmlns:a16="http://schemas.microsoft.com/office/drawing/2014/main" id="{D41AA5E2-E335-4E11-8B38-A60CA6B85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2193" y="2047748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CC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06BFB807-DC51-406F-919A-B5C6989A5B74}"/>
              </a:ext>
            </a:extLst>
          </p:cNvPr>
          <p:cNvGrpSpPr/>
          <p:nvPr/>
        </p:nvGrpSpPr>
        <p:grpSpPr>
          <a:xfrm>
            <a:off x="9956641" y="3244365"/>
            <a:ext cx="918297" cy="1027317"/>
            <a:chOff x="9856267" y="3244365"/>
            <a:chExt cx="918297" cy="1027317"/>
          </a:xfrm>
        </p:grpSpPr>
        <p:sp>
          <p:nvSpPr>
            <p:cNvPr id="255" name="Freeform 79">
              <a:extLst>
                <a:ext uri="{FF2B5EF4-FFF2-40B4-BE49-F238E27FC236}">
                  <a16:creationId xmlns:a16="http://schemas.microsoft.com/office/drawing/2014/main" id="{958A393A-B8B8-45BC-9354-04FF431A2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6267" y="3506851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6" name="Freeform 80">
              <a:extLst>
                <a:ext uri="{FF2B5EF4-FFF2-40B4-BE49-F238E27FC236}">
                  <a16:creationId xmlns:a16="http://schemas.microsoft.com/office/drawing/2014/main" id="{797AF66F-558B-490B-A75A-BFF4A78EA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5168" y="3507089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FF00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7" name="Freeform 81">
              <a:extLst>
                <a:ext uri="{FF2B5EF4-FFF2-40B4-BE49-F238E27FC236}">
                  <a16:creationId xmlns:a16="http://schemas.microsoft.com/office/drawing/2014/main" id="{DADE521C-2FE0-4BCA-933A-B451646AE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6267" y="3244365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99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F6F592A2-36B9-4CEF-AB41-65A00D2975DE}"/>
              </a:ext>
            </a:extLst>
          </p:cNvPr>
          <p:cNvGrpSpPr/>
          <p:nvPr/>
        </p:nvGrpSpPr>
        <p:grpSpPr>
          <a:xfrm>
            <a:off x="9565991" y="4455089"/>
            <a:ext cx="918297" cy="1027317"/>
            <a:chOff x="9465617" y="4455089"/>
            <a:chExt cx="918297" cy="1027317"/>
          </a:xfrm>
        </p:grpSpPr>
        <p:sp>
          <p:nvSpPr>
            <p:cNvPr id="259" name="Freeform 79">
              <a:extLst>
                <a:ext uri="{FF2B5EF4-FFF2-40B4-BE49-F238E27FC236}">
                  <a16:creationId xmlns:a16="http://schemas.microsoft.com/office/drawing/2014/main" id="{E0B78BB1-5D62-4C85-A8C6-344A68C0C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5617" y="4717575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0" name="Freeform 80">
              <a:extLst>
                <a:ext uri="{FF2B5EF4-FFF2-40B4-BE49-F238E27FC236}">
                  <a16:creationId xmlns:a16="http://schemas.microsoft.com/office/drawing/2014/main" id="{86EB4A77-B203-456D-92C1-02DDB7E68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4518" y="4717813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FFFF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1" name="Freeform 81">
              <a:extLst>
                <a:ext uri="{FF2B5EF4-FFF2-40B4-BE49-F238E27FC236}">
                  <a16:creationId xmlns:a16="http://schemas.microsoft.com/office/drawing/2014/main" id="{BD9787BF-B819-472A-AE05-5DE99066A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5617" y="4455089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9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992810DB-AC23-404D-BC5C-233F5F5E4BD3}"/>
              </a:ext>
            </a:extLst>
          </p:cNvPr>
          <p:cNvGrpSpPr/>
          <p:nvPr/>
        </p:nvGrpSpPr>
        <p:grpSpPr>
          <a:xfrm>
            <a:off x="10946733" y="2655406"/>
            <a:ext cx="918297" cy="1027317"/>
            <a:chOff x="10946733" y="2655406"/>
            <a:chExt cx="918297" cy="1027317"/>
          </a:xfrm>
          <a:solidFill>
            <a:srgbClr val="0033CC"/>
          </a:solidFill>
        </p:grpSpPr>
        <p:sp>
          <p:nvSpPr>
            <p:cNvPr id="263" name="Freeform 29">
              <a:extLst>
                <a:ext uri="{FF2B5EF4-FFF2-40B4-BE49-F238E27FC236}">
                  <a16:creationId xmlns:a16="http://schemas.microsoft.com/office/drawing/2014/main" id="{21CB18A9-EA76-4B82-B846-C0891DACF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6733" y="2917892"/>
              <a:ext cx="458901" cy="764831"/>
            </a:xfrm>
            <a:custGeom>
              <a:avLst/>
              <a:gdLst>
                <a:gd name="T0" fmla="*/ 0 w 1852"/>
                <a:gd name="T1" fmla="*/ 0 h 3211"/>
                <a:gd name="T2" fmla="*/ 1852 w 1852"/>
                <a:gd name="T3" fmla="*/ 1102 h 3211"/>
                <a:gd name="T4" fmla="*/ 1852 w 1852"/>
                <a:gd name="T5" fmla="*/ 3211 h 3211"/>
                <a:gd name="T6" fmla="*/ 0 w 1852"/>
                <a:gd name="T7" fmla="*/ 2110 h 3211"/>
                <a:gd name="T8" fmla="*/ 0 w 1852"/>
                <a:gd name="T9" fmla="*/ 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3211">
                  <a:moveTo>
                    <a:pt x="0" y="0"/>
                  </a:moveTo>
                  <a:lnTo>
                    <a:pt x="1852" y="1102"/>
                  </a:lnTo>
                  <a:lnTo>
                    <a:pt x="1852" y="3211"/>
                  </a:lnTo>
                  <a:lnTo>
                    <a:pt x="0" y="2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99FF"/>
            </a:solidFill>
            <a:ln w="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4" name="Freeform 30">
              <a:extLst>
                <a:ext uri="{FF2B5EF4-FFF2-40B4-BE49-F238E27FC236}">
                  <a16:creationId xmlns:a16="http://schemas.microsoft.com/office/drawing/2014/main" id="{7CC9C2CF-1CB8-4FBB-AE00-7E58F5044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5634" y="2918130"/>
              <a:ext cx="459396" cy="764592"/>
            </a:xfrm>
            <a:custGeom>
              <a:avLst/>
              <a:gdLst>
                <a:gd name="T0" fmla="*/ 1854 w 1854"/>
                <a:gd name="T1" fmla="*/ 0 h 3210"/>
                <a:gd name="T2" fmla="*/ 1854 w 1854"/>
                <a:gd name="T3" fmla="*/ 2109 h 3210"/>
                <a:gd name="T4" fmla="*/ 0 w 1854"/>
                <a:gd name="T5" fmla="*/ 3210 h 3210"/>
                <a:gd name="T6" fmla="*/ 0 w 1854"/>
                <a:gd name="T7" fmla="*/ 1101 h 3210"/>
                <a:gd name="T8" fmla="*/ 1854 w 1854"/>
                <a:gd name="T9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3210">
                  <a:moveTo>
                    <a:pt x="1854" y="0"/>
                  </a:moveTo>
                  <a:lnTo>
                    <a:pt x="1854" y="2109"/>
                  </a:lnTo>
                  <a:lnTo>
                    <a:pt x="0" y="3210"/>
                  </a:lnTo>
                  <a:lnTo>
                    <a:pt x="0" y="1101"/>
                  </a:lnTo>
                  <a:lnTo>
                    <a:pt x="1854" y="0"/>
                  </a:lnTo>
                  <a:close/>
                </a:path>
              </a:pathLst>
            </a:custGeom>
            <a:grpFill/>
            <a:ln w="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5" name="Freeform 31">
              <a:extLst>
                <a:ext uri="{FF2B5EF4-FFF2-40B4-BE49-F238E27FC236}">
                  <a16:creationId xmlns:a16="http://schemas.microsoft.com/office/drawing/2014/main" id="{BB811487-7183-4777-83AB-AE60E3430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6733" y="2655406"/>
              <a:ext cx="918297" cy="524973"/>
            </a:xfrm>
            <a:custGeom>
              <a:avLst/>
              <a:gdLst>
                <a:gd name="T0" fmla="*/ 1852 w 3706"/>
                <a:gd name="T1" fmla="*/ 0 h 2204"/>
                <a:gd name="T2" fmla="*/ 3706 w 3706"/>
                <a:gd name="T3" fmla="*/ 1103 h 2204"/>
                <a:gd name="T4" fmla="*/ 1852 w 3706"/>
                <a:gd name="T5" fmla="*/ 2204 h 2204"/>
                <a:gd name="T6" fmla="*/ 0 w 3706"/>
                <a:gd name="T7" fmla="*/ 1102 h 2204"/>
                <a:gd name="T8" fmla="*/ 1852 w 3706"/>
                <a:gd name="T9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2204">
                  <a:moveTo>
                    <a:pt x="1852" y="0"/>
                  </a:moveTo>
                  <a:lnTo>
                    <a:pt x="3706" y="1103"/>
                  </a:lnTo>
                  <a:lnTo>
                    <a:pt x="1852" y="2204"/>
                  </a:lnTo>
                  <a:lnTo>
                    <a:pt x="0" y="1102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0066FF"/>
            </a:solidFill>
            <a:ln w="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6" name="TextBox 265">
            <a:extLst>
              <a:ext uri="{FF2B5EF4-FFF2-40B4-BE49-F238E27FC236}">
                <a16:creationId xmlns:a16="http://schemas.microsoft.com/office/drawing/2014/main" id="{4D7BB269-345C-463A-8F69-B28148107304}"/>
              </a:ext>
            </a:extLst>
          </p:cNvPr>
          <p:cNvSpPr txBox="1"/>
          <p:nvPr/>
        </p:nvSpPr>
        <p:spPr>
          <a:xfrm>
            <a:off x="1330677" y="4975483"/>
            <a:ext cx="9130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 Instead, producers can choose o</a:t>
            </a:r>
            <a:r>
              <a:rPr lang="en-GB" sz="2400" b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ne single harmonized set of rules and requirements providing access to all EU countries</a:t>
            </a:r>
          </a:p>
        </p:txBody>
      </p:sp>
      <p:sp>
        <p:nvSpPr>
          <p:cNvPr id="120" name="Espace réservé du pied de page 4">
            <a:extLst>
              <a:ext uri="{FF2B5EF4-FFF2-40B4-BE49-F238E27FC236}">
                <a16:creationId xmlns:a16="http://schemas.microsoft.com/office/drawing/2014/main" id="{5A5CB743-5E62-4468-A39A-3A70C89BC8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48200" y="635635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be circulated outside EBIC</a:t>
            </a:r>
          </a:p>
        </p:txBody>
      </p:sp>
    </p:spTree>
    <p:extLst>
      <p:ext uri="{BB962C8B-B14F-4D97-AF65-F5344CB8AC3E}">
        <p14:creationId xmlns:p14="http://schemas.microsoft.com/office/powerpoint/2010/main" val="19398567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509 L -0.00078 -0.00486 C -0.00013 -0.01968 -0.00052 -0.03056 0.00221 -0.04329 C 0.00416 -0.05232 0.00976 -0.07176 0.01211 -0.07732 C 0.01393 -0.08148 0.01588 -0.08519 0.01757 -0.08958 C 0.01901 -0.09352 0.02005 -0.09769 0.02135 -0.10185 C 0.02422 -0.11042 0.02656 -0.11574 0.02903 -0.125 C 0.03307 -0.14005 0.02838 -0.12685 0.03203 -0.13866 C 0.03255 -0.14005 0.03294 -0.14144 0.03359 -0.14259 C 0.03528 -0.14607 0.03893 -0.15208 0.03893 -0.15185 C 0.03971 -0.15486 0.04036 -0.15787 0.04127 -0.16042 C 0.04192 -0.16204 0.04297 -0.16273 0.04362 -0.16435 C 0.04453 -0.1669 0.04492 -0.16991 0.04583 -0.17245 C 0.04622 -0.17361 0.04687 -0.17431 0.04739 -0.17523 C 0.04948 -0.1794 0.05156 -0.18333 0.05351 -0.1875 C 0.05442 -0.18958 0.05494 -0.19213 0.05586 -0.19445 C 0.05677 -0.19676 0.05781 -0.19884 0.05885 -0.20116 C 0.06028 -0.20857 0.05885 -0.20185 0.06119 -0.20926 C 0.0625 -0.21343 0.0625 -0.21528 0.06419 -0.21875 C 0.06497 -0.22037 0.06588 -0.22153 0.06653 -0.22292 C 0.06731 -0.22454 0.0681 -0.22662 0.06888 -0.22824 C 0.07044 -0.23982 0.06823 -0.22778 0.07422 -0.2419 C 0.07591 -0.24607 0.07799 -0.25139 0.08034 -0.25417 L 0.08268 -0.25695 C 0.08685 -0.27176 0.08138 -0.25486 0.08646 -0.26505 C 0.09153 -0.27546 0.08711 -0.27176 0.09179 -0.27454 C 0.09336 -0.2787 0.09349 -0.2794 0.0957 -0.28287 C 0.09635 -0.2838 0.09713 -0.28449 0.09791 -0.28542 C 0.09843 -0.28681 0.09882 -0.28843 0.09948 -0.28958 C 0.10312 -0.29607 0.10078 -0.28889 0.1026 -0.29491 L 0.1026 -0.29468 " pathEditMode="relative" rAng="0" ptsTypes="AAAAAAAAAAAAAAAAAAAAAAAAAAAAAAA">
                                      <p:cBhvr>
                                        <p:cTn id="6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9" y="-144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393 L 0.00052 -0.0037 C 0.00247 -0.00903 0.00443 -0.01435 0.00664 -0.01898 C 0.00794 -0.02199 0.0099 -0.02407 0.0112 -0.02708 C 0.01263 -0.03055 0.01354 -0.03472 0.01497 -0.03796 C 0.01589 -0.04004 0.01719 -0.04143 0.0181 -0.04352 C 0.01927 -0.04606 0.01992 -0.0493 0.02109 -0.05162 C 0.02266 -0.05486 0.02513 -0.05671 0.02721 -0.05856 C 0.02773 -0.05949 0.02839 -0.06018 0.02878 -0.06111 C 0.0293 -0.0625 0.02956 -0.06435 0.03034 -0.06528 C 0.03099 -0.0662 0.03177 -0.0662 0.03255 -0.06666 C 0.03359 -0.06805 0.03477 -0.06921 0.03568 -0.07083 C 0.03906 -0.07685 0.03503 -0.07361 0.03945 -0.07616 C 0.04388 -0.08773 0.03672 -0.06991 0.04557 -0.08565 C 0.04688 -0.08796 0.04844 -0.08981 0.04948 -0.09259 C 0.05 -0.09375 0.05026 -0.0956 0.05091 -0.09653 C 0.05182 -0.09768 0.05299 -0.09745 0.05404 -0.09791 L 0.05859 -0.10602 C 0.05938 -0.10741 0.0599 -0.10949 0.06094 -0.11018 L 0.06328 -0.11157 C 0.06393 -0.1125 0.06484 -0.11319 0.06549 -0.11435 C 0.06602 -0.11504 0.06641 -0.1162 0.06706 -0.1169 C 0.06849 -0.11852 0.07018 -0.11944 0.07161 -0.12106 C 0.07227 -0.12176 0.07253 -0.12315 0.07318 -0.12384 C 0.07435 -0.12523 0.07578 -0.12639 0.07695 -0.12778 C 0.07786 -0.12893 0.07852 -0.13078 0.0793 -0.13194 C 0.08099 -0.13472 0.08281 -0.1375 0.08464 -0.14004 C 0.08802 -0.14491 0.08893 -0.14537 0.09232 -0.14838 C 0.09362 -0.15046 0.09466 -0.15324 0.09609 -0.15509 C 0.09753 -0.15694 0.09974 -0.1581 0.10143 -0.15926 L 0.1069 -0.16875 C 0.10755 -0.17014 0.10807 -0.17199 0.10911 -0.17268 L 0.11302 -0.17546 C 0.11771 -0.18403 0.11237 -0.17546 0.11914 -0.18241 C 0.125 -0.18819 0.11576 -0.18217 0.12292 -0.18634 C 0.12656 -0.19305 0.12188 -0.18495 0.12669 -0.1919 C 0.12734 -0.19259 0.12773 -0.19375 0.12826 -0.19444 C 0.12904 -0.1956 0.12982 -0.19629 0.1306 -0.19722 C 0.13594 -0.20578 0.13229 -0.20278 0.13672 -0.20555 C 0.13724 -0.20671 0.1375 -0.20856 0.13828 -0.20949 C 0.1388 -0.21041 0.13971 -0.21041 0.14049 -0.21088 C 0.14154 -0.21157 0.14258 -0.2125 0.14362 -0.21366 C 0.14779 -0.21782 0.14401 -0.21528 0.14818 -0.21759 C 0.15091 -0.22477 0.14831 -0.21921 0.15273 -0.22592 C 0.15365 -0.22708 0.15417 -0.22893 0.15508 -0.22986 C 0.15651 -0.23125 0.15964 -0.23264 0.15964 -0.23241 C 0.1612 -0.23541 0.16211 -0.23981 0.16419 -0.24074 C 0.16523 -0.2412 0.16628 -0.24213 0.16732 -0.24213 C 0.17891 -0.24352 0.18112 -0.24352 0.1888 -0.24352 L 0.1888 -0.24328 L 0.1888 -0.25023 " pathEditMode="relative" rAng="0" ptsTypes="AAAAAAAAAAAAAAAAAAAAAAAAAAAAAAAAAAAAAAAAAAAAAAAAAAA">
                                      <p:cBhvr>
                                        <p:cTn id="8" dur="2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4" y="-1231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463 L -0.00104 -0.0044 C 0.00195 -0.00579 0.00938 -0.00834 0.01263 -0.01019 L 0.02188 -0.01575 C 0.02266 -0.01598 0.02344 -0.01667 0.02422 -0.0169 C 0.02513 -0.01737 0.02617 -0.01783 0.02721 -0.01829 C 0.028 -0.01875 0.02878 -0.01945 0.02956 -0.01968 C 0.03177 -0.02084 0.03412 -0.02153 0.03646 -0.02246 C 0.03737 -0.02292 0.03841 -0.02338 0.03945 -0.02385 C 0.04818 -0.02732 0.03893 -0.02315 0.04636 -0.02662 C 0.04714 -0.02732 0.04779 -0.02871 0.0487 -0.02917 C 0.04961 -0.02987 0.05065 -0.0301 0.05169 -0.03056 C 0.05352 -0.03149 0.05534 -0.03241 0.05703 -0.03334 C 0.06641 -0.03774 0.0599 -0.0345 0.06706 -0.0375 C 0.07383 -0.04005 0.06563 -0.0375 0.07474 -0.04005 C 0.07982 -0.04468 0.07565 -0.04167 0.08151 -0.04422 C 0.08333 -0.04491 0.08516 -0.04607 0.08698 -0.047 C 0.08893 -0.04792 0.09102 -0.04838 0.0931 -0.04954 C 0.09388 -0.05 0.09453 -0.0507 0.09531 -0.05093 C 0.09766 -0.05162 0.1 -0.05186 0.10221 -0.05232 C 0.103 -0.05278 0.10378 -0.05301 0.10456 -0.05371 C 0.10534 -0.0544 0.10599 -0.05602 0.1069 -0.05649 C 0.10846 -0.05718 0.12409 -0.05903 0.12448 -0.05926 C 0.12591 -0.05973 0.12761 -0.05973 0.12904 -0.06042 C 0.13294 -0.06274 0.12969 -0.06389 0.1336 -0.06459 C 0.13945 -0.06575 0.14531 -0.06644 0.1513 -0.06737 C 0.16081 -0.07153 0.14896 -0.06621 0.15664 -0.07014 C 0.1586 -0.07107 0.16016 -0.0713 0.16198 -0.07269 C 0.16302 -0.07362 0.16406 -0.07454 0.16498 -0.07547 C 0.16576 -0.07686 0.16641 -0.07848 0.16732 -0.07963 C 0.17344 -0.08797 0.17253 -0.08519 0.1819 -0.08774 C 0.18451 -0.08936 0.18516 -0.09075 0.18802 -0.08635 C 0.18867 -0.08542 0.18854 -0.08357 0.1888 -0.08241 C 0.18906 -0.08056 0.18958 -0.07686 0.18958 -0.07662 L 0.18958 -0.07686 " pathEditMode="relative" rAng="0" ptsTypes="AAAAAAAAAAAAAAAAAAAAAAAAAAAAAAAAAAA">
                                      <p:cBhvr>
                                        <p:cTn id="10" dur="2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31" y="-423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0.00093 L 0.00078 -0.0007 C 0.02071 0.00486 -0.00091 -0.00209 0.01914 0.00579 C 0.02188 0.00694 0.02474 0.00764 0.02748 0.00856 C 0.03086 0.00949 0.03412 0.00995 0.0375 0.01111 C 0.05743 0.01921 0.03907 0.01551 0.05808 0.01805 L 0.06875 0.02199 C 0.07188 0.02338 0.07487 0.025 0.078 0.02616 C 0.08047 0.02731 0.08308 0.02754 0.08568 0.02893 C 0.10391 0.03819 0.08464 0.03079 0.1017 0.03842 C 0.10834 0.04143 0.11485 0.04467 0.12162 0.04653 C 0.128 0.04861 0.12474 0.04722 0.13151 0.05069 C 0.13256 0.05208 0.13347 0.05393 0.13464 0.05486 C 0.13542 0.05532 0.14258 0.05741 0.14297 0.05741 C 0.14532 0.05856 0.14753 0.06041 0.14987 0.06157 C 0.15091 0.06204 0.15196 0.0625 0.153 0.06296 C 0.15378 0.06389 0.15443 0.06504 0.15521 0.06574 C 0.15886 0.06852 0.16055 0.06852 0.16446 0.06967 C 0.16602 0.07106 0.16771 0.07199 0.16901 0.07384 C 0.17461 0.08125 0.16654 0.07546 0.17279 0.07916 C 0.17383 0.08171 0.17513 0.08588 0.1767 0.0875 C 0.17826 0.08889 0.1823 0.09074 0.18438 0.09143 C 0.18503 0.09236 0.18594 0.09329 0.18659 0.09421 C 0.18724 0.09514 0.1875 0.09629 0.18815 0.09699 C 0.19154 0.10046 0.18972 0.0956 0.19128 0.10116 L 0.19128 0.10139 " pathEditMode="relative" rAng="0" ptsTypes="AAAAAAAAAAAAAAAAAAAAAAAAAA">
                                      <p:cBhvr>
                                        <p:cTn id="12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51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07 L -0.00104 -0.00047 C 0.01901 0.02291 -0.00586 -0.00718 0.0112 0.01551 C 0.01328 0.01851 0.01589 0.0206 0.01797 0.02361 C 0.02044 0.02708 0.02253 0.03125 0.02487 0.03449 C 0.0263 0.03657 0.02813 0.03796 0.02956 0.04004 C 0.03776 0.05277 0.0332 0.04699 0.03867 0.05764 C 0.05326 0.08634 0.0349 0.04953 0.04714 0.07129 C 0.04857 0.07384 0.04948 0.07708 0.05091 0.07939 C 0.05234 0.08194 0.05417 0.08379 0.05547 0.08634 C 0.05664 0.08842 0.05742 0.09097 0.05859 0.09305 C 0.06042 0.09629 0.07435 0.11782 0.07539 0.12176 C 0.07617 0.1243 0.07669 0.12754 0.07774 0.12986 C 0.07852 0.13171 0.07982 0.1324 0.08073 0.13402 C 0.08268 0.13703 0.08438 0.14027 0.08607 0.14351 C 0.08685 0.1449 0.08789 0.14583 0.08841 0.14745 C 0.0888 0.14907 0.09102 0.15764 0.09219 0.15972 C 0.0931 0.16134 0.09427 0.1625 0.09531 0.16389 C 0.09583 0.16574 0.09609 0.16782 0.09688 0.16921 C 0.0974 0.1706 0.09844 0.17106 0.09909 0.17199 C 0.10065 0.1743 0.10234 0.17639 0.10378 0.17893 C 0.10443 0.18009 0.10456 0.18171 0.10521 0.18287 C 0.10638 0.18495 0.10781 0.18657 0.10912 0.18842 C 0.10964 0.19027 0.1099 0.19236 0.11055 0.19375 C 0.1112 0.19514 0.11224 0.1956 0.11289 0.19652 C 0.11445 0.19861 0.11563 0.20208 0.1168 0.20463 C 0.11654 0.21597 0.11667 0.22754 0.11602 0.23865 C 0.11589 0.24027 0.11511 0.24189 0.11445 0.24282 C 0.1138 0.24375 0.11289 0.24375 0.11211 0.24421 C 0.11016 0.25439 0.11302 0.24213 0.10912 0.25092 C 0.10807 0.25324 0.10833 0.25671 0.10833 0.25902 L 0.10833 0.25926 " pathEditMode="relative" rAng="0" ptsTypes="AAAAAAAAAAAAAAAAAAAAAAAAAAAAAAAA">
                                      <p:cBhvr>
                                        <p:cTn id="14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1298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069 L -0.00078 0.00092 C -0.00105 0.0074 -0.00105 0.01412 -0.00157 0.02106 C -0.00183 0.02569 -0.003 0.03449 -0.003 0.03472 C -0.00469 0.09676 -0.0043 0.07245 -0.003 0.17615 C -0.00287 0.18657 -0.00313 0.18472 -0.00078 0.19097 C -0.00052 0.19375 -0.00026 0.19652 3.54167E-6 0.1993 C 0.00143 0.21157 0.00026 0.19722 0.00156 0.21157 C 0.00221 0.21828 0.00221 0.22129 0.00312 0.22777 C 0.00325 0.22916 0.00364 0.23055 0.0039 0.23194 C 0.00364 0.23588 0.00364 0.24027 0.00312 0.24421 C 0.00286 0.24537 0.00195 0.24583 0.00156 0.24676 C 0.00039 0.24953 -0.00118 0.25648 -0.00378 0.25764 C -0.00508 0.25833 -0.00638 0.25764 -0.00756 0.25764 L -0.00756 0.25787 " pathEditMode="relative" rAng="0" ptsTypes="AAAAAAAAAAAAAAA">
                                      <p:cBhvr>
                                        <p:cTn id="16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284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1227 L 0.00026 0.0125 C -6.25E-7 0.01759 0.00013 0.02315 -0.00052 0.02847 C -0.00078 0.02963 -0.00169 0.03009 -0.00208 0.03125 C -0.00247 0.03241 -0.00234 0.03426 -0.00286 0.03519 C -0.00338 0.03658 -0.00456 0.03681 -0.00521 0.03796 C -0.00612 0.03959 -0.00651 0.0419 -0.00742 0.04352 C -0.00859 0.0456 -0.01016 0.04676 -0.01133 0.04884 C -0.01367 0.05324 -0.01354 0.05486 -0.0151 0.05972 C -0.01562 0.06111 -0.01588 0.06273 -0.01667 0.06389 C -0.01732 0.06482 -0.01823 0.06482 -0.01888 0.06528 C -0.01966 0.06759 -0.02031 0.06991 -0.02122 0.07199 C -0.02187 0.07338 -0.02279 0.07361 -0.02357 0.07477 C -0.02539 0.07732 -0.02721 0.07986 -0.02891 0.08287 C -0.02982 0.08449 -0.03034 0.08681 -0.03125 0.08843 C -0.0319 0.08959 -0.03268 0.09028 -0.03346 0.09097 C -0.03476 0.09259 -0.03607 0.09375 -0.03737 0.09514 C -0.03867 0.10232 -0.03711 0.09676 -0.04036 0.10185 C -0.04206 0.10463 -0.04349 0.10741 -0.04492 0.11019 C -0.04596 0.11204 -0.04687 0.11412 -0.04805 0.11551 L -0.05104 0.11968 C -0.05338 0.1257 -0.05469 0.12986 -0.05872 0.13472 C -0.06029 0.13634 -0.06185 0.1382 -0.06328 0.14005 C -0.0668 0.14468 -0.06276 0.14167 -0.06719 0.14954 C -0.06823 0.15139 -0.06979 0.15209 -0.07096 0.15371 C -0.07643 0.16065 -0.06693 0.15139 -0.07565 0.15903 C -0.07604 0.16042 -0.07643 0.16227 -0.07708 0.1632 C -0.07773 0.16412 -0.07878 0.16389 -0.07943 0.16459 C -0.08047 0.16574 -0.08151 0.16736 -0.08242 0.16875 C -0.08294 0.16991 -0.08333 0.17153 -0.08398 0.17269 C -0.08555 0.17546 -0.08672 0.1757 -0.08854 0.17685 C -0.08932 0.17871 -0.08997 0.18056 -0.09088 0.18218 C -0.0918 0.18403 -0.09492 0.1875 -0.09622 0.18912 C -0.09935 0.19746 -0.09596 0.18935 -0.10013 0.19584 C -0.10169 0.19838 -0.10312 0.20139 -0.10469 0.20394 C -0.10521 0.20486 -0.10573 0.20579 -0.10625 0.20671 C -0.10703 0.20857 -0.10742 0.21088 -0.10846 0.21227 C -0.1099 0.21389 -0.11315 0.21482 -0.11315 0.21505 C -0.11419 0.21783 -0.11458 0.21945 -0.11615 0.22176 C -0.11693 0.22269 -0.11771 0.22338 -0.11849 0.22454 C -0.12148 0.22871 -0.11836 0.22616 -0.12226 0.22847 C -0.12253 0.22986 -0.12253 0.23148 -0.12305 0.23264 C -0.12357 0.2338 -0.12461 0.23426 -0.12539 0.23542 C -0.12591 0.23611 -0.12643 0.23704 -0.12682 0.23796 C -0.12747 0.23935 -0.12773 0.24121 -0.12838 0.24213 C -0.12904 0.24306 -0.12995 0.24283 -0.13073 0.24352 C -0.13151 0.24421 -0.13216 0.24537 -0.13294 0.2463 C -0.13372 0.24676 -0.1345 0.24699 -0.13529 0.24746 C -0.14193 0.25255 -0.13529 0.24838 -0.14062 0.25162 C -0.14115 0.25301 -0.14141 0.25463 -0.14219 0.25579 C -0.14284 0.25671 -0.14375 0.25648 -0.14453 0.25718 C -0.14479 0.25741 -0.14505 0.2581 -0.14518 0.25857 L -0.14518 0.2588 " pathEditMode="relative" rAng="0" ptsTypes="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79" y="1231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0.00185 L 0.00117 -0.00162 C -0.00105 -0.00162 -0.00912 -0.00023 -0.01185 0.0007 C -0.03099 0.00833 -0.00834 0.00208 -0.03178 0.00764 C -0.0362 0.01019 -0.04037 0.01343 -0.0448 0.01574 C -0.04831 0.01759 -0.05196 0.01829 -0.05547 0.01991 C -0.06277 0.02269 -0.06758 0.025 -0.07461 0.0294 C -0.07826 0.03148 -0.08178 0.03403 -0.08542 0.03611 C -0.08894 0.0382 -0.09258 0.03958 -0.0961 0.04167 C -0.09818 0.04282 -0.10013 0.04421 -0.10222 0.0456 C -0.10456 0.04745 -0.10665 0.04977 -0.10912 0.05116 C -0.11237 0.05301 -0.11576 0.0537 -0.11902 0.05509 C -0.12266 0.05695 -0.12605 0.05949 -0.12982 0.06065 C -0.13568 0.06227 -0.13282 0.06134 -0.13816 0.06343 C -0.14467 0.06898 -0.1375 0.0632 -0.14818 0.06875 C -0.15378 0.07176 -0.15938 0.07523 -0.16498 0.07824 C -0.16602 0.07894 -0.16706 0.07917 -0.16797 0.07963 C -0.17175 0.08148 -0.16928 0.08079 -0.17409 0.0838 C -0.17579 0.08472 -0.17956 0.08588 -0.18099 0.08657 C -0.18607 0.0956 -0.1806 0.08704 -0.18568 0.0919 C -0.18724 0.09352 -0.19024 0.09745 -0.19024 0.09769 C -0.19076 0.09861 -0.19102 0.10046 -0.1918 0.10139 C -0.19232 0.10232 -0.19336 0.10208 -0.19402 0.10278 C -0.19493 0.10347 -0.19558 0.1044 -0.19636 0.10556 C -0.19688 0.10625 -0.19727 0.10741 -0.19792 0.10833 C -0.2 0.11134 -0.2 0.11088 -0.20248 0.11227 C -0.20951 0.1206 -0.20079 0.10995 -0.20625 0.11782 C -0.20704 0.11875 -0.20795 0.11945 -0.2086 0.12037 C -0.20938 0.12176 -0.21003 0.12338 -0.21094 0.12454 C -0.2125 0.12662 -0.21433 0.12755 -0.21628 0.1287 C -0.21758 0.13565 -0.21706 0.13125 -0.21706 0.14236 L -0.21706 0.14259 " pathEditMode="relative" rAng="0" ptsTypes="AAAAAAAAAAAAAAAAAAAAAAAAAAAAAAAA">
                                      <p:cBhvr>
                                        <p:cTn id="20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24" y="722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0324 L 0.00078 0.00347 C -0.00417 0.00232 -0.00899 0.00116 -0.0138 0.00047 C -0.01862 -0.00023 -0.02357 -0.00023 -0.02839 -0.00092 C -0.06914 -0.00717 -0.01094 -0.00046 -0.05365 -0.00486 C -0.07578 -0.00463 -0.09805 -0.00486 -0.12018 -0.0037 C -0.12201 -0.00347 -0.1237 -0.00139 -0.12552 -0.00092 C -0.12813 -2.22222E-6 -0.1306 -2.22222E-6 -0.1332 0.00047 C -0.13555 0.00093 -0.13776 0.00162 -0.14011 0.00185 C -0.1444 0.00255 -0.14883 0.00255 -0.15313 0.00324 C -0.15547 0.00347 -0.15768 0.00417 -0.16003 0.00463 C -0.16458 0.00509 -0.16914 0.00533 -0.17383 0.00602 C -0.17708 0.00625 -0.18047 0.00695 -0.18373 0.00741 L -0.27552 0.00602 C -0.27761 0.00579 -0.27969 0.00463 -0.28164 0.00463 C -0.28555 0.00417 -0.28932 0.00463 -0.2931 0.00463 L -0.2931 0.00486 " pathEditMode="relative" rAng="0" ptsTypes="AAAAAAAAAAAAAAAAA">
                                      <p:cBhvr>
                                        <p:cTn id="22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1" y="-20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2.59259E-6 L -0.00091 0.00023 C -0.00456 -0.00139 -0.00807 -0.00301 -0.01172 -0.00416 C -0.01367 -0.00486 -0.01576 -0.00463 -0.01784 -0.00555 C -0.02175 -0.0074 -0.02552 -0.00949 -0.0293 -0.01227 C -0.03112 -0.01365 -0.03281 -0.01551 -0.03464 -0.01643 C -0.04909 -0.02384 -0.05026 -0.02384 -0.06224 -0.02731 C -0.06576 -0.03009 -0.06901 -0.03426 -0.07292 -0.03541 C -0.07565 -0.03634 -0.07852 -0.03703 -0.08125 -0.03819 C -0.08281 -0.03889 -0.08438 -0.04004 -0.08594 -0.04097 C -0.08685 -0.04143 -0.08789 -0.0419 -0.08893 -0.04236 C -0.09349 -0.04421 -0.0918 -0.04305 -0.09583 -0.04514 C -0.10026 -0.04722 -0.10052 -0.04768 -0.1043 -0.04907 L -0.1112 -0.05185 C -0.11315 -0.05278 -0.11524 -0.0537 -0.11732 -0.05463 C -0.11823 -0.05509 -0.11927 -0.05555 -0.12031 -0.05602 C -0.12253 -0.05671 -0.125 -0.0574 -0.12721 -0.05856 C -0.14102 -0.06597 -0.12461 -0.0574 -0.1349 -0.06412 C -0.13607 -0.06504 -0.14076 -0.06643 -0.1418 -0.0669 C -0.15104 -0.075 -0.13633 -0.0625 -0.15013 -0.07222 C -0.15104 -0.07291 -0.15156 -0.0743 -0.15248 -0.075 C -0.15339 -0.07569 -0.15456 -0.07569 -0.15547 -0.07639 C -0.15768 -0.07801 -0.15938 -0.08171 -0.16159 -0.08171 L -0.17617 -0.0831 C -0.1931 -0.09074 -0.17813 -0.08449 -0.22201 -0.08449 L -0.22201 -0.08426 " pathEditMode="relative" rAng="0" ptsTypes="AAAAAAAAAAAAAAAAAAAAAAAAAA">
                                      <p:cBhvr>
                                        <p:cTn id="24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55" y="-435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139 L 0.00026 -0.00116 C -0.01328 -0.01111 -0.0026 -0.00139 -0.01211 -0.01505 C -0.01445 -0.01852 -0.01732 -0.02107 -0.01966 -0.02454 C -0.02487 -0.03218 -0.02995 -0.04005 -0.03502 -0.04769 C -0.03789 -0.05209 -0.04049 -0.05718 -0.04349 -0.06135 C -0.0457 -0.06459 -0.04792 -0.06806 -0.05026 -0.07084 C -0.05169 -0.07269 -0.05338 -0.07361 -0.05495 -0.075 C -0.05677 -0.07662 -0.05859 -0.07848 -0.06029 -0.08033 C -0.06575 -0.08704 -0.06224 -0.08496 -0.06797 -0.08982 C -0.07083 -0.0926 -0.07305 -0.0926 -0.07552 -0.09676 C -0.0806 -0.10486 -0.08437 -0.11713 -0.0901 -0.12385 C -0.09909 -0.13473 -0.09049 -0.12338 -0.09857 -0.1375 C -0.09974 -0.13959 -0.10117 -0.14098 -0.10234 -0.14306 C -0.10417 -0.14607 -0.10573 -0.14954 -0.10768 -0.15255 C -0.10924 -0.15486 -0.11094 -0.15672 -0.11237 -0.15926 C -0.11302 -0.16042 -0.11328 -0.16204 -0.1138 -0.16343 C -0.11458 -0.16528 -0.11523 -0.16713 -0.11614 -0.16875 C -0.1168 -0.16991 -0.11771 -0.17061 -0.11849 -0.17153 C -0.11914 -0.17385 -0.11979 -0.17639 -0.1207 -0.17824 C -0.12226 -0.18149 -0.12487 -0.18334 -0.12682 -0.18519 C -0.12773 -0.1875 -0.12969 -0.19306 -0.13073 -0.19468 C -0.13203 -0.19723 -0.13906 -0.20278 -0.13906 -0.20255 C -0.14232 -0.20672 -0.14049 -0.2051 -0.1444 -0.20695 C -0.14518 -0.20787 -0.14609 -0.20857 -0.14674 -0.20973 C -0.14739 -0.21088 -0.14752 -0.21274 -0.14831 -0.21366 C -0.15 -0.21621 -0.15234 -0.2169 -0.15443 -0.21783 C -0.15638 -0.22014 -0.15924 -0.22107 -0.16055 -0.22454 C -0.16107 -0.22593 -0.16133 -0.22778 -0.16211 -0.22871 C -0.16315 -0.2301 -0.16471 -0.23033 -0.16588 -0.23149 C -0.17279 -0.2382 -0.16562 -0.23357 -0.17122 -0.23681 C -0.17422 -0.24213 -0.17161 -0.23866 -0.17812 -0.24098 C -0.17891 -0.24121 -0.17956 -0.24236 -0.18047 -0.24236 C -0.18906 -0.24283 -0.19779 -0.24236 -0.20638 -0.24236 L -0.20638 -0.24213 " pathEditMode="relative" rAng="0" ptsTypes="AAAAAAAAAAAAAAAAAAAAAAAAAAAAAAAAAAA">
                                      <p:cBhvr>
                                        <p:cTn id="26" dur="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39" y="-1206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0254 L 0.00065 0.00278 C -0.00273 -0.00533 -0.00638 -0.0125 -0.00937 -0.0206 C -0.01185 -0.02755 -0.01289 -0.03588 -0.01549 -0.04259 C -0.02005 -0.0544 -0.02721 -0.06343 -0.03086 -0.07639 C -0.03841 -0.10371 -0.03177 -0.08264 -0.04232 -0.10787 C -0.04401 -0.11181 -0.04518 -0.11621 -0.04687 -0.12014 C -0.04857 -0.12384 -0.05065 -0.12708 -0.05221 -0.13102 C -0.05338 -0.13357 -0.05416 -0.13658 -0.05534 -0.13912 C -0.05794 -0.14468 -0.0612 -0.14954 -0.0638 -0.15533 C -0.06497 -0.15833 -0.06562 -0.16181 -0.06679 -0.16505 C -0.06771 -0.16736 -0.06888 -0.16945 -0.06992 -0.17176 C -0.07096 -0.17431 -0.07187 -0.17732 -0.07291 -0.17986 C -0.0737 -0.18171 -0.07448 -0.18357 -0.07526 -0.18542 C -0.08541 -0.21134 -0.075 -0.18449 -0.08294 -0.20857 C -0.08359 -0.21042 -0.0845 -0.21204 -0.08515 -0.21389 C -0.08633 -0.21736 -0.0875 -0.22107 -0.08828 -0.22477 C -0.0888 -0.22801 -0.08945 -0.23171 -0.09049 -0.23426 C -0.0914 -0.23634 -0.09258 -0.23796 -0.09362 -0.23982 C -0.0944 -0.24583 -0.09453 -0.24746 -0.09674 -0.25347 C -0.09726 -0.25509 -0.09817 -0.25602 -0.09896 -0.25741 C -0.09948 -0.26204 -0.09974 -0.26667 -0.10052 -0.27107 L -0.10208 -0.27917 C -0.10234 -0.28195 -0.10312 -0.29352 -0.10429 -0.2956 C -0.10482 -0.29653 -0.10547 -0.29722 -0.10586 -0.29838 C -0.10651 -0.29954 -0.10664 -0.30139 -0.10742 -0.30232 C -0.10833 -0.30371 -0.1095 -0.30417 -0.11041 -0.30509 C -0.11185 -0.31227 -0.11041 -0.30926 -0.11653 -0.30926 L -0.11653 -0.30903 " pathEditMode="relative" rAng="0" ptsTypes="AAAAAAAAAAAAAAAAAAAAAAAAAAAAA">
                                      <p:cBhvr>
                                        <p:cTn id="28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9" y="-1562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162 L -0.00078 0.00186 C -0.00091 0.0007 -0.00182 -0.02569 -0.00234 -0.02986 C -0.00286 -0.0331 -0.00403 -0.03611 -0.00468 -0.03935 C -0.01679 -0.10416 -0.00208 -0.03078 -0.01158 -0.07731 C -0.01211 -0.08287 -0.01237 -0.08842 -0.01315 -0.09375 C -0.01367 -0.09838 -0.01458 -0.10277 -0.01536 -0.1074 C -0.0177 -0.12037 -0.01718 -0.11759 -0.02005 -0.12916 C -0.02031 -0.1331 -0.02044 -0.13727 -0.02083 -0.14143 C -0.02122 -0.14583 -0.022 -0.15046 -0.02226 -0.15486 C -0.0233 -0.16666 -0.02278 -0.17893 -0.02461 -0.19027 C -0.02513 -0.19352 -0.02565 -0.19676 -0.02617 -0.19977 C -0.02643 -0.20162 -0.02656 -0.20347 -0.02695 -0.20532 C -0.0276 -0.20902 -0.02851 -0.2125 -0.02916 -0.2162 C -0.02942 -0.22708 -0.02968 -0.23796 -0.02994 -0.24884 C -0.0302 -0.25509 -0.03072 -0.26157 -0.03072 -0.26782 C -0.03072 -0.27685 -0.03099 -0.28611 -0.02994 -0.29514 C -0.02968 -0.29768 -0.02695 -0.30046 -0.02695 -0.30023 C -0.02669 -0.30185 -0.02669 -0.30347 -0.02617 -0.30463 C -0.02265 -0.31203 -0.02226 -0.30486 -0.02005 -0.31689 C -0.01822 -0.32639 -0.02057 -0.31458 -0.0177 -0.32639 C -0.01575 -0.33426 -0.01836 -0.32662 -0.01536 -0.33449 L -0.01393 -0.34259 L -0.01393 -0.34236 " pathEditMode="relative" rAng="0" ptsTypes="AAAAAAAAAAAAAAAAAAAAAAAA">
                                      <p:cBhvr>
                                        <p:cTn id="30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1719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0.00047 L -1.875E-6 -0.00024 L 0.20964 -0.22107 L 0.20964 -0.22084 C 0.21081 -0.22477 0.21185 -0.22871 0.21341 -0.23195 C 0.21393 -0.23311 0.21498 -0.23264 0.21576 -0.23334 C 0.2168 -0.2345 0.21771 -0.23612 0.21875 -0.2375 C 0.22005 -0.23889 0.22136 -0.24005 0.22266 -0.24144 C 0.2237 -0.24283 0.22448 -0.24468 0.22565 -0.24561 C 0.22709 -0.247 0.23021 -0.24838 0.23021 -0.24815 C 0.23099 -0.24977 0.2319 -0.25093 0.23255 -0.25255 C 0.23307 -0.25371 0.23334 -0.25556 0.23412 -0.25649 C 0.23594 -0.25926 0.23828 -0.26065 0.24024 -0.26343 C 0.24323 -0.26737 0.24597 -0.27269 0.24935 -0.27547 C 0.25248 -0.27825 0.25599 -0.27825 0.25938 -0.27963 C 0.26511 -0.28496 0.25938 -0.28033 0.26693 -0.2838 C 0.26849 -0.2845 0.27005 -0.28565 0.27162 -0.28658 C 0.27279 -0.28704 0.27409 -0.28727 0.27539 -0.28774 C 0.27669 -0.28843 0.27787 -0.28982 0.27917 -0.29051 C 0.28073 -0.29144 0.28229 -0.29237 0.28386 -0.29329 C 0.28516 -0.29422 0.28646 -0.29491 0.28763 -0.29607 C 0.29089 -0.29908 0.2888 -0.29862 0.29076 -0.29862 L 0.29076 -0.29838 " pathEditMode="relative" rAng="0" ptsTypes="AAAAAAAAAAAAAAAAAAAAAAA">
                                      <p:cBhvr>
                                        <p:cTn id="32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-1490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046 L -0.00156 -0.00023 C 0.00299 -0.00764 0.00508 -0.01134 0.01068 -0.0169 C 0.01276 -0.01898 0.01536 -0.02014 0.01745 -0.02245 C 0.02878 -0.03333 0.02266 -0.03032 0.03359 -0.03866 C 0.03633 -0.04074 0.03932 -0.04166 0.04206 -0.04421 C 0.04492 -0.04676 0.04753 -0.05092 0.05039 -0.0537 C 0.05338 -0.05648 0.05664 -0.0581 0.05963 -0.06041 C 0.06276 -0.06296 0.06562 -0.06643 0.06875 -0.06875 C 0.07409 -0.07245 0.07995 -0.07338 0.08489 -0.07824 C 0.08763 -0.08102 0.09036 -0.08426 0.09336 -0.08634 C 0.0957 -0.08796 0.09844 -0.08796 0.10091 -0.08912 C 0.10351 -0.09028 0.10599 -0.0919 0.10859 -0.09329 C 0.11341 -0.0956 0.11836 -0.09745 0.12318 -0.1 C 0.12604 -0.10162 0.12864 -0.10416 0.13151 -0.10532 C 0.13385 -0.10648 0.1362 -0.10625 0.13841 -0.10671 C 0.13971 -0.10717 0.14101 -0.10787 0.14232 -0.1081 C 0.14401 -0.10879 0.14583 -0.10903 0.14766 -0.10949 C 0.16315 -0.12129 0.13841 -0.10347 0.16367 -0.11643 L 0.17448 -0.12176 C 0.17539 -0.12222 0.17643 -0.12268 0.17747 -0.12315 C 0.17904 -0.12361 0.1806 -0.12407 0.18203 -0.12454 C 0.18307 -0.12477 0.18411 -0.12546 0.18516 -0.12592 C 0.18646 -0.12639 0.18776 -0.12662 0.18893 -0.12731 C 0.19414 -0.13009 0.19896 -0.13541 0.2043 -0.1368 C 0.21458 -0.13935 0.20521 -0.1368 0.21354 -0.13958 C 0.21497 -0.14004 0.21654 -0.14028 0.2181 -0.14074 C 0.21966 -0.14143 0.22109 -0.14282 0.22266 -0.14352 C 0.2237 -0.14398 0.22695 -0.14537 0.22799 -0.14629 C 0.22891 -0.14699 0.22943 -0.14861 0.23034 -0.14907 C 0.23164 -0.14977 0.24206 -0.15162 0.24258 -0.15162 C 0.24531 -0.15139 0.24831 -0.15185 0.25104 -0.15046 C 0.25208 -0.14977 0.25234 -0.14745 0.25325 -0.14629 C 0.25391 -0.1456 0.25482 -0.1456 0.2556 -0.14491 C 0.25638 -0.14421 0.25703 -0.14282 0.25781 -0.14213 C 0.26016 -0.14051 0.2625 -0.13958 0.26471 -0.13819 L 0.26706 -0.1368 C 0.26784 -0.13634 0.26862 -0.13565 0.2694 -0.13541 C 0.27083 -0.13495 0.27239 -0.13449 0.27396 -0.13403 C 0.27721 -0.13287 0.27721 -0.13217 0.28086 -0.13125 C 0.28164 -0.13125 0.28242 -0.13125 0.2832 -0.13125 L 0.2832 -0.13102 " pathEditMode="relative" rAng="0" ptsTypes="AAAAAAAAAAAAAAAAAAAAAAAAAAAAAAAAAAAAAAAAAA">
                                      <p:cBhvr>
                                        <p:cTn id="34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32" y="-754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07 L -0.00143 -0.00046 C 0.01029 -0.0037 0.01693 -0.00509 0.02982 -0.01019 C 0.03672 -0.01296 0.04349 -0.01667 0.05052 -0.01829 C 0.05846 -0.02014 0.06706 -0.02245 0.075 -0.02384 C 0.07838 -0.02431 0.08164 -0.02477 0.08503 -0.025 L 0.1638 -0.02245 C 0.1694 -0.02222 0.175 -0.02176 0.1806 -0.02107 C 0.18242 -0.02083 0.18424 -0.02037 0.18607 -0.01968 C 0.18997 -0.01806 0.19088 -0.0169 0.1944 -0.01551 C 0.20833 -0.01088 0.20456 -0.01204 0.21667 -0.01019 C 0.22734 -0.0037 0.21393 -0.01111 0.22812 -0.00602 C 0.22969 -0.00556 0.23112 -0.00417 0.23268 -0.00347 L 0.23581 -0.00208 C 0.24232 0.00579 0.23398 -0.00347 0.24036 0.00208 C 0.24115 0.00278 0.2418 0.0044 0.24271 0.00486 C 0.24596 0.00579 0.24922 0.00579 0.2526 0.00625 C 0.25417 0.00648 0.25573 0.00694 0.25716 0.00741 C 0.25794 0.00787 0.25872 0.00856 0.2595 0.0088 C 0.2612 0.00949 0.26302 0.00972 0.26484 0.01018 C 0.26758 0.0118 0.2694 0.01157 0.27096 0.01574 C 0.27109 0.01597 0.27096 0.01667 0.27096 0.01713 L 0.27096 0.01736 " pathEditMode="relative" rAng="0" ptsTypes="AAAAAAAAAAAAAAAAAAAAAAA">
                                      <p:cBhvr>
                                        <p:cTn id="36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0" y="-32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2 -0.0007 L 0.00092 -0.00047 C 0.00495 0.00046 0.00899 0.00254 0.01316 0.00324 C 0.02253 0.00509 0.01771 0.00416 0.02761 0.00601 C 0.0418 0.01435 0.02696 0.00671 0.04219 0.01134 C 0.04675 0.01296 0.05131 0.01527 0.05599 0.01689 C 0.05717 0.01736 0.05847 0.01759 0.05977 0.01828 C 0.0754 0.02523 0.05469 0.0162 0.07045 0.025 C 0.07279 0.02638 0.07513 0.02638 0.07735 0.02777 C 0.07982 0.02916 0.08191 0.03171 0.08425 0.03333 C 0.09232 0.03819 0.0931 0.03819 0.09961 0.04004 C 0.10092 0.04097 0.10222 0.04166 0.10339 0.04282 C 0.10469 0.04398 0.10586 0.04583 0.1073 0.04676 C 0.10847 0.04768 0.10977 0.04768 0.11107 0.04814 C 0.11407 0.04953 0.11719 0.05046 0.12019 0.05231 C 0.12097 0.05277 0.12175 0.05324 0.12253 0.0537 C 0.12461 0.05463 0.12865 0.05648 0.12865 0.05671 C 0.13464 0.0618 0.13165 0.05949 0.1379 0.06319 L 0.14245 0.06597 C 0.14323 0.06643 0.14388 0.06713 0.1448 0.06736 L 0.15013 0.06875 C 0.15092 0.06921 0.1517 0.06944 0.15235 0.0699 C 0.15339 0.07083 0.1543 0.07199 0.15547 0.07268 C 0.15665 0.07338 0.15808 0.07361 0.15925 0.07407 C 0.17618 0.08171 0.15443 0.07291 0.16928 0.07824 C 0.17527 0.08032 0.16902 0.0787 0.17683 0.08217 C 0.17891 0.0831 0.18099 0.08379 0.18295 0.08495 C 0.19415 0.09097 0.17553 0.08426 0.19597 0.09051 L 0.20066 0.09189 C 0.20209 0.09351 0.20339 0.09629 0.20521 0.09722 C 0.20678 0.09814 0.20847 0.09838 0.20977 0.1 C 0.21055 0.10092 0.2112 0.10185 0.21211 0.10277 C 0.21277 0.10324 0.21355 0.1037 0.21433 0.10416 C 0.21615 0.10486 0.21875 0.10532 0.22045 0.10671 C 0.22136 0.1074 0.22201 0.10879 0.22279 0.10949 C 0.22357 0.11018 0.22435 0.11041 0.22513 0.11088 C 0.22709 0.1118 0.22917 0.1125 0.23125 0.11365 C 0.24063 0.11875 0.22956 0.11435 0.23881 0.11759 C 0.23959 0.11851 0.2405 0.11944 0.24115 0.12037 C 0.24167 0.12129 0.24206 0.12268 0.24271 0.12314 C 0.24388 0.12407 0.24532 0.12384 0.24649 0.12453 C 0.24727 0.12476 0.24805 0.12546 0.24883 0.12592 C 0.25 0.12638 0.253 0.12754 0.25417 0.12847 C 0.25547 0.12986 0.25678 0.13125 0.25795 0.13263 C 0.25951 0.13449 0.26081 0.13703 0.26263 0.13819 L 0.26485 0.13935 C 0.26537 0.14027 0.26602 0.14097 0.26641 0.14213 C 0.2668 0.14351 0.26667 0.14513 0.26719 0.14629 C 0.26771 0.14745 0.26875 0.14814 0.26954 0.14907 C 0.26993 0.15162 0.27045 0.15532 0.27175 0.15717 C 0.2724 0.1581 0.27331 0.1581 0.27409 0.15856 L 0.27644 0.16273 L 0.27644 0.16296 " pathEditMode="relative" rAng="0" ptsTypes="AAAAAAAAAAAAAAAAAAAAAAAAAAAAAAAAAAAAAAAAAAAAAAAAAAAAA">
                                      <p:cBhvr>
                                        <p:cTn id="38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76" y="817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324 L -0.00039 -0.00301 L 0.01797 0.01852 C 0.01979 0.0206 0.02161 0.02269 0.0233 0.02523 L 0.03398 0.04144 C 0.03607 0.04468 0.03789 0.04838 0.0401 0.05116 C 0.04166 0.05278 0.04336 0.0544 0.04466 0.05648 C 0.04661 0.05949 0.04804 0.0632 0.05 0.06597 C 0.05195 0.06875 0.05429 0.07014 0.05625 0.07269 C 0.05729 0.07431 0.05807 0.07662 0.05924 0.07824 C 0.0612 0.08079 0.06341 0.08241 0.06536 0.08496 C 0.06653 0.08658 0.06732 0.08889 0.06849 0.09051 C 0.0763 0.10301 0.06784 0.08866 0.07682 0.10139 C 0.07799 0.10301 0.07877 0.10509 0.07995 0.10671 C 0.08138 0.10926 0.08294 0.11158 0.0845 0.11366 C 0.08698 0.1169 0.08958 0.11991 0.09219 0.12315 C 0.09349 0.12477 0.09466 0.12685 0.09596 0.12847 C 0.09752 0.13056 0.09909 0.13218 0.10052 0.13403 C 0.10156 0.13519 0.1026 0.13681 0.10364 0.1382 C 0.10586 0.14051 0.10833 0.14213 0.11054 0.14491 C 0.11484 0.15023 0.11354 0.15486 0.11966 0.15857 C 0.12304 0.16042 0.12122 0.15926 0.12513 0.1625 C 0.1263 0.16482 0.12734 0.16759 0.1289 0.16945 C 0.12982 0.17037 0.13099 0.16991 0.1319 0.1706 C 0.13281 0.1713 0.13346 0.17269 0.13424 0.17338 C 0.13502 0.17408 0.1358 0.17431 0.13659 0.17477 C 0.13763 0.1757 0.13867 0.17662 0.13958 0.17755 C 0.14088 0.17871 0.14205 0.18056 0.14349 0.18148 C 0.1444 0.18241 0.14544 0.18241 0.14648 0.18287 C 0.14726 0.18333 0.14804 0.1838 0.14883 0.18426 C 0.1556 0.18982 0.15338 0.18935 0.16185 0.19792 C 0.1625 0.19861 0.16341 0.19861 0.16406 0.19931 C 0.1651 0.2 0.16614 0.20116 0.16719 0.20208 C 0.16862 0.20301 0.17031 0.20371 0.17174 0.20463 C 0.17604 0.20764 0.17357 0.20671 0.17708 0.21019 C 0.18112 0.21412 0.18073 0.21366 0.18398 0.21551 C 0.18541 0.22292 0.18398 0.21829 0.18932 0.22384 C 0.19284 0.22732 0.19492 0.23264 0.19935 0.23472 L 0.20234 0.23588 C 0.20846 0.24398 0.20221 0.23658 0.20924 0.24283 C 0.21653 0.24931 0.21015 0.24514 0.21536 0.24815 C 0.222 0.25602 0.21367 0.24676 0.21992 0.25232 C 0.22083 0.25301 0.22148 0.2544 0.22226 0.25509 C 0.22304 0.25579 0.22383 0.25579 0.22461 0.25648 C 0.22513 0.25671 0.22565 0.25741 0.22617 0.25787 L 0.22617 0.2581 " pathEditMode="relative" rAng="0" ptsTypes="AAAAAAAAAAAAAAAAAAAAAAAAAAAAAAAAAAAAAAAAAAAAAA">
                                      <p:cBhvr>
                                        <p:cTn id="4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28" y="1305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046 L 0.00039 -0.00023 C -0.00169 0.00208 -0.00378 0.00463 -0.00586 0.00764 C -0.00664 0.0088 -0.00716 0.01065 -0.00807 0.01158 C -0.01458 0.01875 -0.01524 0.01829 -0.02188 0.0213 C -0.0237 0.02292 -0.02526 0.02546 -0.02721 0.02662 C -0.0388 0.03449 -0.02956 0.02338 -0.04102 0.03472 C -0.04297 0.03681 -0.04453 0.03958 -0.04636 0.04167 C -0.04831 0.04375 -0.05052 0.04514 -0.05248 0.04699 C -0.05716 0.05139 -0.06146 0.05695 -0.06628 0.06065 C -0.07162 0.06482 -0.07708 0.06829 -0.08229 0.07292 C -0.08425 0.07454 -0.08568 0.07778 -0.08763 0.07963 C -0.09219 0.0838 -0.09766 0.08496 -0.10143 0.09051 C -0.103 0.09283 -0.1043 0.0956 -0.10612 0.09746 C -0.10886 0.10023 -0.11589 0.10486 -0.11901 0.10695 C -0.12031 0.1088 -0.12149 0.11088 -0.12292 0.11227 C -0.13646 0.12546 -0.11628 0.1007 -0.13359 0.1206 C -0.13529 0.12246 -0.13659 0.12523 -0.13815 0.12732 C -0.13958 0.12917 -0.14362 0.13171 -0.14505 0.13264 C -0.14636 0.13496 -0.1474 0.13796 -0.14896 0.13958 C -0.15248 0.14329 -0.15638 0.14607 -0.15964 0.15046 C -0.16198 0.15371 -0.16406 0.15718 -0.16654 0.15996 C -0.1681 0.16181 -0.16966 0.16343 -0.17109 0.16551 C -0.1724 0.16713 -0.17357 0.16921 -0.175 0.17083 C -0.17656 0.17292 -0.17943 0.17523 -0.18112 0.17755 C -0.18229 0.1794 -0.18633 0.18634 -0.18867 0.18843 C -0.1905 0.19005 -0.19232 0.19121 -0.19401 0.19259 C -0.19492 0.19491 -0.19701 0.20046 -0.19792 0.20208 C -0.19935 0.20486 -0.20065 0.20509 -0.20248 0.20625 L -0.21016 0.21574 C -0.21198 0.21806 -0.21393 0.21991 -0.2155 0.22246 C -0.21706 0.22523 -0.21823 0.22847 -0.22005 0.23079 C -0.22162 0.23264 -0.22344 0.2338 -0.22474 0.23611 C -0.22513 0.23704 -0.22565 0.2382 -0.22617 0.23889 C -0.23073 0.24375 -0.2263 0.23611 -0.23086 0.24306 C -0.2319 0.24468 -0.23268 0.24676 -0.23386 0.24838 C -0.23529 0.25046 -0.23698 0.25208 -0.23841 0.25394 L -0.24076 0.25648 C -0.24154 0.25741 -0.24232 0.25833 -0.2431 0.25926 C -0.24401 0.26065 -0.24505 0.26227 -0.24609 0.26343 C -0.24727 0.26458 -0.2487 0.26505 -0.25 0.26597 C -0.25078 0.2669 -0.25156 0.26783 -0.25221 0.26875 C -0.25365 0.27083 -0.2543 0.27454 -0.25612 0.2757 L -0.25833 0.27685 C -0.26094 0.27662 -0.26367 0.27755 -0.26602 0.2757 C -0.26693 0.27477 -0.26667 0.27199 -0.2668 0.27014 C -0.26693 0.26482 -0.2668 0.25926 -0.2668 0.25394 L -0.2668 0.25417 " pathEditMode="relative" rAng="0" ptsTypes="A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2" y="1386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0394 L -0.00091 -0.00371 C -0.00117 0.00046 -0.00078 0.00532 -0.00169 0.00949 C -0.00234 0.0125 -0.00885 0.01342 -0.00937 0.01365 C -0.01119 0.01412 -0.01302 0.01435 -0.01471 0.01504 C -0.01783 0.0162 -0.02083 0.01805 -0.02395 0.01898 C -0.02617 0.0199 -0.02851 0.0199 -0.03086 0.02037 C -0.04101 0.02662 -0.03958 0.02638 -0.05078 0.03009 C -0.06158 0.03356 -0.06041 0.03171 -0.07135 0.0368 C -0.08138 0.04143 -0.09114 0.04745 -0.1013 0.05185 C -0.1056 0.05347 -0.11002 0.05486 -0.11419 0.05717 C -0.29401 0.15625 -0.22669 0.13865 -0.29179 0.15532 C -0.29388 0.15671 -0.29583 0.15833 -0.29791 0.15926 C -0.29948 0.16018 -0.30104 0.16018 -0.30247 0.16064 C -0.30351 0.16111 -0.30455 0.16157 -0.3056 0.16203 C -0.3069 0.1625 -0.3082 0.16296 -0.30937 0.16342 C -0.31145 0.16435 -0.31549 0.1662 -0.31549 0.16643 C -0.33046 0.18125 -0.31445 0.1662 -0.32395 0.17291 C -0.3332 0.17939 -0.32461 0.17523 -0.33164 0.17847 C -0.33242 0.17939 -0.33307 0.18032 -0.33385 0.18101 C -0.33463 0.18171 -0.33541 0.18194 -0.33619 0.1824 C -0.3388 0.18426 -0.33984 0.18541 -0.34231 0.18657 C -0.34336 0.18703 -0.3444 0.18726 -0.34544 0.18796 C -0.34674 0.18865 -0.34791 0.18981 -0.34921 0.19074 C -0.35026 0.1912 -0.3513 0.19143 -0.35221 0.19189 C -0.35755 0.19467 -0.35091 0.19236 -0.35911 0.19467 C -0.35989 0.1956 -0.36067 0.19652 -0.36145 0.19745 C -0.36393 0.2 -0.36562 0.20092 -0.36836 0.20301 C -0.37044 0.20254 -0.37278 0.20347 -0.37448 0.20162 C -0.37526 0.20069 -0.37369 0.19838 -0.37291 0.19745 C -0.372 0.19606 -0.37096 0.1956 -0.36992 0.19467 C -0.3694 0.19328 -0.36914 0.19143 -0.36836 0.19074 C -0.36744 0.18958 -0.36627 0.18981 -0.36523 0.18935 C -0.36445 0.18888 -0.3638 0.18842 -0.36302 0.18796 C -0.35638 0.18009 -0.36471 0.18958 -0.35846 0.18379 C -0.35755 0.1831 -0.35703 0.18148 -0.35612 0.18101 C -0.35442 0.18009 -0.35247 0.18009 -0.35078 0.17986 C -0.33945 0.17314 -0.34817 0.17708 -0.33463 0.1743 C -0.33333 0.17407 -0.33216 0.17361 -0.33086 0.17291 C -0.32929 0.17222 -0.3263 0.17013 -0.3263 0.17037 C -0.32591 0.1699 -0.32252 0.1662 -0.32239 0.16481 C -0.32226 0.16296 -0.32291 0.16111 -0.32317 0.15926 C -0.32435 0.16018 -0.32773 0.16273 -0.32929 0.16342 C -0.33255 0.16481 -0.33203 0.16481 -0.33385 0.16481 L -0.33385 0.16504 " pathEditMode="relative" rAng="0" ptsTypes="AAA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98" y="1034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0208 L -0.00091 -0.00185 L -0.03398 -0.00347 C -0.03698 -0.0037 -0.03997 -0.00417 -0.0431 -0.00486 C -0.04609 -0.00556 -0.04909 -0.00741 -0.05221 -0.00741 C -0.07526 -0.0088 -0.09817 -0.00833 -0.12122 -0.0088 C -0.12422 -0.00926 -0.12721 -0.00949 -0.13034 -0.01019 C -0.1332 -0.01088 -0.13593 -0.0125 -0.1388 -0.01296 C -0.14922 -0.01435 -0.15963 -0.01458 -0.17018 -0.01574 C -0.17747 -0.01644 -0.18489 -0.01736 -0.19231 -0.01829 C -0.21276 -0.02431 -0.19856 -0.02083 -0.24583 -0.01829 C -0.24765 -0.01829 -0.24961 -0.01736 -0.2513 -0.0169 C -0.25807 -0.01551 -0.25664 -0.01644 -0.26198 -0.01435 C -0.26302 -0.01389 -0.26406 -0.01343 -0.26497 -0.01296 C -0.26653 -0.01204 -0.26797 -0.01065 -0.26966 -0.01019 C -0.27109 -0.00972 -0.27265 -0.00949 -0.27422 -0.0088 C -0.275 -0.00857 -0.27578 -0.00787 -0.27656 -0.00741 C -0.27747 -0.00694 -0.27851 -0.00671 -0.27955 -0.00625 C -0.28034 -0.00579 -0.28112 -0.00532 -0.2819 -0.00486 C -0.2832 -0.00394 -0.28437 -0.00255 -0.28567 -0.00208 C -0.28789 -0.00116 -0.29023 -0.00139 -0.29258 -0.00069 C -0.29479 -0.00023 -0.29726 0.00093 -0.29948 0.00208 C -0.30351 0.00671 -0.30013 0.0037 -0.30638 0.00602 C -0.30716 0.00648 -0.30781 0.00718 -0.30859 0.00741 C -0.31067 0.0081 -0.31276 0.00833 -0.31471 0.0088 C -0.31836 0.00972 -0.32187 0.01088 -0.32552 0.01157 L -0.33463 0.01296 C -0.33867 0.01366 -0.34869 0.0162 -0.35156 0.0169 C -0.3556 0.01944 -0.35208 0.01736 -0.35768 0.01968 C -0.35872 0.02014 -0.35963 0.02037 -0.36067 0.02106 C -0.36146 0.0213 -0.36224 0.02199 -0.36302 0.02245 C -0.37161 0.02616 -0.36159 0.0206 -0.37135 0.02639 L -0.37825 0.03056 L -0.3806 0.03194 C -0.38138 0.03287 -0.38203 0.03403 -0.38294 0.03449 C -0.38541 0.03657 -0.38711 0.03588 -0.38971 0.03588 L -0.38971 0.03611 " pathEditMode="relative" rAng="0" ptsTypes="AAAAAAAAAAAAAAAAAAAAAAAAAAAAAAAAAAAAA">
                                      <p:cBhvr>
                                        <p:cTn id="46" dur="2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40" y="92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 -0.00093 L -0.0017 -0.0007 C -0.00443 -0.00186 -0.0069 -0.00255 -0.00938 -0.00371 C -0.01055 -0.0044 -0.01146 -0.00579 -0.0125 -0.00648 C -0.02318 -0.01227 -0.01576 -0.0051 -0.02696 -0.01459 C -0.02943 -0.01667 -0.03138 -0.01991 -0.03386 -0.02153 C -0.03867 -0.02454 -0.04362 -0.02593 -0.04844 -0.02824 C -0.05131 -0.02963 -0.05417 -0.03033 -0.0569 -0.03241 C -0.05938 -0.03426 -0.06185 -0.03658 -0.06459 -0.03773 C -0.06758 -0.03912 -0.07071 -0.03959 -0.07383 -0.04051 L -0.08972 -0.04584 C -0.103 -0.0507 -0.08933 -0.04699 -0.10131 -0.05 C -0.11159 -0.05811 -0.10508 -0.05417 -0.11732 -0.05811 C -0.11992 -0.05903 -0.1224 -0.05996 -0.125 -0.06088 C -0.12709 -0.06181 -0.12904 -0.06297 -0.13112 -0.06366 C -0.13308 -0.06436 -0.13516 -0.06459 -0.13724 -0.06505 C -0.14362 -0.06852 -0.14987 -0.07338 -0.15638 -0.07593 C -0.16172 -0.07801 -0.16367 -0.07848 -0.16862 -0.08125 C -0.17318 -0.08403 -0.17761 -0.0882 -0.18242 -0.08959 L -0.1931 -0.09213 C -0.1944 -0.0926 -0.19571 -0.09329 -0.19688 -0.09352 C -0.20131 -0.09491 -0.20469 -0.09537 -0.20925 -0.0963 C -0.21094 -0.09723 -0.21276 -0.09838 -0.21459 -0.09908 C -0.21654 -0.09977 -0.21862 -0.1 -0.22071 -0.10047 L -0.24284 -0.1044 C -0.25912 -0.10718 -0.24844 -0.10556 -0.275 -0.10718 C -0.28203 -0.10973 -0.27826 -0.10857 -0.28959 -0.10996 L -0.30339 -0.11135 C -0.30716 -0.1125 -0.31133 -0.11227 -0.31485 -0.11528 C -0.3181 -0.11829 -0.31784 -0.11875 -0.32175 -0.11945 C -0.325 -0.12014 -0.32839 -0.12037 -0.33164 -0.12084 C -0.33529 -0.12199 -0.33685 -0.12269 -0.34089 -0.12338 C -0.34388 -0.12408 -0.34701 -0.12431 -0.35 -0.12477 C -0.35078 -0.12523 -0.35157 -0.12593 -0.35235 -0.12616 C -0.35352 -0.12686 -0.35495 -0.12662 -0.35612 -0.12755 C -0.35677 -0.12801 -0.35703 -0.12986 -0.35769 -0.13033 C -0.36016 -0.13172 -0.36289 -0.13148 -0.36537 -0.13311 C -0.3668 -0.13403 -0.36836 -0.13496 -0.36992 -0.13565 C -0.37097 -0.13611 -0.37201 -0.13635 -0.37292 -0.13704 C -0.37644 -0.13936 -0.37526 -0.14005 -0.37839 -0.14121 C -0.37982 -0.14167 -0.38138 -0.14213 -0.38295 -0.1426 C -0.38542 -0.14306 -0.38802 -0.14306 -0.39063 -0.14398 C -0.39089 -0.14398 -0.39063 -0.14491 -0.39063 -0.14514 L -0.39063 -0.14491 " pathEditMode="relative" rAng="0" ptsTypes="AAAAAAAAAAAAAAAAAAAAAAAAAAAAAAAAAAAAAAAAAAAA">
                                      <p:cBhvr>
                                        <p:cTn id="48" dur="2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53" y="-7199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00139 L -0.0013 0.00162 C -0.0108 -0.00417 -0.02057 -0.0081 -0.02968 -0.01505 C -0.06158 -0.03912 -0.09192 -0.07014 -0.1246 -0.09121 L -0.18737 -0.13218 C -0.18828 -0.13264 -0.18932 -0.13287 -0.19036 -0.13334 C -0.19166 -0.13426 -0.19283 -0.13542 -0.19414 -0.13611 C -0.19518 -0.13681 -0.19622 -0.13681 -0.19726 -0.1375 C -0.21458 -0.14815 -0.23164 -0.16134 -0.24934 -0.17014 C -0.25716 -0.17408 -0.26562 -0.17408 -0.27382 -0.1757 C -0.28841 -0.17847 -0.28554 -0.17824 -0.29362 -0.17824 L -0.29362 -0.17801 " pathEditMode="relative" rAng="0" ptsTypes="AAAAAAAAAAAA">
                                      <p:cBhvr>
                                        <p:cTn id="50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22" y="-898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6 -0.00047 L -0.00196 -0.00024 C -0.00443 -0.00093 -0.00704 -0.00093 -0.00964 -0.00186 C -0.01081 -0.00232 -0.01159 -0.00371 -0.01263 -0.00463 C -0.0142 -0.00625 -0.01576 -0.00811 -0.01719 -0.01019 C -0.0198 -0.01366 -0.02201 -0.01806 -0.02487 -0.02107 C -0.02631 -0.02246 -0.02735 -0.02385 -0.02865 -0.025 C -0.03008 -0.02616 -0.03138 -0.02662 -0.03256 -0.02778 C -0.03399 -0.0294 -0.03516 -0.03172 -0.03633 -0.03334 C -0.03959 -0.03681 -0.04115 -0.03635 -0.0448 -0.03866 C -0.04675 -0.03982 -0.04844 -0.04121 -0.05013 -0.04283 C -0.05469 -0.04676 -0.05287 -0.04653 -0.05704 -0.04954 C -0.06029 -0.05186 -0.06394 -0.05301 -0.06693 -0.05625 C -0.0767 -0.06667 -0.06342 -0.05301 -0.08308 -0.06852 C -0.09649 -0.07917 -0.08308 -0.06899 -0.10222 -0.08218 C -0.11172 -0.08889 -0.10326 -0.08403 -0.11289 -0.08912 C -0.11498 -0.09121 -0.1168 -0.09399 -0.11901 -0.09584 C -0.12357 -0.09977 -0.12865 -0.10162 -0.13282 -0.10672 C -0.1448 -0.122 -0.13086 -0.1051 -0.14506 -0.11899 C -0.14844 -0.12223 -0.15157 -0.12639 -0.15495 -0.12987 C -0.15704 -0.13195 -0.15912 -0.13334 -0.16107 -0.13519 C -0.16524 -0.13936 -0.16914 -0.14422 -0.17331 -0.14746 C -0.17566 -0.14931 -0.17787 -0.15116 -0.18021 -0.15301 C -0.1823 -0.1544 -0.18451 -0.1551 -0.18633 -0.15695 C -0.19935 -0.17037 -0.19297 -0.16852 -0.20625 -0.1801 C -0.20912 -0.18264 -0.21498 -0.18774 -0.21771 -0.19098 C -0.21941 -0.19306 -0.22071 -0.19607 -0.2224 -0.19792 C -0.22396 -0.19977 -0.22605 -0.20024 -0.22774 -0.20186 C -0.23191 -0.20649 -0.23581 -0.21204 -0.23998 -0.2169 C -0.24076 -0.21783 -0.24154 -0.21875 -0.24232 -0.21968 C -0.24323 -0.22107 -0.24428 -0.22246 -0.24532 -0.22362 C -0.24688 -0.2257 -0.24831 -0.22778 -0.24987 -0.22917 C -0.253 -0.23195 -0.25638 -0.23357 -0.25912 -0.23727 C -0.26146 -0.24075 -0.26303 -0.24375 -0.26602 -0.24561 C -0.26719 -0.2463 -0.26849 -0.2463 -0.2698 -0.24676 C -0.27188 -0.24769 -0.27396 -0.24862 -0.27592 -0.24954 C -0.27696 -0.25 -0.278 -0.25047 -0.27904 -0.25093 C -0.27982 -0.25139 -0.2806 -0.25162 -0.28125 -0.25232 C -0.2823 -0.25301 -0.28334 -0.2544 -0.28438 -0.2551 C -0.28607 -0.25625 -0.28789 -0.25672 -0.28972 -0.25764 C -0.29206 -0.25903 -0.29428 -0.26042 -0.29662 -0.26181 L -0.30118 -0.26459 C -0.30274 -0.26598 -0.30417 -0.2676 -0.30573 -0.26852 C -0.30808 -0.27014 -0.31042 -0.2713 -0.31263 -0.27269 C -0.31342 -0.27315 -0.3142 -0.27362 -0.31498 -0.27408 L -0.31875 -0.27686 C -0.31954 -0.27825 -0.32019 -0.27987 -0.3211 -0.28079 C -0.32201 -0.28172 -0.32318 -0.28149 -0.32422 -0.28218 C -0.32526 -0.28287 -0.32618 -0.28403 -0.32722 -0.28496 C -0.32878 -0.28774 -0.33008 -0.29075 -0.33178 -0.29306 C -0.33269 -0.29445 -0.33386 -0.29491 -0.3349 -0.29584 C -0.33568 -0.29676 -0.33646 -0.29769 -0.33724 -0.29862 C -0.33985 -0.30556 -0.33737 -0.30024 -0.34102 -0.30533 C -0.34154 -0.30625 -0.34193 -0.30764 -0.34258 -0.30811 C -0.34375 -0.30903 -0.34506 -0.30903 -0.34636 -0.3095 C -0.35209 -0.31621 -0.3448 -0.30834 -0.3517 -0.31343 C -0.35625 -0.3169 -0.3517 -0.31621 -0.35625 -0.31621 L -0.35625 -0.31598 " pathEditMode="relative" rAng="0" ptsTypes="AAAAAAAAAAAAAAAAAAAAAAAAAAAAAAAAAAAAAAAAAAAAAAAAAAAAAAAAAA">
                                      <p:cBhvr>
                                        <p:cTn id="52" dur="2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21" y="-1578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8 0.00324 L -0.00248 0.00347 C -0.01224 -0.00648 -0.02266 -0.01389 -0.03164 -0.02546 C -0.07409 -0.08055 -0.11485 -0.13935 -0.15638 -0.19676 C -0.15756 -0.19838 -0.15834 -0.20046 -0.15938 -0.20231 C -0.16042 -0.2037 -0.16159 -0.20463 -0.1625 -0.20625 C -0.16472 -0.21018 -0.16641 -0.21481 -0.16862 -0.21852 C -0.17097 -0.22245 -0.17422 -0.225 -0.17631 -0.2294 C -0.1793 -0.23611 -0.18008 -0.23842 -0.18386 -0.24444 C -0.18594 -0.24768 -0.18802 -0.25069 -0.19011 -0.25393 C -0.19089 -0.25532 -0.19154 -0.25671 -0.19232 -0.2581 C -0.19336 -0.25949 -0.19454 -0.26042 -0.19545 -0.26204 C -0.1961 -0.26319 -0.19636 -0.26481 -0.19688 -0.2662 C -0.1974 -0.26713 -0.19805 -0.26782 -0.19844 -0.26898 C -0.19922 -0.2706 -0.19987 -0.27268 -0.20079 -0.2743 C -0.20144 -0.27546 -0.20222 -0.27616 -0.203 -0.27708 C -0.2043 -0.27847 -0.2056 -0.27963 -0.2069 -0.28102 C -0.21563 -0.29143 -0.22487 -0.30046 -0.23295 -0.3125 C -0.23933 -0.32199 -0.24388 -0.33472 -0.24974 -0.34514 C -0.25052 -0.34653 -0.25183 -0.34676 -0.25274 -0.34768 C -0.25912 -0.35532 -0.25886 -0.35139 -0.25886 -0.35717 L -0.25886 -0.35694 " pathEditMode="relative" rAng="0" ptsTypes="AAAAAAAAAAAAAAAAAAAAAA">
                                      <p:cBhvr>
                                        <p:cTn id="54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6" y="-1800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0.00092 L 0.00078 -0.00069 L 0.18281 -0.02963 C 0.34622 -0.05139 0.19271 -0.01967 0.3319 -0.05139 C 0.33672 -0.05671 0.33854 -0.05902 0.34505 -0.06481 C 0.35104 -0.07014 0.35755 -0.07384 0.36341 -0.07986 C 0.36706 -0.08356 0.37005 -0.08889 0.37305 -0.09328 C 0.375 -0.0912 0.37695 -0.08935 0.37877 -0.08657 C 0.3793 -0.08564 0.3789 -0.08356 0.37956 -0.08264 C 0.37982 -0.08194 0.3806 -0.08264 0.38112 -0.08264 L 0.38112 -0.0824 " pathEditMode="relative" rAng="0" ptsTypes="AAAAAAAAAAA">
                                      <p:cBhvr>
                                        <p:cTn id="56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0" y="-460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0.00463 L -0.00273 0.00486 C 0.00313 0.00625 0.00886 0.00856 0.01485 0.00995 C 0.01771 0.01064 0.03829 0.0125 0.04011 0.01273 C 0.04467 0.01342 0.04922 0.01458 0.05391 0.01551 C 0.06706 0.01759 0.0612 0.01574 0.07292 0.01805 C 0.07709 0.01898 0.08112 0.0199 0.08529 0.02083 L 0.09753 0.02639 C 0.11654 0.03426 0.10534 0.02754 0.13425 0.0412 C 0.13803 0.04305 0.1418 0.04514 0.14571 0.04676 C 0.14974 0.04838 0.15391 0.04953 0.15795 0.05069 C 0.16094 0.05185 0.16407 0.05231 0.16719 0.05347 C 0.18308 0.05995 0.16654 0.05625 0.18243 0.05902 C 0.18907 0.0625 0.19545 0.06851 0.20235 0.0699 C 0.20469 0.07037 0.20691 0.0706 0.20925 0.07129 C 0.21055 0.07152 0.21172 0.07222 0.21303 0.07268 C 0.21459 0.07314 0.21615 0.07338 0.21758 0.07384 C 0.22019 0.07476 0.2237 0.07708 0.22605 0.07801 C 0.22735 0.07847 0.22865 0.0787 0.22995 0.07939 C 0.23217 0.08055 0.23451 0.0824 0.23672 0.08356 C 0.24402 0.08703 0.24753 0.08796 0.25365 0.09027 C 0.25443 0.0912 0.25508 0.09236 0.25586 0.09305 C 0.25743 0.09421 0.25899 0.0949 0.26055 0.0956 L 0.26277 0.09699 C 0.26915 0.10092 0.25912 0.0949 0.27045 0.10115 C 0.27474 0.10347 0.275 0.1037 0.27891 0.10671 C 0.29011 0.10625 0.30131 0.10648 0.3125 0.10532 C 0.31446 0.10509 0.31797 0.10231 0.32019 0.10115 C 0.32279 0.09976 0.32448 0.0993 0.32709 0.09838 C 0.33073 0.09213 0.32852 0.09537 0.33399 0.08889 L 0.33633 0.08611 C 0.33685 0.08472 0.33711 0.08333 0.33777 0.08217 C 0.33842 0.08101 0.33946 0.08032 0.34011 0.07939 C 0.34063 0.07847 0.34115 0.07754 0.34167 0.07662 C 0.34258 0.07523 0.34375 0.07407 0.34467 0.07268 C 0.34636 0.07014 0.34649 0.06898 0.34779 0.06574 C 0.34831 0.06273 0.34844 0.05949 0.35079 0.05902 C 0.35261 0.05856 0.35625 0.06041 0.35625 0.06064 L 0.35625 0.06041 " pathEditMode="relative" rAng="0" ptsTypes="AAAAAAAAAAAAAAAAAAAAAAAAAAAAAAAAAAAAAAA">
                                      <p:cBhvr>
                                        <p:cTn id="58" dur="2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43" y="509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-0.00348 L -0.00274 -0.00324 C -0.01315 -0.00463 -0.03164 -0.0044 -0.04414 -0.00903 C -0.05144 -0.01181 -0.06693 -0.01898 -0.07552 -0.02269 C -0.07969 -0.02454 -0.08425 -0.0257 -0.08841 -0.02801 C -0.0918 -0.02986 -0.09492 -0.03195 -0.09831 -0.03357 C -0.10964 -0.03843 -0.12071 -0.04422 -0.13216 -0.04723 C -0.13555 -0.04792 -0.13933 -0.04861 -0.14284 -0.04977 C -0.16354 -0.05695 -0.14271 -0.05185 -0.15808 -0.05533 C -0.17657 -0.06621 -0.15521 -0.0544 -0.17045 -0.06065 C -0.17292 -0.06181 -0.17526 -0.06412 -0.178 -0.06482 C -0.18867 -0.06783 -0.2043 -0.06829 -0.21472 -0.06898 C -0.24024 -0.07593 -0.20339 -0.06644 -0.24545 -0.07292 C -0.25026 -0.07361 -0.25495 -0.07616 -0.2599 -0.07709 C -0.26576 -0.07801 -0.27162 -0.07801 -0.27748 -0.07848 L -0.29219 -0.08102 C -0.30977 -0.08519 -0.29714 -0.08287 -0.31185 -0.08519 C -0.32357 -0.09051 -0.31224 -0.08565 -0.32644 -0.09074 C -0.33256 -0.09283 -0.33867 -0.09584 -0.34479 -0.09746 C -0.34662 -0.09792 -0.34844 -0.09815 -0.35013 -0.09885 C -0.3556 -0.10047 -0.35131 -0.1007 -0.3586 -0.10162 C -0.36394 -0.10232 -0.3694 -0.10255 -0.37461 -0.10278 C -0.38503 -0.10255 -0.39506 -0.10301 -0.40534 -0.10162 C -0.40873 -0.10093 -0.41029 -0.09746 -0.41289 -0.09468 C -0.41394 -0.09375 -0.41498 -0.09283 -0.41602 -0.0919 C -0.41745 -0.09098 -0.41927 -0.09098 -0.42058 -0.08935 C -0.42136 -0.08843 -0.42214 -0.0875 -0.42292 -0.08658 C -0.42422 -0.08473 -0.42539 -0.08264 -0.4267 -0.08102 C -0.42735 -0.08033 -0.42826 -0.08033 -0.42904 -0.07986 C -0.42982 -0.07894 -0.43047 -0.07755 -0.43125 -0.07709 C -0.43334 -0.0757 -0.43737 -0.07431 -0.43737 -0.07408 C -0.44037 -0.06898 -0.43776 -0.07246 -0.44427 -0.07014 C -0.44506 -0.06991 -0.44584 -0.06922 -0.44662 -0.06898 C -0.44896 -0.06829 -0.45117 -0.06806 -0.45352 -0.0676 C -0.45508 -0.06667 -0.45664 -0.06598 -0.45808 -0.06482 C -0.45912 -0.06389 -0.46016 -0.06273 -0.4612 -0.06204 C -0.46237 -0.06135 -0.46706 -0.05973 -0.4681 -0.05926 L -0.46875 -0.05533 L -0.46875 -0.0551 " pathEditMode="relative" rAng="0" ptsTypes="AAAAAAAAAAAAAAAAAAAAAAAAAAAAAAAAAAAAAAA">
                                      <p:cBhvr>
                                        <p:cTn id="60" dur="2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7" y="-4954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282CD8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2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282CD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3DDD8-A2F7-4DA0-A26D-59C8A872E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2138"/>
            <a:ext cx="8229600" cy="922114"/>
          </a:xfrm>
        </p:spPr>
        <p:txBody>
          <a:bodyPr/>
          <a:lstStyle/>
          <a:p>
            <a:r>
              <a:rPr lang="en-G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 and cons of the FPR for plant biostimulants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63F6E-F0DD-4460-95BC-12F6442ED6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8601FE-6926-3546-8347-9F60097FC252}" type="slidenum"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Content Placeholder 6" descr="A picture containing scale, device, sky, outdoor&#10;&#10;Description automatically generated">
            <a:extLst>
              <a:ext uri="{FF2B5EF4-FFF2-40B4-BE49-F238E27FC236}">
                <a16:creationId xmlns:a16="http://schemas.microsoft.com/office/drawing/2014/main" id="{A9F77877-67D6-4CF7-9E94-1456D036C8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856" y="1391292"/>
            <a:ext cx="2801837" cy="407541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0671F2-9F93-47E7-AE48-C86E27148EC3}"/>
              </a:ext>
            </a:extLst>
          </p:cNvPr>
          <p:cNvSpPr txBox="1">
            <a:spLocks/>
          </p:cNvSpPr>
          <p:nvPr/>
        </p:nvSpPr>
        <p:spPr>
          <a:xfrm>
            <a:off x="1067879" y="1340770"/>
            <a:ext cx="3591544" cy="386620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Access to the 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Single Market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now unlocked</a:t>
            </a:r>
          </a:p>
          <a:p>
            <a:pPr marL="0" indent="0">
              <a:buNone/>
            </a:pP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EBIC can work to 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refine, improve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implement the framework</a:t>
            </a:r>
          </a:p>
          <a:p>
            <a:pPr marL="0" indent="0">
              <a:buNone/>
            </a:pP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We‘ve managed to “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bank“ this progress before European elections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which could have reset the process to zero</a:t>
            </a:r>
          </a:p>
          <a:p>
            <a:pPr marL="0" indent="0">
              <a:buNone/>
            </a:pP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uropean Commission has significant 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delegated powers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improve text</a:t>
            </a:r>
          </a:p>
          <a:p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A95E52-9892-4D0A-BD39-D7AF4FC47EE7}"/>
              </a:ext>
            </a:extLst>
          </p:cNvPr>
          <p:cNvSpPr txBox="1">
            <a:spLocks/>
          </p:cNvSpPr>
          <p:nvPr/>
        </p:nvSpPr>
        <p:spPr>
          <a:xfrm>
            <a:off x="7739366" y="1988840"/>
            <a:ext cx="3384755" cy="209551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Χ"/>
            </a:pP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Many of the 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small, but important technical details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biostimulants were eclipsed by the cadmium issue</a:t>
            </a:r>
          </a:p>
          <a:p>
            <a:pPr>
              <a:buFontTx/>
              <a:buChar char="Χ"/>
            </a:pP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Tx/>
              <a:buChar char="Χ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 of the 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CMCs still need significant work</a:t>
            </a: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48054E75-2781-4DFC-ADE8-1F9EAF86EB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48200" y="635635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be circulated outside EBIC</a:t>
            </a:r>
          </a:p>
        </p:txBody>
      </p:sp>
    </p:spTree>
    <p:extLst>
      <p:ext uri="{BB962C8B-B14F-4D97-AF65-F5344CB8AC3E}">
        <p14:creationId xmlns:p14="http://schemas.microsoft.com/office/powerpoint/2010/main" val="2926435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34B7E20-2ACC-4C71-9B92-ECB0E3FF5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500" y="332656"/>
            <a:ext cx="4021038" cy="4021038"/>
          </a:xfrm>
          <a:prstGeom prst="rect">
            <a:avLst/>
          </a:prstGeom>
        </p:spPr>
      </p:pic>
      <p:sp>
        <p:nvSpPr>
          <p:cNvPr id="20482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263352" y="6358563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EDE8A79-5A36-0D44-A59A-1DA426868136}" type="slidenum">
              <a:rPr lang="nl-NL" sz="18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eaLnBrk="1" hangingPunct="1"/>
              <a:t>7</a:t>
            </a:fld>
            <a:endParaRPr lang="nl-NL" sz="1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1981200" y="3717032"/>
            <a:ext cx="9721079" cy="1388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n-US" sz="3600" dirty="0">
                <a:solidFill>
                  <a:srgbClr val="3D5A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…But under what conditions will plant </a:t>
            </a:r>
            <a:r>
              <a:rPr lang="en-US" sz="3600" dirty="0" err="1">
                <a:solidFill>
                  <a:srgbClr val="3D5A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biostimulants</a:t>
            </a:r>
            <a:r>
              <a:rPr lang="en-US" sz="3600" dirty="0">
                <a:solidFill>
                  <a:srgbClr val="3D5A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have access to the Single Market?</a:t>
            </a:r>
            <a:endParaRPr lang="en-US" sz="3600" dirty="0">
              <a:solidFill>
                <a:srgbClr val="A5CD3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348ECFB4-9F02-4086-A3C7-DA6C20BB3E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48200" y="635635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be circulated outside EBIC</a:t>
            </a:r>
          </a:p>
        </p:txBody>
      </p:sp>
    </p:spTree>
    <p:extLst>
      <p:ext uri="{BB962C8B-B14F-4D97-AF65-F5344CB8AC3E}">
        <p14:creationId xmlns:p14="http://schemas.microsoft.com/office/powerpoint/2010/main" val="3411532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B92DA7-3360-4A28-B1FF-375ECE70AC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8601FE-6926-3546-8347-9F60097FC252}" type="slidenum"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2858879-818F-46C9-8DFF-279D8D930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425" y="284630"/>
            <a:ext cx="6315896" cy="842571"/>
          </a:xfrm>
        </p:spPr>
        <p:txBody>
          <a:bodyPr>
            <a:noAutofit/>
          </a:bodyPr>
          <a:lstStyle/>
          <a:p>
            <a:r>
              <a:rPr lang="en-G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Securing proportionate regulation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DC754C1-969E-4BE0-850E-FDBF9DE36B78}"/>
              </a:ext>
            </a:extLst>
          </p:cNvPr>
          <p:cNvSpPr txBox="1">
            <a:spLocks/>
          </p:cNvSpPr>
          <p:nvPr/>
        </p:nvSpPr>
        <p:spPr bwMode="auto">
          <a:xfrm>
            <a:off x="1517605" y="1987163"/>
            <a:ext cx="4146347" cy="67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3D5A29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defTabSz="685800"/>
            <a:r>
              <a:rPr lang="en-GB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Components will only be eligible if they have met prerequisites like compliance with chemical legislation (REACH) or animal by-products regulation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9496B04-07C6-48FF-9D2E-42F1B5A3DDA4}"/>
              </a:ext>
            </a:extLst>
          </p:cNvPr>
          <p:cNvSpPr txBox="1">
            <a:spLocks/>
          </p:cNvSpPr>
          <p:nvPr/>
        </p:nvSpPr>
        <p:spPr bwMode="auto">
          <a:xfrm>
            <a:off x="1040787" y="1281790"/>
            <a:ext cx="498426" cy="60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3D5A29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defTabSz="685800"/>
            <a:r>
              <a: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D0C612B-5E55-458D-BC9A-38D811DFE8C6}"/>
              </a:ext>
            </a:extLst>
          </p:cNvPr>
          <p:cNvSpPr txBox="1">
            <a:spLocks/>
          </p:cNvSpPr>
          <p:nvPr/>
        </p:nvSpPr>
        <p:spPr bwMode="auto">
          <a:xfrm>
            <a:off x="1547823" y="1281790"/>
            <a:ext cx="3997214" cy="60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3D5A29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defTabSz="685800"/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Upstream legislation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9F33349-28B1-4861-96D6-52D17A8203D9}"/>
              </a:ext>
            </a:extLst>
          </p:cNvPr>
          <p:cNvSpPr txBox="1">
            <a:spLocks/>
          </p:cNvSpPr>
          <p:nvPr/>
        </p:nvSpPr>
        <p:spPr bwMode="auto">
          <a:xfrm>
            <a:off x="1517605" y="3794907"/>
            <a:ext cx="4146347" cy="59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3D5A29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defTabSz="685800"/>
            <a:r>
              <a:rPr lang="en-GB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CMC is subject to specific safety requirements (depending on nature of the component)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6D88CD9-8439-4E7E-A0A7-F5B553DCFAB0}"/>
              </a:ext>
            </a:extLst>
          </p:cNvPr>
          <p:cNvSpPr txBox="1">
            <a:spLocks/>
          </p:cNvSpPr>
          <p:nvPr/>
        </p:nvSpPr>
        <p:spPr bwMode="auto">
          <a:xfrm>
            <a:off x="1032014" y="3022356"/>
            <a:ext cx="505520" cy="60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3D5A29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defTabSz="685800"/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GB" sz="3200" b="1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31ADDF2-1084-4A1D-8AC8-7BF6090061FF}"/>
              </a:ext>
            </a:extLst>
          </p:cNvPr>
          <p:cNvSpPr txBox="1">
            <a:spLocks/>
          </p:cNvSpPr>
          <p:nvPr/>
        </p:nvSpPr>
        <p:spPr bwMode="auto">
          <a:xfrm>
            <a:off x="1517605" y="3056873"/>
            <a:ext cx="4251045" cy="60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3D5A29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defTabSz="685800"/>
            <a:r>
              <a:rPr lang="en-GB" sz="1800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Component material categories (CMCs)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CBC2BB0-3EF8-438C-88F6-B4AAD308239F}"/>
              </a:ext>
            </a:extLst>
          </p:cNvPr>
          <p:cNvSpPr txBox="1">
            <a:spLocks/>
          </p:cNvSpPr>
          <p:nvPr/>
        </p:nvSpPr>
        <p:spPr bwMode="auto">
          <a:xfrm>
            <a:off x="1464311" y="5351367"/>
            <a:ext cx="4203968" cy="37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3D5A29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defTabSz="685800"/>
            <a:r>
              <a:rPr lang="en-GB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Additional safety requirements are applied at the PFC level (depending on nature of product)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E18E41D-693A-4D9E-9051-109ADF4DE732}"/>
              </a:ext>
            </a:extLst>
          </p:cNvPr>
          <p:cNvSpPr txBox="1">
            <a:spLocks/>
          </p:cNvSpPr>
          <p:nvPr/>
        </p:nvSpPr>
        <p:spPr bwMode="auto">
          <a:xfrm>
            <a:off x="1048495" y="4583881"/>
            <a:ext cx="477800" cy="60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3D5A29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defTabSz="685800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GB" sz="32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1FBB875-B414-4DAA-83F2-5872A72D74A9}"/>
              </a:ext>
            </a:extLst>
          </p:cNvPr>
          <p:cNvSpPr txBox="1">
            <a:spLocks/>
          </p:cNvSpPr>
          <p:nvPr/>
        </p:nvSpPr>
        <p:spPr bwMode="auto">
          <a:xfrm>
            <a:off x="1444272" y="4578641"/>
            <a:ext cx="4381766" cy="60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3D5A29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defTabSz="685800"/>
            <a:r>
              <a:rPr lang="en-GB" sz="18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 function categories (PFCs)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7539972-29E2-4896-B18A-D5ED9E1CA74E}"/>
              </a:ext>
            </a:extLst>
          </p:cNvPr>
          <p:cNvSpPr txBox="1">
            <a:spLocks/>
          </p:cNvSpPr>
          <p:nvPr/>
        </p:nvSpPr>
        <p:spPr bwMode="auto">
          <a:xfrm>
            <a:off x="6418182" y="1802953"/>
            <a:ext cx="4225995" cy="106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3D5A29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defTabSz="685800"/>
            <a:r>
              <a:rPr lang="en-GB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focus of the legislation is safety, but some quality parameters are included. Biostimulant producers will have to demonstrate that claims are justified.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C11A56D-5CFA-4792-A995-39FDE22417BB}"/>
              </a:ext>
            </a:extLst>
          </p:cNvPr>
          <p:cNvSpPr txBox="1">
            <a:spLocks/>
          </p:cNvSpPr>
          <p:nvPr/>
        </p:nvSpPr>
        <p:spPr bwMode="auto">
          <a:xfrm>
            <a:off x="6109447" y="1262137"/>
            <a:ext cx="502332" cy="60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3D5A29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defTabSz="685800"/>
            <a:r>
              <a:rPr lang="en-US" sz="3200" b="1" dirty="0">
                <a:solidFill>
                  <a:srgbClr val="DCB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GB" sz="3200" b="1" dirty="0">
              <a:solidFill>
                <a:srgbClr val="DCB2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1582444-146F-4F26-86E5-1CD63A86319F}"/>
              </a:ext>
            </a:extLst>
          </p:cNvPr>
          <p:cNvSpPr txBox="1">
            <a:spLocks/>
          </p:cNvSpPr>
          <p:nvPr/>
        </p:nvSpPr>
        <p:spPr bwMode="auto">
          <a:xfrm>
            <a:off x="6592056" y="1289765"/>
            <a:ext cx="4028534" cy="60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3D5A29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defTabSz="685800"/>
            <a:r>
              <a:rPr lang="en-GB" sz="1800" b="1" dirty="0">
                <a:solidFill>
                  <a:srgbClr val="DCB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 quality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D7A8651-B768-4B68-B19A-6FE92CD1D4AC}"/>
              </a:ext>
            </a:extLst>
          </p:cNvPr>
          <p:cNvSpPr txBox="1">
            <a:spLocks/>
          </p:cNvSpPr>
          <p:nvPr/>
        </p:nvSpPr>
        <p:spPr bwMode="auto">
          <a:xfrm>
            <a:off x="6555089" y="3590829"/>
            <a:ext cx="3709927" cy="6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3D5A29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defTabSz="685800"/>
            <a:r>
              <a:rPr lang="en-GB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Biostimulants will have to seek “type” certification from a Notified Body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5D33C08-B266-4BBD-9245-55343DDB106D}"/>
              </a:ext>
            </a:extLst>
          </p:cNvPr>
          <p:cNvSpPr txBox="1">
            <a:spLocks/>
          </p:cNvSpPr>
          <p:nvPr/>
        </p:nvSpPr>
        <p:spPr bwMode="auto">
          <a:xfrm>
            <a:off x="6138599" y="3009682"/>
            <a:ext cx="436214" cy="60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3D5A29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defTabSz="685800"/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en-GB" sz="3200" b="1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B02998C-8499-40A2-AB7C-96EEA05010BF}"/>
              </a:ext>
            </a:extLst>
          </p:cNvPr>
          <p:cNvSpPr txBox="1">
            <a:spLocks/>
          </p:cNvSpPr>
          <p:nvPr/>
        </p:nvSpPr>
        <p:spPr bwMode="auto">
          <a:xfrm>
            <a:off x="6592056" y="3005915"/>
            <a:ext cx="3498292" cy="60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3D5A29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defTabSz="685800"/>
            <a:r>
              <a:rPr lang="en-GB" sz="1800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CE-marking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D84E2B7-4231-4BD0-BE96-91269C877E5F}"/>
              </a:ext>
            </a:extLst>
          </p:cNvPr>
          <p:cNvSpPr txBox="1">
            <a:spLocks/>
          </p:cNvSpPr>
          <p:nvPr/>
        </p:nvSpPr>
        <p:spPr bwMode="auto">
          <a:xfrm>
            <a:off x="6646965" y="5235816"/>
            <a:ext cx="3498292" cy="6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3D5A29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defTabSz="685800"/>
            <a:r>
              <a:rPr lang="en-GB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Member State surveillance officers can conduct controls and request full data from producers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FB619118-5486-4408-8EE8-8F12FA797444}"/>
              </a:ext>
            </a:extLst>
          </p:cNvPr>
          <p:cNvSpPr txBox="1">
            <a:spLocks/>
          </p:cNvSpPr>
          <p:nvPr/>
        </p:nvSpPr>
        <p:spPr bwMode="auto">
          <a:xfrm>
            <a:off x="6230293" y="4608230"/>
            <a:ext cx="436214" cy="60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3D5A29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defTabSz="685800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en-GB" sz="3200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DA4B5F6-C691-49BE-AFAB-09FC12E5DB1E}"/>
              </a:ext>
            </a:extLst>
          </p:cNvPr>
          <p:cNvSpPr txBox="1">
            <a:spLocks/>
          </p:cNvSpPr>
          <p:nvPr/>
        </p:nvSpPr>
        <p:spPr bwMode="auto">
          <a:xfrm>
            <a:off x="6646965" y="4608230"/>
            <a:ext cx="3498292" cy="60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3D5A29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5A29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defTabSz="685800"/>
            <a:r>
              <a:rPr lang="en-GB" sz="18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Market surveillance</a:t>
            </a:r>
          </a:p>
        </p:txBody>
      </p:sp>
      <p:pic>
        <p:nvPicPr>
          <p:cNvPr id="27" name="Graphic 26" descr="Scales of Justice">
            <a:extLst>
              <a:ext uri="{FF2B5EF4-FFF2-40B4-BE49-F238E27FC236}">
                <a16:creationId xmlns:a16="http://schemas.microsoft.com/office/drawing/2014/main" id="{DF004685-E55C-4684-9F0E-36ADAE743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84729" y="195006"/>
            <a:ext cx="938093" cy="938093"/>
          </a:xfrm>
          <a:prstGeom prst="rect">
            <a:avLst/>
          </a:prstGeom>
        </p:spPr>
      </p:pic>
      <p:pic>
        <p:nvPicPr>
          <p:cNvPr id="30" name="Graphic 29" descr="Handshake">
            <a:extLst>
              <a:ext uri="{FF2B5EF4-FFF2-40B4-BE49-F238E27FC236}">
                <a16:creationId xmlns:a16="http://schemas.microsoft.com/office/drawing/2014/main" id="{3F1E2BB4-C9CB-4081-9D42-9385CDD7EC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0233" y="143008"/>
            <a:ext cx="1070686" cy="1070686"/>
          </a:xfrm>
          <a:prstGeom prst="rect">
            <a:avLst/>
          </a:prstGeom>
        </p:spPr>
      </p:pic>
      <p:sp>
        <p:nvSpPr>
          <p:cNvPr id="25" name="Espace réservé du pied de page 4">
            <a:extLst>
              <a:ext uri="{FF2B5EF4-FFF2-40B4-BE49-F238E27FC236}">
                <a16:creationId xmlns:a16="http://schemas.microsoft.com/office/drawing/2014/main" id="{766C6E69-F6D7-45F5-BB51-291F05C1F8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48200" y="635635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be circulated outside EBIC</a:t>
            </a:r>
          </a:p>
        </p:txBody>
      </p:sp>
    </p:spTree>
    <p:extLst>
      <p:ext uri="{BB962C8B-B14F-4D97-AF65-F5344CB8AC3E}">
        <p14:creationId xmlns:p14="http://schemas.microsoft.com/office/powerpoint/2010/main" val="2670479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FC61F0E6-717E-4335-92DB-CB6EBEEB7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391996"/>
            <a:ext cx="8229600" cy="857250"/>
          </a:xfrm>
        </p:spPr>
        <p:txBody>
          <a:bodyPr/>
          <a:lstStyle/>
          <a:p>
            <a:pPr defTabSz="685800"/>
            <a:r>
              <a:rPr lang="en-G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“Fertilising products” comprise</a:t>
            </a:r>
            <a:br>
              <a:rPr lang="en-G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Product Function Categories (PFCs)</a:t>
            </a:r>
          </a:p>
        </p:txBody>
      </p:sp>
      <p:sp>
        <p:nvSpPr>
          <p:cNvPr id="39" name="Slide Number Placeholder 3">
            <a:extLst>
              <a:ext uri="{FF2B5EF4-FFF2-40B4-BE49-F238E27FC236}">
                <a16:creationId xmlns:a16="http://schemas.microsoft.com/office/drawing/2014/main" id="{8EA0029F-E232-4183-AA23-A3E5C9A67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429" y="6447636"/>
            <a:ext cx="514350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ctr" defTabSz="457200" rtl="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C3EBDE-B210-486C-9CED-14A9EFED0AC6}" type="slidenum">
              <a:rPr lang="en-US" altLang="en-US" sz="1800">
                <a:solidFill>
                  <a:srgbClr val="3D5A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800" dirty="0">
              <a:solidFill>
                <a:srgbClr val="3D5A2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41280D1F-EF54-44A8-90B5-EC5BF74511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48200" y="635635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be circulated outside EBIC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0AD1F4-931D-4EDA-AEB7-F82DF6273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1556792"/>
            <a:ext cx="10638442" cy="394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27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hème Office">
  <a:themeElements>
    <a:clrScheme name="EBIC Prez">
      <a:dk1>
        <a:srgbClr val="000000"/>
      </a:dk1>
      <a:lt1>
        <a:srgbClr val="FFFFFF"/>
      </a:lt1>
      <a:dk2>
        <a:srgbClr val="3E5B2A"/>
      </a:dk2>
      <a:lt2>
        <a:srgbClr val="A5CD39"/>
      </a:lt2>
      <a:accent1>
        <a:srgbClr val="E36C09"/>
      </a:accent1>
      <a:accent2>
        <a:srgbClr val="31859B"/>
      </a:accent2>
      <a:accent3>
        <a:srgbClr val="DEE894"/>
      </a:accent3>
      <a:accent4>
        <a:srgbClr val="92CDDC"/>
      </a:accent4>
      <a:accent5>
        <a:srgbClr val="366092"/>
      </a:accent5>
      <a:accent6>
        <a:srgbClr val="17365D"/>
      </a:accent6>
      <a:hlink>
        <a:srgbClr val="974806"/>
      </a:hlink>
      <a:folHlink>
        <a:srgbClr val="7F7F7F"/>
      </a:folHlink>
    </a:clrScheme>
    <a:fontScheme name="Custom 3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hème Office">
  <a:themeElements>
    <a:clrScheme name="EBIC Prez">
      <a:dk1>
        <a:srgbClr val="000000"/>
      </a:dk1>
      <a:lt1>
        <a:srgbClr val="FFFFFF"/>
      </a:lt1>
      <a:dk2>
        <a:srgbClr val="3E5B2A"/>
      </a:dk2>
      <a:lt2>
        <a:srgbClr val="A5CD39"/>
      </a:lt2>
      <a:accent1>
        <a:srgbClr val="E36C09"/>
      </a:accent1>
      <a:accent2>
        <a:srgbClr val="31859B"/>
      </a:accent2>
      <a:accent3>
        <a:srgbClr val="DEE894"/>
      </a:accent3>
      <a:accent4>
        <a:srgbClr val="92CDDC"/>
      </a:accent4>
      <a:accent5>
        <a:srgbClr val="366092"/>
      </a:accent5>
      <a:accent6>
        <a:srgbClr val="17365D"/>
      </a:accent6>
      <a:hlink>
        <a:srgbClr val="974806"/>
      </a:hlink>
      <a:folHlink>
        <a:srgbClr val="7F7F7F"/>
      </a:folHlink>
    </a:clrScheme>
    <a:fontScheme name="Custom 3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hème Office">
  <a:themeElements>
    <a:clrScheme name="EBIC">
      <a:dk1>
        <a:sysClr val="windowText" lastClr="000000"/>
      </a:dk1>
      <a:lt1>
        <a:sysClr val="window" lastClr="FFFFFF"/>
      </a:lt1>
      <a:dk2>
        <a:srgbClr val="3E5B2A"/>
      </a:dk2>
      <a:lt2>
        <a:srgbClr val="A5CD39"/>
      </a:lt2>
      <a:accent1>
        <a:srgbClr val="E36C09"/>
      </a:accent1>
      <a:accent2>
        <a:srgbClr val="31859B"/>
      </a:accent2>
      <a:accent3>
        <a:srgbClr val="DEE894"/>
      </a:accent3>
      <a:accent4>
        <a:srgbClr val="92CDDC"/>
      </a:accent4>
      <a:accent5>
        <a:srgbClr val="366092"/>
      </a:accent5>
      <a:accent6>
        <a:srgbClr val="17365D"/>
      </a:accent6>
      <a:hlink>
        <a:srgbClr val="974806"/>
      </a:hlink>
      <a:folHlink>
        <a:srgbClr val="7F7F7F"/>
      </a:folHlink>
    </a:clrScheme>
    <a:fontScheme name="Custom 3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1227</Words>
  <Application>Microsoft Macintosh PowerPoint</Application>
  <PresentationFormat>Widescreen</PresentationFormat>
  <Paragraphs>185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ＭＳ Ｐゴシック</vt:lpstr>
      <vt:lpstr>ＭＳ Ｐゴシック</vt:lpstr>
      <vt:lpstr>Arial</vt:lpstr>
      <vt:lpstr>Calibri</vt:lpstr>
      <vt:lpstr>Courier New</vt:lpstr>
      <vt:lpstr>Gill Sans</vt:lpstr>
      <vt:lpstr>Tahoma</vt:lpstr>
      <vt:lpstr>Times New Roman</vt:lpstr>
      <vt:lpstr>Wingdings</vt:lpstr>
      <vt:lpstr>Wingdings 3</vt:lpstr>
      <vt:lpstr>Office Theme</vt:lpstr>
      <vt:lpstr>1_Thème Office</vt:lpstr>
      <vt:lpstr>2_Thème Office</vt:lpstr>
      <vt:lpstr>1_Thème Office</vt:lpstr>
      <vt:lpstr>PowerPoint Presentation</vt:lpstr>
      <vt:lpstr>European Biostimulants Industry Council</vt:lpstr>
      <vt:lpstr>What is EBIC’s mission?</vt:lpstr>
      <vt:lpstr>PowerPoint Presentation</vt:lpstr>
      <vt:lpstr>PowerPoint Presentation</vt:lpstr>
      <vt:lpstr>Pros and cons of the FPR for plant biostimulants</vt:lpstr>
      <vt:lpstr>PowerPoint Presentation</vt:lpstr>
      <vt:lpstr>Securing proportionate regulation</vt:lpstr>
      <vt:lpstr>“Fertilising products” comprise 7 Product Function Categories (PFCs)</vt:lpstr>
      <vt:lpstr>The component material categories (CMCs)  (as listed in the November 2018 compromise text)</vt:lpstr>
      <vt:lpstr>CMC-specific requirements</vt:lpstr>
      <vt:lpstr>Requirements for PFC 6 (Plant biostimulants)  </vt:lpstr>
      <vt:lpstr>Conformity assessment of biostimulants will be a two-step process</vt:lpstr>
      <vt:lpstr>Relationship between EU legislation &amp; EN standards</vt:lpstr>
      <vt:lpstr>Standardisation is a critical aspect of the implementation of future regulation and its adaptation to technical progress </vt:lpstr>
      <vt:lpstr>PowerPoint Presentation</vt:lpstr>
      <vt:lpstr>When does the EU regulation apply?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meeting</dc:title>
  <dc:creator>Kristen E. Sukalac</dc:creator>
  <cp:lastModifiedBy>Microsoft Office User</cp:lastModifiedBy>
  <cp:revision>379</cp:revision>
  <dcterms:created xsi:type="dcterms:W3CDTF">2011-10-04T16:07:28Z</dcterms:created>
  <dcterms:modified xsi:type="dcterms:W3CDTF">2019-03-04T11:27:13Z</dcterms:modified>
</cp:coreProperties>
</file>