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0" r:id="rId1"/>
  </p:sldMasterIdLst>
  <p:notesMasterIdLst>
    <p:notesMasterId r:id="rId12"/>
  </p:notesMasterIdLst>
  <p:sldIdLst>
    <p:sldId id="256" r:id="rId2"/>
    <p:sldId id="306" r:id="rId3"/>
    <p:sldId id="307" r:id="rId4"/>
    <p:sldId id="308" r:id="rId5"/>
    <p:sldId id="309" r:id="rId6"/>
    <p:sldId id="268" r:id="rId7"/>
    <p:sldId id="301" r:id="rId8"/>
    <p:sldId id="299" r:id="rId9"/>
    <p:sldId id="333" r:id="rId10"/>
    <p:sldId id="28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08" autoAdjust="0"/>
    <p:restoredTop sz="92947" autoAdjust="0"/>
  </p:normalViewPr>
  <p:slideViewPr>
    <p:cSldViewPr snapToGrid="0" snapToObjects="1">
      <p:cViewPr varScale="1">
        <p:scale>
          <a:sx n="102" d="100"/>
          <a:sy n="102" d="100"/>
        </p:scale>
        <p:origin x="720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8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F6024-3C8B-9C4B-B93A-DFF2C901807D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47D7C-A5C2-3B47-972D-7DE35B47A5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404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47D7C-A5C2-3B47-972D-7DE35B47A5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0155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47D7C-A5C2-3B47-972D-7DE35B47A54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18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47D7C-A5C2-3B47-972D-7DE35B47A54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3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47D7C-A5C2-3B47-972D-7DE35B47A54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3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47D7C-A5C2-3B47-972D-7DE35B47A54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88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47D7C-A5C2-3B47-972D-7DE35B47A54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14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47D7C-A5C2-3B47-972D-7DE35B47A54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425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47D7C-A5C2-3B47-972D-7DE35B47A54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346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47D7C-A5C2-3B47-972D-7DE35B47A54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14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47D7C-A5C2-3B47-972D-7DE35B47A54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63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0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598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1506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441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4013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817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22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10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58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09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61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9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71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10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76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9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2F260-6222-1D4C-AD61-965927A0F0C7}" type="datetimeFigureOut">
              <a:rPr lang="en-US" smtClean="0"/>
              <a:t>3/4/19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DDC528F-B29F-0849-B3E9-BDDB45A49D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51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  <p:sldLayoutId id="2147484052" r:id="rId12"/>
    <p:sldLayoutId id="2147484053" r:id="rId13"/>
    <p:sldLayoutId id="2147484054" r:id="rId14"/>
    <p:sldLayoutId id="2147484055" r:id="rId15"/>
    <p:sldLayoutId id="21474840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1227668"/>
            <a:ext cx="9718497" cy="3160889"/>
          </a:xfrm>
        </p:spPr>
        <p:txBody>
          <a:bodyPr>
            <a:normAutofit/>
          </a:bodyPr>
          <a:lstStyle/>
          <a:p>
            <a:r>
              <a:rPr lang="en-US" b="1" dirty="0"/>
              <a:t>Biostimulants:</a:t>
            </a:r>
            <a:br>
              <a:rPr lang="en-US" sz="3200" b="1" dirty="0"/>
            </a:br>
            <a:r>
              <a:rPr lang="en-US" b="1" dirty="0"/>
              <a:t>A State Fertilizer Regulatory Program Perspective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9712" y="4530904"/>
            <a:ext cx="6400800" cy="171369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BPIA ~ Portland</a:t>
            </a:r>
          </a:p>
          <a:p>
            <a:r>
              <a:rPr lang="en-US" dirty="0"/>
              <a:t>March 13, 2019</a:t>
            </a:r>
          </a:p>
          <a:p>
            <a:r>
              <a:rPr lang="en-US" sz="2400" dirty="0"/>
              <a:t>Matt Haynes</a:t>
            </a:r>
          </a:p>
          <a:p>
            <a:r>
              <a:rPr lang="en-US" sz="2400" dirty="0"/>
              <a:t>Oregon Department of Agriculture</a:t>
            </a:r>
          </a:p>
        </p:txBody>
      </p:sp>
    </p:spTree>
    <p:extLst>
      <p:ext uri="{BB962C8B-B14F-4D97-AF65-F5344CB8AC3E}">
        <p14:creationId xmlns:p14="http://schemas.microsoft.com/office/powerpoint/2010/main" val="1795685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008" y="634384"/>
            <a:ext cx="7198799" cy="649886"/>
          </a:xfrm>
        </p:spPr>
        <p:txBody>
          <a:bodyPr>
            <a:normAutofit/>
          </a:bodyPr>
          <a:lstStyle/>
          <a:p>
            <a:r>
              <a:rPr lang="en-US" b="1" dirty="0"/>
              <a:t>Status of Biostimulant as a 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1742" y="1284271"/>
            <a:ext cx="9283813" cy="3585681"/>
          </a:xfrm>
        </p:spPr>
        <p:txBody>
          <a:bodyPr>
            <a:normAutofit/>
          </a:bodyPr>
          <a:lstStyle/>
          <a:p>
            <a:r>
              <a:rPr lang="en-US" sz="2000" dirty="0"/>
              <a:t>Inconsistent use of the term</a:t>
            </a:r>
          </a:p>
          <a:p>
            <a:r>
              <a:rPr lang="en-US" sz="2000" dirty="0"/>
              <a:t>Action(s) poorly understood</a:t>
            </a:r>
          </a:p>
          <a:p>
            <a:r>
              <a:rPr lang="en-US" sz="2000" dirty="0"/>
              <a:t>Not an AAPFCO-defined term or definition</a:t>
            </a:r>
          </a:p>
          <a:p>
            <a:r>
              <a:rPr lang="en-US" sz="2000" dirty="0"/>
              <a:t>Most states </a:t>
            </a:r>
            <a:r>
              <a:rPr lang="en-US" sz="2000" b="1" u="sng" dirty="0"/>
              <a:t>will not</a:t>
            </a:r>
            <a:r>
              <a:rPr lang="en-US" sz="2000" dirty="0"/>
              <a:t> accept it in labeling</a:t>
            </a:r>
          </a:p>
          <a:p>
            <a:r>
              <a:rPr lang="en-US" sz="2000" dirty="0"/>
              <a:t>Most state fertilizer programs </a:t>
            </a:r>
            <a:r>
              <a:rPr lang="en-US" sz="2000" b="1" u="sng" dirty="0"/>
              <a:t>will</a:t>
            </a:r>
            <a:r>
              <a:rPr lang="en-US" sz="2000" dirty="0"/>
              <a:t> accept the term biostimulant if it is used as part of the name of an EPA- registered product</a:t>
            </a:r>
          </a:p>
          <a:p>
            <a:r>
              <a:rPr lang="en-US" sz="2000" dirty="0"/>
              <a:t>Section 9201 in the current farm bill </a:t>
            </a:r>
            <a:r>
              <a:rPr lang="en-US" sz="2000" b="1" u="sng" dirty="0"/>
              <a:t>does not</a:t>
            </a:r>
            <a:r>
              <a:rPr lang="en-US" sz="2000" dirty="0"/>
              <a:t> provide for carte blanche use of the term</a:t>
            </a:r>
          </a:p>
        </p:txBody>
      </p:sp>
    </p:spTree>
    <p:extLst>
      <p:ext uri="{BB962C8B-B14F-4D97-AF65-F5344CB8AC3E}">
        <p14:creationId xmlns:p14="http://schemas.microsoft.com/office/powerpoint/2010/main" val="8257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444" y="651055"/>
            <a:ext cx="9197080" cy="1143000"/>
          </a:xfrm>
        </p:spPr>
        <p:txBody>
          <a:bodyPr>
            <a:noAutofit/>
          </a:bodyPr>
          <a:lstStyle/>
          <a:p>
            <a:r>
              <a:rPr lang="en-US" b="1" dirty="0"/>
              <a:t>Framing the Question: </a:t>
            </a:r>
            <a:br>
              <a:rPr lang="en-US" b="1" dirty="0"/>
            </a:br>
            <a:r>
              <a:rPr lang="en-US" b="1" dirty="0"/>
              <a:t>Fertilizer Regulation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81216"/>
            <a:ext cx="8229600" cy="2316124"/>
          </a:xfrm>
        </p:spPr>
        <p:txBody>
          <a:bodyPr>
            <a:normAutofit/>
          </a:bodyPr>
          <a:lstStyle/>
          <a:p>
            <a:r>
              <a:rPr lang="en-US" sz="3000" dirty="0"/>
              <a:t>No Federal / national regulatory program</a:t>
            </a:r>
          </a:p>
          <a:p>
            <a:r>
              <a:rPr lang="en-US" sz="3000" dirty="0"/>
              <a:t>Regulated by individual states</a:t>
            </a:r>
          </a:p>
          <a:p>
            <a:r>
              <a:rPr lang="en-US" sz="3000" dirty="0"/>
              <a:t>Regulations and requirements vary  between states</a:t>
            </a:r>
          </a:p>
        </p:txBody>
      </p:sp>
    </p:spTree>
    <p:extLst>
      <p:ext uri="{BB962C8B-B14F-4D97-AF65-F5344CB8AC3E}">
        <p14:creationId xmlns:p14="http://schemas.microsoft.com/office/powerpoint/2010/main" val="1337427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362" y="582485"/>
            <a:ext cx="9012146" cy="1739477"/>
          </a:xfrm>
        </p:spPr>
        <p:txBody>
          <a:bodyPr>
            <a:noAutofit/>
          </a:bodyPr>
          <a:lstStyle/>
          <a:p>
            <a:r>
              <a:rPr lang="en-US" b="1" dirty="0"/>
              <a:t>The Role of the Association of American Plant Food Control Officials (AAPFCO)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885628"/>
            <a:ext cx="7870004" cy="3747911"/>
          </a:xfrm>
        </p:spPr>
        <p:txBody>
          <a:bodyPr>
            <a:normAutofit/>
          </a:bodyPr>
          <a:lstStyle/>
          <a:p>
            <a:r>
              <a:rPr lang="en-US" sz="3000" dirty="0"/>
              <a:t>Promote uniformity through consensus</a:t>
            </a:r>
          </a:p>
          <a:p>
            <a:r>
              <a:rPr lang="en-US" sz="3000" dirty="0"/>
              <a:t>Encourages uniform:</a:t>
            </a:r>
          </a:p>
          <a:p>
            <a:pPr lvl="1"/>
            <a:r>
              <a:rPr lang="en-US" sz="2000" dirty="0"/>
              <a:t>Definitions</a:t>
            </a:r>
          </a:p>
          <a:p>
            <a:pPr lvl="1"/>
            <a:r>
              <a:rPr lang="en-US" sz="2000" dirty="0"/>
              <a:t>Model bills for legislation</a:t>
            </a:r>
          </a:p>
          <a:p>
            <a:pPr lvl="1"/>
            <a:r>
              <a:rPr lang="en-US" sz="2000" dirty="0"/>
              <a:t>Labels and labeling</a:t>
            </a:r>
          </a:p>
          <a:p>
            <a:pPr lvl="1"/>
            <a:r>
              <a:rPr lang="en-US" sz="2000" dirty="0"/>
              <a:t>Inspection methods</a:t>
            </a:r>
          </a:p>
          <a:p>
            <a:pPr lvl="1"/>
            <a:r>
              <a:rPr lang="en-US" sz="2000" dirty="0"/>
              <a:t>Sampling and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79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5079" y="675481"/>
            <a:ext cx="4825469" cy="680709"/>
          </a:xfrm>
        </p:spPr>
        <p:txBody>
          <a:bodyPr/>
          <a:lstStyle/>
          <a:p>
            <a:r>
              <a:rPr lang="en-US" b="1" dirty="0"/>
              <a:t>The Role of AAPFCO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3387" y="1455505"/>
            <a:ext cx="9366006" cy="4863103"/>
          </a:xfrm>
        </p:spPr>
        <p:txBody>
          <a:bodyPr>
            <a:normAutofit/>
          </a:bodyPr>
          <a:lstStyle/>
          <a:p>
            <a:r>
              <a:rPr lang="en-US" sz="3000" dirty="0"/>
              <a:t>Not regulatory </a:t>
            </a:r>
          </a:p>
          <a:p>
            <a:r>
              <a:rPr lang="en-US" sz="3000" dirty="0"/>
              <a:t>Participation is voluntary</a:t>
            </a:r>
          </a:p>
          <a:p>
            <a:r>
              <a:rPr lang="en-US" sz="3000" dirty="0"/>
              <a:t>Conformity trumped by state laws</a:t>
            </a:r>
          </a:p>
          <a:p>
            <a:r>
              <a:rPr lang="en-US" sz="3000" dirty="0"/>
              <a:t>Definitions - one of the most commonly used, and useful, functions</a:t>
            </a:r>
          </a:p>
          <a:p>
            <a:r>
              <a:rPr lang="en-US" sz="3000" dirty="0"/>
              <a:t>The term “biostimulant” </a:t>
            </a:r>
            <a:r>
              <a:rPr lang="en-US" sz="3000" u="sng" dirty="0"/>
              <a:t>does not </a:t>
            </a:r>
            <a:r>
              <a:rPr lang="en-US" sz="3000" dirty="0"/>
              <a:t>appear as a term or definition in the current Official Publication No. 72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61987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4909" y="620978"/>
            <a:ext cx="5296328" cy="714662"/>
          </a:xfrm>
        </p:spPr>
        <p:txBody>
          <a:bodyPr>
            <a:normAutofit/>
          </a:bodyPr>
          <a:lstStyle/>
          <a:p>
            <a:r>
              <a:rPr lang="en-US" b="1" dirty="0"/>
              <a:t>Regulatory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0866" y="1335641"/>
            <a:ext cx="9335785" cy="3143893"/>
          </a:xfrm>
        </p:spPr>
        <p:txBody>
          <a:bodyPr>
            <a:normAutofit/>
          </a:bodyPr>
          <a:lstStyle/>
          <a:p>
            <a:r>
              <a:rPr lang="en-US" sz="3000" dirty="0"/>
              <a:t>Fair and equitable regulation requires accurate and complete definitions</a:t>
            </a:r>
          </a:p>
          <a:p>
            <a:endParaRPr lang="en-US" sz="3000" dirty="0"/>
          </a:p>
          <a:p>
            <a:r>
              <a:rPr lang="en-US" sz="3000" dirty="0"/>
              <a:t>Validated analytical methods are needed to verify label guarantees</a:t>
            </a:r>
          </a:p>
        </p:txBody>
      </p:sp>
    </p:spTree>
    <p:extLst>
      <p:ext uri="{BB962C8B-B14F-4D97-AF65-F5344CB8AC3E}">
        <p14:creationId xmlns:p14="http://schemas.microsoft.com/office/powerpoint/2010/main" val="296240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832" y="465374"/>
            <a:ext cx="7484724" cy="26682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500" b="1" dirty="0"/>
              <a:t>The Definition of Biostimulant Depends on Whom You Ask</a:t>
            </a:r>
          </a:p>
        </p:txBody>
      </p:sp>
    </p:spTree>
    <p:extLst>
      <p:ext uri="{BB962C8B-B14F-4D97-AF65-F5344CB8AC3E}">
        <p14:creationId xmlns:p14="http://schemas.microsoft.com/office/powerpoint/2010/main" val="1790009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1" y="609505"/>
            <a:ext cx="4289461" cy="705588"/>
          </a:xfrm>
        </p:spPr>
        <p:txBody>
          <a:bodyPr>
            <a:normAutofit/>
          </a:bodyPr>
          <a:lstStyle/>
          <a:p>
            <a:r>
              <a:rPr lang="en-US" b="1" dirty="0"/>
              <a:t>Relevant EPA Term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599" y="1315094"/>
            <a:ext cx="9176535" cy="41918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i="1" dirty="0"/>
              <a:t>Plant Regulator or Plant Growth Regulator (PGR)</a:t>
            </a:r>
          </a:p>
          <a:p>
            <a:pPr marL="0" indent="0">
              <a:buNone/>
            </a:pPr>
            <a:r>
              <a:rPr lang="en-US" sz="2000" dirty="0"/>
              <a:t>“A plant growth regulator, through physiological action, is intended to accelerate or retard growth, or alter plant behavior or the produce of the plant.”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“Whether a product is considered to be a plant growth regulator depends on whether the plant response or mode of action being claimed would go beyond what would be expected from simple nutrition.”</a:t>
            </a:r>
          </a:p>
          <a:p>
            <a:pPr marL="0" indent="0">
              <a:buNone/>
            </a:pPr>
            <a:r>
              <a:rPr lang="en-US" sz="2000" b="1" i="1" dirty="0"/>
              <a:t>EPA Label Review Manual (2014), page 2-6</a:t>
            </a:r>
          </a:p>
        </p:txBody>
      </p:sp>
    </p:spTree>
    <p:extLst>
      <p:ext uri="{BB962C8B-B14F-4D97-AF65-F5344CB8AC3E}">
        <p14:creationId xmlns:p14="http://schemas.microsoft.com/office/powerpoint/2010/main" val="1519997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804" y="675482"/>
            <a:ext cx="3345989" cy="629337"/>
          </a:xfrm>
        </p:spPr>
        <p:txBody>
          <a:bodyPr>
            <a:noAutofit/>
          </a:bodyPr>
          <a:lstStyle/>
          <a:p>
            <a:r>
              <a:rPr lang="en-US" b="1" dirty="0"/>
              <a:t>Biostimulants?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112" y="1393860"/>
            <a:ext cx="6061153" cy="3969250"/>
          </a:xfrm>
        </p:spPr>
        <p:txBody>
          <a:bodyPr>
            <a:normAutofit/>
          </a:bodyPr>
          <a:lstStyle/>
          <a:p>
            <a:pPr lvl="0"/>
            <a:r>
              <a:rPr lang="nl-BE" sz="2000"/>
              <a:t>Humic substances</a:t>
            </a:r>
            <a:endParaRPr lang="en-US" sz="2000" dirty="0"/>
          </a:p>
          <a:p>
            <a:r>
              <a:rPr lang="en-US" sz="2000" dirty="0"/>
              <a:t>Bacteria and Fungi (VOCs)</a:t>
            </a:r>
          </a:p>
          <a:p>
            <a:pPr lvl="0"/>
            <a:r>
              <a:rPr lang="nl-BE" sz="2000"/>
              <a:t>Chemical elements (Si)</a:t>
            </a:r>
            <a:endParaRPr lang="en-US" sz="2000" dirty="0"/>
          </a:p>
          <a:p>
            <a:pPr lvl="0"/>
            <a:r>
              <a:rPr lang="nl-BE" sz="2000"/>
              <a:t>Inorganic salts, including phosphite</a:t>
            </a:r>
            <a:endParaRPr lang="en-US" sz="2000" dirty="0"/>
          </a:p>
          <a:p>
            <a:pPr lvl="0"/>
            <a:r>
              <a:rPr lang="nl-BE" sz="2000"/>
              <a:t>Seaweed extracts</a:t>
            </a:r>
            <a:endParaRPr lang="en-US" sz="2000" dirty="0"/>
          </a:p>
          <a:p>
            <a:pPr lvl="0"/>
            <a:r>
              <a:rPr lang="nl-BE" sz="2000"/>
              <a:t>Chitin and chitosan derivatives</a:t>
            </a:r>
            <a:endParaRPr lang="en-US" sz="2000" dirty="0"/>
          </a:p>
          <a:p>
            <a:pPr lvl="0"/>
            <a:r>
              <a:rPr lang="nl-BE" sz="2000"/>
              <a:t>Antitranspirants</a:t>
            </a:r>
            <a:endParaRPr lang="en-US" sz="2000" dirty="0"/>
          </a:p>
          <a:p>
            <a:pPr lvl="0"/>
            <a:r>
              <a:rPr lang="en-GB" sz="2000" dirty="0"/>
              <a:t>Free amino acids</a:t>
            </a:r>
          </a:p>
          <a:p>
            <a:pPr lvl="0"/>
            <a:r>
              <a:rPr lang="en-GB" sz="2000" dirty="0"/>
              <a:t>Salicylic Acid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2102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4123" y="654933"/>
            <a:ext cx="6589199" cy="690982"/>
          </a:xfrm>
        </p:spPr>
        <p:txBody>
          <a:bodyPr>
            <a:normAutofit/>
          </a:bodyPr>
          <a:lstStyle/>
          <a:p>
            <a:r>
              <a:rPr lang="en-US" b="1" dirty="0"/>
              <a:t>Questions for Regulators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4121" y="1345917"/>
            <a:ext cx="8633757" cy="3904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Does the product work and how?</a:t>
            </a:r>
          </a:p>
          <a:p>
            <a:pPr lvl="0"/>
            <a:r>
              <a:rPr lang="en-US" sz="2000" dirty="0"/>
              <a:t>Rates</a:t>
            </a:r>
          </a:p>
          <a:p>
            <a:pPr lvl="0"/>
            <a:r>
              <a:rPr lang="en-US" sz="2000" dirty="0"/>
              <a:t>Lab vs. field data</a:t>
            </a:r>
          </a:p>
          <a:p>
            <a:pPr lvl="0"/>
            <a:r>
              <a:rPr lang="en-US" sz="2000" dirty="0"/>
              <a:t>Limiting conditions</a:t>
            </a:r>
          </a:p>
          <a:p>
            <a:pPr lvl="0"/>
            <a:r>
              <a:rPr lang="en-US" sz="2000" dirty="0"/>
              <a:t>Pesticidal vs. non-pesticidal mode(s) of action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3000" dirty="0"/>
              <a:t>When product is sampled in the marketplace, how can guarantees be verified?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964376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2211</TotalTime>
  <Words>386</Words>
  <Application>Microsoft Macintosh PowerPoint</Application>
  <PresentationFormat>Widescreen</PresentationFormat>
  <Paragraphs>70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Wisp</vt:lpstr>
      <vt:lpstr>Biostimulants: A State Fertilizer Regulatory Program Perspective</vt:lpstr>
      <vt:lpstr>Framing the Question:  Fertilizer Regulation</vt:lpstr>
      <vt:lpstr>The Role of the Association of American Plant Food Control Officials (AAPFCO)</vt:lpstr>
      <vt:lpstr>The Role of AAPFCO</vt:lpstr>
      <vt:lpstr>Regulatory Challenges</vt:lpstr>
      <vt:lpstr> </vt:lpstr>
      <vt:lpstr>Relevant EPA Term </vt:lpstr>
      <vt:lpstr>Biostimulants?</vt:lpstr>
      <vt:lpstr>Questions for Regulators</vt:lpstr>
      <vt:lpstr>Status of Biostimulant as a Term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Fertilizer Regulation  and Biostimulants</dc:title>
  <dc:creator>Donald W Wolf</dc:creator>
  <cp:lastModifiedBy>Microsoft Office User</cp:lastModifiedBy>
  <cp:revision>159</cp:revision>
  <dcterms:created xsi:type="dcterms:W3CDTF">2014-04-30T21:19:13Z</dcterms:created>
  <dcterms:modified xsi:type="dcterms:W3CDTF">2019-03-04T22:57:12Z</dcterms:modified>
</cp:coreProperties>
</file>