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57" r:id="rId2"/>
    <p:sldId id="305" r:id="rId3"/>
    <p:sldId id="310" r:id="rId4"/>
    <p:sldId id="306" r:id="rId5"/>
    <p:sldId id="312" r:id="rId6"/>
    <p:sldId id="311" r:id="rId7"/>
    <p:sldId id="307" r:id="rId8"/>
    <p:sldId id="308" r:id="rId9"/>
    <p:sldId id="309" r:id="rId10"/>
    <p:sldId id="314" r:id="rId11"/>
    <p:sldId id="313" r:id="rId12"/>
    <p:sldId id="316" r:id="rId13"/>
    <p:sldId id="317" r:id="rId14"/>
    <p:sldId id="318" r:id="rId15"/>
    <p:sldId id="303" r:id="rId16"/>
    <p:sldId id="304" r:id="rId17"/>
  </p:sldIdLst>
  <p:sldSz cx="12192000" cy="6858000"/>
  <p:notesSz cx="7010400" cy="9296400"/>
  <p:embeddedFontLst>
    <p:embeddedFont>
      <p:font typeface="Calibri" panose="020F0502020204030204" pitchFamily="34" charset="0"/>
      <p:regular r:id="rId19"/>
      <p:bold r:id="rId20"/>
      <p:italic r:id="rId21"/>
      <p:boldItalic r:id="rId22"/>
    </p:embeddedFont>
    <p:embeddedFont>
      <p:font typeface="Raleway" panose="020B0003030101060003"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66633"/>
    <a:srgbClr val="7D0049"/>
    <a:srgbClr val="455560"/>
    <a:srgbClr val="00447C"/>
    <a:srgbClr val="439539"/>
    <a:srgbClr val="5A2149"/>
    <a:srgbClr val="006B6E"/>
    <a:srgbClr val="E71939"/>
    <a:srgbClr val="F37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9"/>
    <p:restoredTop sz="80564" autoAdjust="0"/>
  </p:normalViewPr>
  <p:slideViewPr>
    <p:cSldViewPr snapToGrid="0" snapToObjects="1">
      <p:cViewPr varScale="1">
        <p:scale>
          <a:sx n="87" d="100"/>
          <a:sy n="87" d="100"/>
        </p:scale>
        <p:origin x="1328" y="20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8B102E-ABBC-4DE3-A8B9-98F6F7078C88}" type="datetimeFigureOut">
              <a:rPr lang="en-CA" smtClean="0"/>
              <a:t>2019-03-13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A33BA5-CE6E-4B3C-9B02-5C634327B5A4}" type="slidenum">
              <a:rPr lang="en-CA" smtClean="0"/>
              <a:t>‹#›</a:t>
            </a:fld>
            <a:endParaRPr lang="en-CA"/>
          </a:p>
        </p:txBody>
      </p:sp>
    </p:spTree>
    <p:extLst>
      <p:ext uri="{BB962C8B-B14F-4D97-AF65-F5344CB8AC3E}">
        <p14:creationId xmlns:p14="http://schemas.microsoft.com/office/powerpoint/2010/main" val="192367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 going to speak </a:t>
            </a:r>
            <a:r>
              <a:rPr lang="en-CA" baseline="0" dirty="0"/>
              <a:t>research that operates in the space between discovery and successful commercial uptake of </a:t>
            </a:r>
            <a:r>
              <a:rPr lang="en-CA" baseline="0" dirty="0" err="1"/>
              <a:t>biopesticides</a:t>
            </a:r>
            <a:r>
              <a:rPr lang="en-CA" baseline="0" dirty="0"/>
              <a:t> and </a:t>
            </a:r>
            <a:r>
              <a:rPr lang="en-CA" baseline="0" dirty="0" err="1"/>
              <a:t>biostimulants</a:t>
            </a:r>
            <a:r>
              <a:rPr lang="en-CA" baseline="0" dirty="0"/>
              <a:t>, and I’ll do that through the lens of the Canadian greenhouse sector.</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2</a:t>
            </a:fld>
            <a:endParaRPr lang="en-CA"/>
          </a:p>
        </p:txBody>
      </p:sp>
    </p:spTree>
    <p:extLst>
      <p:ext uri="{BB962C8B-B14F-4D97-AF65-F5344CB8AC3E}">
        <p14:creationId xmlns:p14="http://schemas.microsoft.com/office/powerpoint/2010/main" val="3172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Biopesticides</a:t>
            </a:r>
            <a:r>
              <a:rPr lang="en-CA" dirty="0"/>
              <a:t> can really</a:t>
            </a:r>
            <a:r>
              <a:rPr lang="en-CA" baseline="0" dirty="0"/>
              <a:t> strengthen a biocontrol program when</a:t>
            </a:r>
            <a:r>
              <a:rPr lang="en-CA" dirty="0"/>
              <a:t> applied at strategic points in a production cycle. Using chrysanthemums as an example,</a:t>
            </a:r>
            <a:r>
              <a:rPr lang="en-CA" baseline="0" dirty="0"/>
              <a:t> </a:t>
            </a:r>
            <a:r>
              <a:rPr lang="en-CA" baseline="0" dirty="0" err="1"/>
              <a:t>biopesticides</a:t>
            </a:r>
            <a:r>
              <a:rPr lang="en-CA" baseline="0" dirty="0"/>
              <a:t> are used in cutting dips to clean up </a:t>
            </a:r>
            <a:r>
              <a:rPr lang="en-CA" baseline="0" dirty="0" err="1"/>
              <a:t>thrips</a:t>
            </a:r>
            <a:r>
              <a:rPr lang="en-CA" baseline="0" dirty="0"/>
              <a:t> on incoming cuttings; </a:t>
            </a:r>
            <a:r>
              <a:rPr lang="en-CA" baseline="0" dirty="0" err="1"/>
              <a:t>biofungicides</a:t>
            </a:r>
            <a:r>
              <a:rPr lang="en-CA" baseline="0" dirty="0"/>
              <a:t> are applied to the media right at the beginning of the crop cycle to protect against soil-borne pathogens; and </a:t>
            </a:r>
            <a:r>
              <a:rPr lang="en-CA" baseline="0" dirty="0" err="1"/>
              <a:t>bioinsecticide</a:t>
            </a:r>
            <a:r>
              <a:rPr lang="en-CA" baseline="0" dirty="0"/>
              <a:t> sprays often complement the </a:t>
            </a:r>
            <a:r>
              <a:rPr lang="en-CA" baseline="0" dirty="0" err="1"/>
              <a:t>bioprogram</a:t>
            </a:r>
            <a:r>
              <a:rPr lang="en-CA" baseline="0" dirty="0"/>
              <a:t> later in the growing cycle. And such systems allow crops to be managed biologically from start to finish. So I think we have a good handle on where and how to use </a:t>
            </a:r>
            <a:r>
              <a:rPr lang="en-CA" baseline="0" dirty="0" err="1"/>
              <a:t>biopesticides</a:t>
            </a:r>
            <a:r>
              <a:rPr lang="en-CA" baseline="0" dirty="0"/>
              <a:t>, but understand there is always room for improvement. What place </a:t>
            </a:r>
            <a:r>
              <a:rPr lang="en-CA" baseline="0" dirty="0" err="1"/>
              <a:t>biostimulants</a:t>
            </a:r>
            <a:r>
              <a:rPr lang="en-CA" baseline="0" dirty="0"/>
              <a:t>?</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11</a:t>
            </a:fld>
            <a:endParaRPr lang="en-CA"/>
          </a:p>
        </p:txBody>
      </p:sp>
    </p:spTree>
    <p:extLst>
      <p:ext uri="{BB962C8B-B14F-4D97-AF65-F5344CB8AC3E}">
        <p14:creationId xmlns:p14="http://schemas.microsoft.com/office/powerpoint/2010/main" val="406850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is a tremendous</a:t>
            </a:r>
            <a:r>
              <a:rPr lang="en-CA" baseline="0" dirty="0"/>
              <a:t> </a:t>
            </a:r>
            <a:r>
              <a:rPr lang="en-CA" dirty="0"/>
              <a:t>interest in </a:t>
            </a:r>
            <a:r>
              <a:rPr lang="en-CA" dirty="0" err="1"/>
              <a:t>biostimulants</a:t>
            </a:r>
            <a:r>
              <a:rPr lang="en-CA" dirty="0"/>
              <a:t>,</a:t>
            </a:r>
            <a:r>
              <a:rPr lang="en-CA" baseline="0" dirty="0"/>
              <a:t> but there is not a lot of available and scientifically validated information around how and when to use these materials in greenhouse crops, and the benefits that they can provide. Most of the available data on </a:t>
            </a:r>
            <a:r>
              <a:rPr lang="en-CA" baseline="0" dirty="0" err="1"/>
              <a:t>biostimulant</a:t>
            </a:r>
            <a:r>
              <a:rPr lang="en-CA" baseline="0" dirty="0"/>
              <a:t> use has been generated in field crops, and we know that plant responses can vary widely depending on the product and when it is applied; plant species, cultivar and growth stage; and the fact that benefits may not be observed unless plants are under some form of stress; and responses will also be affected by the soil (type and condition) or substrate, inputs, and a slew of other environmental factors.</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12</a:t>
            </a:fld>
            <a:endParaRPr lang="en-CA"/>
          </a:p>
        </p:txBody>
      </p:sp>
    </p:spTree>
    <p:extLst>
      <p:ext uri="{BB962C8B-B14F-4D97-AF65-F5344CB8AC3E}">
        <p14:creationId xmlns:p14="http://schemas.microsoft.com/office/powerpoint/2010/main" val="417087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Of course, in the greenhouse, you could argue (and</a:t>
            </a:r>
            <a:r>
              <a:rPr lang="en-CA" baseline="0" dirty="0"/>
              <a:t> rightly so) that we don’t have to deal with so many variables as in field crops, but when applying </a:t>
            </a:r>
            <a:r>
              <a:rPr lang="en-CA" baseline="0" dirty="0" err="1"/>
              <a:t>biostimulants</a:t>
            </a:r>
            <a:r>
              <a:rPr lang="en-CA" baseline="0" dirty="0"/>
              <a:t> should we simply expect there to be similar benefits? In greenhouse crops, access to nutrients is not a limiting factor to crop development, and growing conditions are optimized to suit the crop. And yet, greenhouse crops – veg and ornamentals - are under stress. Plants are grown in crowded conditions, and are constantly being pushed to produce, even when light conditions and heat may be far from ideal. The microbiota in the growing substrate are limited, meaning that the chances for roots to form natural beneficial associations with microbes are limited (may affect nutrient uptake and root health), and the conditions that favour plants also favour pests and diseases. All of these aspects suggest that </a:t>
            </a:r>
            <a:r>
              <a:rPr lang="en-CA" baseline="0" dirty="0" err="1"/>
              <a:t>biostimulants</a:t>
            </a:r>
            <a:r>
              <a:rPr lang="en-CA" baseline="0" dirty="0"/>
              <a:t> could play a very important role and improve production efficiency…but how can they improve the life of a grower, what is their value proposition?</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13</a:t>
            </a:fld>
            <a:endParaRPr lang="en-CA"/>
          </a:p>
        </p:txBody>
      </p:sp>
    </p:spTree>
    <p:extLst>
      <p:ext uri="{BB962C8B-B14F-4D97-AF65-F5344CB8AC3E}">
        <p14:creationId xmlns:p14="http://schemas.microsoft.com/office/powerpoint/2010/main" val="213319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question, for the greenhouse industry,</a:t>
            </a:r>
            <a:r>
              <a:rPr lang="en-CA" baseline="0" dirty="0"/>
              <a:t> the future lies in the use of biologicals. To fully realize the potential shown by these materials requires scientifically-validated data, so that we can convey information to the end user on how to </a:t>
            </a:r>
            <a:r>
              <a:rPr lang="en-CA" b="1" baseline="0" dirty="0"/>
              <a:t>integrate</a:t>
            </a:r>
            <a:r>
              <a:rPr lang="en-CA" baseline="0" dirty="0"/>
              <a:t> materials into a production system to obtain the desired benefits; to demonstrate how their use can improve crop resilience, production efficiency, and enhance productivity. And how this can be done in a </a:t>
            </a:r>
            <a:r>
              <a:rPr lang="en-CA" b="1" baseline="0" dirty="0"/>
              <a:t>consistent manner</a:t>
            </a:r>
            <a:r>
              <a:rPr lang="en-CA" baseline="0" dirty="0"/>
              <a:t>, so products must be of </a:t>
            </a:r>
            <a:r>
              <a:rPr lang="en-CA" b="1" baseline="0" dirty="0"/>
              <a:t>consistent quality </a:t>
            </a:r>
            <a:r>
              <a:rPr lang="en-CA" baseline="0" dirty="0"/>
              <a:t>and provide </a:t>
            </a:r>
            <a:r>
              <a:rPr lang="en-CA" b="1" baseline="0" dirty="0"/>
              <a:t>reproducible</a:t>
            </a:r>
            <a:r>
              <a:rPr lang="en-CA" baseline="0" dirty="0"/>
              <a:t> results. In the end, we need to understand what growers </a:t>
            </a:r>
            <a:r>
              <a:rPr lang="en-CA" b="1" baseline="0" dirty="0"/>
              <a:t>want</a:t>
            </a:r>
            <a:r>
              <a:rPr lang="en-CA" baseline="0" dirty="0"/>
              <a:t> the biological product to do, we need to be able to square that with what the product </a:t>
            </a:r>
            <a:r>
              <a:rPr lang="en-CA" b="1" baseline="0" dirty="0"/>
              <a:t>can</a:t>
            </a:r>
            <a:r>
              <a:rPr lang="en-CA" b="0" baseline="0" dirty="0"/>
              <a:t> do, and provide guidelines on </a:t>
            </a:r>
            <a:r>
              <a:rPr lang="en-CA" b="1" baseline="0" dirty="0"/>
              <a:t>when, where and how to apply </a:t>
            </a:r>
            <a:r>
              <a:rPr lang="en-CA" b="0" baseline="0" dirty="0"/>
              <a:t>to achieve the desired end-results in a cost-effective manner.</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14</a:t>
            </a:fld>
            <a:endParaRPr lang="en-CA"/>
          </a:p>
        </p:txBody>
      </p:sp>
    </p:spTree>
    <p:extLst>
      <p:ext uri="{BB962C8B-B14F-4D97-AF65-F5344CB8AC3E}">
        <p14:creationId xmlns:p14="http://schemas.microsoft.com/office/powerpoint/2010/main" val="387281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 sure many of you are familiar with this sort of image being used  to represent the gap between a wonderful</a:t>
            </a:r>
            <a:r>
              <a:rPr lang="en-CA" baseline="0" dirty="0"/>
              <a:t> idea and a viable commercial product; the so-called ‘Valley of Death’ where many great research outputs go to die. </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3</a:t>
            </a:fld>
            <a:endParaRPr lang="en-CA"/>
          </a:p>
        </p:txBody>
      </p:sp>
    </p:spTree>
    <p:extLst>
      <p:ext uri="{BB962C8B-B14F-4D97-AF65-F5344CB8AC3E}">
        <p14:creationId xmlns:p14="http://schemas.microsoft.com/office/powerpoint/2010/main" val="292447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Or the gap is portrayed as being littered with the skeletons</a:t>
            </a:r>
            <a:r>
              <a:rPr lang="en-CA" baseline="0" dirty="0"/>
              <a:t> of research products that ‘failed’ to make it to the other side. Research and development is clearly a continuum; fundamental studies only go so far, and a lot of work needs to be done to take what works in a controlled setting or on a small scale, and make it into a commercially viable product. This where we need the applied research to objectively select materials which have the right traits for commercialization, and to carry out the type of studies needed to bridge the chasm that exists between these two sides. </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4</a:t>
            </a:fld>
            <a:endParaRPr lang="en-CA"/>
          </a:p>
        </p:txBody>
      </p:sp>
    </p:spTree>
    <p:extLst>
      <p:ext uri="{BB962C8B-B14F-4D97-AF65-F5344CB8AC3E}">
        <p14:creationId xmlns:p14="http://schemas.microsoft.com/office/powerpoint/2010/main" val="333098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The type of work needed can be driven by both sides. The push may come from the research side, to identify methods of scaling up production, stabilizing materials and developing prototype formulations; and to define how these can be effectively delivered to reach the desired target. The pull can also come from the commercial side, often when a product is further along the continuum where research may be needed to refine formulations, to understand what a product can do, its compatibility with other practices, the best place and time to use the product, and how to apply it; essentially to develop best practices. And this is the type of information needed to provide product support in commercial setting. </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5</a:t>
            </a:fld>
            <a:endParaRPr lang="en-CA"/>
          </a:p>
        </p:txBody>
      </p:sp>
    </p:spTree>
    <p:extLst>
      <p:ext uri="{BB962C8B-B14F-4D97-AF65-F5344CB8AC3E}">
        <p14:creationId xmlns:p14="http://schemas.microsoft.com/office/powerpoint/2010/main" val="206394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It is the type of information that end-users need, where they are likely to be faced with a wide range of product choices. They need to know which to chose and how to  integrate the material into a production system to obtain consistent results in a cost effective and reliable manner. So understanding ‘fit’ is vital. And clearly, this is where research is still needed for many biological materials.</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6</a:t>
            </a:fld>
            <a:endParaRPr lang="en-CA"/>
          </a:p>
        </p:txBody>
      </p:sp>
    </p:spTree>
    <p:extLst>
      <p:ext uri="{BB962C8B-B14F-4D97-AF65-F5344CB8AC3E}">
        <p14:creationId xmlns:p14="http://schemas.microsoft.com/office/powerpoint/2010/main" val="108094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t>
            </a:r>
            <a:r>
              <a:rPr lang="en-CA" baseline="0" dirty="0"/>
              <a:t>he </a:t>
            </a:r>
            <a:r>
              <a:rPr lang="en-CA" dirty="0"/>
              <a:t>Canadian greenhouse sector is very well positioned to receive and integrate new biological</a:t>
            </a:r>
            <a:r>
              <a:rPr lang="en-CA" baseline="0" dirty="0"/>
              <a:t> products.</a:t>
            </a:r>
            <a:r>
              <a:rPr lang="en-CA" dirty="0"/>
              <a:t> Using</a:t>
            </a:r>
            <a:r>
              <a:rPr lang="en-CA" baseline="0" dirty="0"/>
              <a:t> results from a 2018 survey of the floriculture sector, you can see that there is a very high acceptance rate for these materials. Around 70% of growers already use biocontrol (principally microbial </a:t>
            </a:r>
            <a:r>
              <a:rPr lang="en-CA" baseline="0" dirty="0" err="1"/>
              <a:t>biofungicides</a:t>
            </a:r>
            <a:r>
              <a:rPr lang="en-CA" baseline="0" dirty="0"/>
              <a:t>) to manage diseases. And why do they do it? Really it revolves around the lack of chemical alternatives (resistance and limited efficacy); the ‘fit’ of the products into the production system as they have better safety profiles for workers and REIs that don’t interfere with other crop management needs; and (interestingly), because they see plants as being healthier when biologicals are used.</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7</a:t>
            </a:fld>
            <a:endParaRPr lang="en-CA"/>
          </a:p>
        </p:txBody>
      </p:sp>
    </p:spTree>
    <p:extLst>
      <p:ext uri="{BB962C8B-B14F-4D97-AF65-F5344CB8AC3E}">
        <p14:creationId xmlns:p14="http://schemas.microsoft.com/office/powerpoint/2010/main" val="398046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use</a:t>
            </a:r>
            <a:r>
              <a:rPr lang="en-CA" baseline="0" dirty="0"/>
              <a:t> of biocontrol is even higher for pests, with ca. 92% of growers using a suite of biocontrol agents, including </a:t>
            </a:r>
            <a:r>
              <a:rPr lang="en-CA" baseline="0" dirty="0" err="1"/>
              <a:t>biopesticides</a:t>
            </a:r>
            <a:r>
              <a:rPr lang="en-CA" baseline="0" dirty="0"/>
              <a:t>, in their IPM programs. The reasons why are similar to those given for diseases: more effective than available chemicals, pesticide resistance, their safety profile and fit within the system, and again ‘better plant health’.</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8</a:t>
            </a:fld>
            <a:endParaRPr lang="en-CA"/>
          </a:p>
        </p:txBody>
      </p:sp>
    </p:spTree>
    <p:extLst>
      <p:ext uri="{BB962C8B-B14F-4D97-AF65-F5344CB8AC3E}">
        <p14:creationId xmlns:p14="http://schemas.microsoft.com/office/powerpoint/2010/main" val="667144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Understanding</a:t>
            </a:r>
            <a:r>
              <a:rPr lang="en-CA" baseline="0" dirty="0"/>
              <a:t> the industry’s self-identified research needs helps understand the type of information that should accompany any </a:t>
            </a:r>
            <a:r>
              <a:rPr lang="en-CA" baseline="0" dirty="0" err="1"/>
              <a:t>biopesticides</a:t>
            </a:r>
            <a:r>
              <a:rPr lang="en-CA" baseline="0" dirty="0"/>
              <a:t> (or </a:t>
            </a:r>
            <a:r>
              <a:rPr lang="en-CA" baseline="0" dirty="0" err="1"/>
              <a:t>biostimulant</a:t>
            </a:r>
            <a:r>
              <a:rPr lang="en-CA" baseline="0" dirty="0"/>
              <a:t>), and may be used to shape research to improve these biological products. Clearly, there is a need for greater clarity around how to use these materials more efficiently, and how to integrate them into a production system to achieve greater efficacy and reduce cost. The bottom line for any new product, is to be able to articulate and demonstrate the value proposition associated with its use.</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9</a:t>
            </a:fld>
            <a:endParaRPr lang="en-CA"/>
          </a:p>
        </p:txBody>
      </p:sp>
    </p:spTree>
    <p:extLst>
      <p:ext uri="{BB962C8B-B14F-4D97-AF65-F5344CB8AC3E}">
        <p14:creationId xmlns:p14="http://schemas.microsoft.com/office/powerpoint/2010/main" val="413911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Biopesticides</a:t>
            </a:r>
            <a:r>
              <a:rPr lang="en-CA" dirty="0"/>
              <a:t> are already</a:t>
            </a:r>
            <a:r>
              <a:rPr lang="en-CA" baseline="0" dirty="0"/>
              <a:t> widely used in production floriculture within integrated biocontrol strategies, where their action underpins that of other IPM components, and their compatibility with other biocontrol agents makes them an ideal fit into a production system. </a:t>
            </a:r>
            <a:r>
              <a:rPr lang="en-CA" dirty="0"/>
              <a:t>And we have done a lot of work</a:t>
            </a:r>
            <a:r>
              <a:rPr lang="en-CA" baseline="0" dirty="0"/>
              <a:t> over the years around the use and integration of </a:t>
            </a:r>
            <a:r>
              <a:rPr lang="en-CA" baseline="0" dirty="0" err="1"/>
              <a:t>biocontrols</a:t>
            </a:r>
            <a:r>
              <a:rPr lang="en-CA" baseline="0" dirty="0"/>
              <a:t> to manage </a:t>
            </a:r>
            <a:r>
              <a:rPr lang="en-CA" baseline="0" dirty="0" err="1"/>
              <a:t>thrips</a:t>
            </a:r>
            <a:r>
              <a:rPr lang="en-CA" baseline="0" dirty="0"/>
              <a:t>. </a:t>
            </a:r>
            <a:endParaRPr lang="en-CA" dirty="0"/>
          </a:p>
        </p:txBody>
      </p:sp>
      <p:sp>
        <p:nvSpPr>
          <p:cNvPr id="4" name="Slide Number Placeholder 3"/>
          <p:cNvSpPr>
            <a:spLocks noGrp="1"/>
          </p:cNvSpPr>
          <p:nvPr>
            <p:ph type="sldNum" sz="quarter" idx="10"/>
          </p:nvPr>
        </p:nvSpPr>
        <p:spPr/>
        <p:txBody>
          <a:bodyPr/>
          <a:lstStyle/>
          <a:p>
            <a:fld id="{59A33BA5-CE6E-4B3C-9B02-5C634327B5A4}" type="slidenum">
              <a:rPr lang="en-CA" smtClean="0"/>
              <a:t>10</a:t>
            </a:fld>
            <a:endParaRPr lang="en-CA"/>
          </a:p>
        </p:txBody>
      </p:sp>
    </p:spTree>
    <p:extLst>
      <p:ext uri="{BB962C8B-B14F-4D97-AF65-F5344CB8AC3E}">
        <p14:creationId xmlns:p14="http://schemas.microsoft.com/office/powerpoint/2010/main" val="938981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INTRO A: Slide 1">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02096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Only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stretch>
            <a:fillRect/>
          </a:stretch>
        </p:blipFill>
        <p:spPr bwMode="auto">
          <a:xfrm>
            <a:off x="0" y="1"/>
            <a:ext cx="12192000" cy="6858000"/>
          </a:xfrm>
          <a:prstGeom prst="rect">
            <a:avLst/>
          </a:prstGeom>
          <a:noFill/>
        </p:spPr>
      </p:pic>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2" name="Picture Placeholder 11"/>
          <p:cNvSpPr>
            <a:spLocks noGrp="1"/>
          </p:cNvSpPr>
          <p:nvPr>
            <p:ph type="pic" sz="quarter" idx="10"/>
          </p:nvPr>
        </p:nvSpPr>
        <p:spPr>
          <a:xfrm>
            <a:off x="1856318" y="444500"/>
            <a:ext cx="9563100" cy="5964238"/>
          </a:xfrm>
        </p:spPr>
        <p:txBody>
          <a:bodyPr/>
          <a:lstStyle/>
          <a:p>
            <a:r>
              <a:rPr lang="en-US"/>
              <a:t>Click icon to add picture</a:t>
            </a:r>
            <a:endParaRPr lang="en-CA"/>
          </a:p>
        </p:txBody>
      </p:sp>
    </p:spTree>
    <p:extLst>
      <p:ext uri="{BB962C8B-B14F-4D97-AF65-F5344CB8AC3E}">
        <p14:creationId xmlns:p14="http://schemas.microsoft.com/office/powerpoint/2010/main" val="331389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Image 2 (Brand)">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stretch>
            <a:fillRect/>
          </a:stretch>
        </p:blipFill>
        <p:spPr bwMode="auto">
          <a:xfrm>
            <a:off x="0" y="1"/>
            <a:ext cx="12192000" cy="6858000"/>
          </a:xfrm>
          <a:prstGeom prst="rect">
            <a:avLst/>
          </a:prstGeom>
          <a:noFill/>
        </p:spPr>
      </p:pic>
      <p:cxnSp>
        <p:nvCxnSpPr>
          <p:cNvPr id="8" name="Straight Connector 7"/>
          <p:cNvCxnSpPr/>
          <p:nvPr userDrawn="1"/>
        </p:nvCxnSpPr>
        <p:spPr>
          <a:xfrm>
            <a:off x="7010400" y="990600"/>
            <a:ext cx="4876800" cy="0"/>
          </a:xfrm>
          <a:prstGeom prst="line">
            <a:avLst/>
          </a:prstGeom>
          <a:ln w="127000">
            <a:solidFill>
              <a:srgbClr val="EE312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28800" y="1845001"/>
            <a:ext cx="4673600" cy="4257848"/>
          </a:xfr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1828800" y="311625"/>
            <a:ext cx="10049519" cy="551404"/>
          </a:xfrm>
        </p:spPr>
        <p:txBody>
          <a:bodyPr>
            <a:normAutofit/>
          </a:bodyPr>
          <a:lstStyle>
            <a:lvl1pPr>
              <a:defRPr sz="3600"/>
            </a:lvl1pPr>
          </a:lstStyle>
          <a:p>
            <a:r>
              <a:rPr lang="en-US" dirty="0"/>
              <a:t>Click to edit Master title style</a:t>
            </a:r>
          </a:p>
        </p:txBody>
      </p:sp>
      <p:sp>
        <p:nvSpPr>
          <p:cNvPr id="16" name="Subtitle 2"/>
          <p:cNvSpPr>
            <a:spLocks noGrp="1"/>
          </p:cNvSpPr>
          <p:nvPr>
            <p:ph type="subTitle" idx="10"/>
          </p:nvPr>
        </p:nvSpPr>
        <p:spPr>
          <a:xfrm>
            <a:off x="1828800" y="1075192"/>
            <a:ext cx="10049519"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Picture Placeholder 3"/>
          <p:cNvSpPr>
            <a:spLocks noGrp="1"/>
          </p:cNvSpPr>
          <p:nvPr>
            <p:ph type="pic" sz="quarter" idx="11"/>
          </p:nvPr>
        </p:nvSpPr>
        <p:spPr>
          <a:xfrm>
            <a:off x="7010400" y="1992252"/>
            <a:ext cx="4876800" cy="3646548"/>
          </a:xfrm>
        </p:spPr>
        <p:txBody>
          <a:bodyPr/>
          <a:lstStyle/>
          <a:p>
            <a:r>
              <a:rPr lang="en-US"/>
              <a:t>Click icon to add picture</a:t>
            </a:r>
            <a:endParaRPr lang="en-US" dirty="0"/>
          </a:p>
        </p:txBody>
      </p:sp>
    </p:spTree>
    <p:extLst>
      <p:ext uri="{BB962C8B-B14F-4D97-AF65-F5344CB8AC3E}">
        <p14:creationId xmlns:p14="http://schemas.microsoft.com/office/powerpoint/2010/main" val="205028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io Control)">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11" name="Straight Connector 10"/>
          <p:cNvCxnSpPr/>
          <p:nvPr userDrawn="1"/>
        </p:nvCxnSpPr>
        <p:spPr>
          <a:xfrm>
            <a:off x="5588000" y="990600"/>
            <a:ext cx="6299200" cy="0"/>
          </a:xfrm>
          <a:prstGeom prst="line">
            <a:avLst/>
          </a:prstGeom>
          <a:ln w="127000">
            <a:solidFill>
              <a:srgbClr val="33460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9440" y="1845002"/>
            <a:ext cx="11507760" cy="3740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379440" y="311625"/>
            <a:ext cx="11498880" cy="551404"/>
          </a:xfrm>
        </p:spPr>
        <p:txBody>
          <a:bodyPr>
            <a:normAutofit/>
          </a:bodyPr>
          <a:lstStyle>
            <a:lvl1pPr>
              <a:defRPr sz="3600"/>
            </a:lvl1pPr>
          </a:lstStyle>
          <a:p>
            <a:r>
              <a:rPr lang="en-US"/>
              <a:t>Click to edit Master title style</a:t>
            </a:r>
          </a:p>
        </p:txBody>
      </p:sp>
      <p:sp>
        <p:nvSpPr>
          <p:cNvPr id="16" name="Subtitle 2"/>
          <p:cNvSpPr>
            <a:spLocks noGrp="1"/>
          </p:cNvSpPr>
          <p:nvPr>
            <p:ph type="subTitle" idx="10"/>
          </p:nvPr>
        </p:nvSpPr>
        <p:spPr>
          <a:xfrm>
            <a:off x="379440" y="1075192"/>
            <a:ext cx="11498880"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730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Only (Bio Control)">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2" name="Picture Placeholder 11"/>
          <p:cNvSpPr>
            <a:spLocks noGrp="1"/>
          </p:cNvSpPr>
          <p:nvPr>
            <p:ph type="pic" sz="quarter" idx="10"/>
          </p:nvPr>
        </p:nvSpPr>
        <p:spPr>
          <a:xfrm>
            <a:off x="436034" y="344489"/>
            <a:ext cx="11207751" cy="5310187"/>
          </a:xfrm>
        </p:spPr>
        <p:txBody>
          <a:bodyPr/>
          <a:lstStyle/>
          <a:p>
            <a:r>
              <a:rPr lang="en-US"/>
              <a:t>Click icon to add picture</a:t>
            </a:r>
            <a:endParaRPr lang="en-CA"/>
          </a:p>
        </p:txBody>
      </p:sp>
    </p:spTree>
    <p:extLst>
      <p:ext uri="{BB962C8B-B14F-4D97-AF65-F5344CB8AC3E}">
        <p14:creationId xmlns:p14="http://schemas.microsoft.com/office/powerpoint/2010/main" val="225730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Image (Bio Control)">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12" name="Straight Connector 11"/>
          <p:cNvCxnSpPr/>
          <p:nvPr userDrawn="1"/>
        </p:nvCxnSpPr>
        <p:spPr>
          <a:xfrm>
            <a:off x="5588000" y="990600"/>
            <a:ext cx="6299200" cy="0"/>
          </a:xfrm>
          <a:prstGeom prst="line">
            <a:avLst/>
          </a:prstGeom>
          <a:ln w="127000">
            <a:solidFill>
              <a:srgbClr val="33460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9440" y="1845002"/>
            <a:ext cx="4042805" cy="3565199"/>
          </a:xfr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379440" y="311625"/>
            <a:ext cx="11498880" cy="551404"/>
          </a:xfrm>
        </p:spPr>
        <p:txBody>
          <a:bodyPr>
            <a:normAutofit/>
          </a:bodyPr>
          <a:lstStyle>
            <a:lvl1pPr>
              <a:defRPr sz="3600"/>
            </a:lvl1pPr>
          </a:lstStyle>
          <a:p>
            <a:r>
              <a:rPr lang="en-US"/>
              <a:t>Click to edit Master title style</a:t>
            </a:r>
          </a:p>
        </p:txBody>
      </p:sp>
      <p:sp>
        <p:nvSpPr>
          <p:cNvPr id="16" name="Subtitle 2"/>
          <p:cNvSpPr>
            <a:spLocks noGrp="1"/>
          </p:cNvSpPr>
          <p:nvPr>
            <p:ph type="subTitle" idx="10"/>
          </p:nvPr>
        </p:nvSpPr>
        <p:spPr>
          <a:xfrm>
            <a:off x="379440" y="1075192"/>
            <a:ext cx="11498880"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Picture Placeholder 3"/>
          <p:cNvSpPr>
            <a:spLocks noGrp="1"/>
          </p:cNvSpPr>
          <p:nvPr>
            <p:ph type="pic" sz="quarter" idx="11"/>
          </p:nvPr>
        </p:nvSpPr>
        <p:spPr>
          <a:xfrm>
            <a:off x="4572000" y="1831976"/>
            <a:ext cx="7315200" cy="3578225"/>
          </a:xfrm>
        </p:spPr>
        <p:txBody>
          <a:bodyPr/>
          <a:lstStyle/>
          <a:p>
            <a:r>
              <a:rPr lang="en-US"/>
              <a:t>Click icon to add picture</a:t>
            </a:r>
          </a:p>
        </p:txBody>
      </p:sp>
    </p:spTree>
    <p:extLst>
      <p:ext uri="{BB962C8B-B14F-4D97-AF65-F5344CB8AC3E}">
        <p14:creationId xmlns:p14="http://schemas.microsoft.com/office/powerpoint/2010/main" val="226927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Bio Control)">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12" name="Straight Connector 11"/>
          <p:cNvCxnSpPr/>
          <p:nvPr userDrawn="1"/>
        </p:nvCxnSpPr>
        <p:spPr>
          <a:xfrm>
            <a:off x="5588000" y="990600"/>
            <a:ext cx="6299200" cy="0"/>
          </a:xfrm>
          <a:prstGeom prst="line">
            <a:avLst/>
          </a:prstGeom>
          <a:ln w="127000">
            <a:solidFill>
              <a:srgbClr val="33460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1602204" y="311625"/>
            <a:ext cx="10276116" cy="551404"/>
          </a:xfrm>
        </p:spPr>
        <p:txBody>
          <a:bodyPr>
            <a:normAutofit/>
          </a:bodyPr>
          <a:lstStyle>
            <a:lvl1pPr>
              <a:defRPr sz="3600"/>
            </a:lvl1pPr>
          </a:lstStyle>
          <a:p>
            <a:r>
              <a:rPr lang="en-US" dirty="0"/>
              <a:t>Click to edit Master title style</a:t>
            </a:r>
          </a:p>
        </p:txBody>
      </p:sp>
      <p:sp>
        <p:nvSpPr>
          <p:cNvPr id="16" name="Subtitle 2"/>
          <p:cNvSpPr>
            <a:spLocks noGrp="1"/>
          </p:cNvSpPr>
          <p:nvPr>
            <p:ph type="subTitle" idx="10"/>
          </p:nvPr>
        </p:nvSpPr>
        <p:spPr>
          <a:xfrm>
            <a:off x="1602204" y="1075192"/>
            <a:ext cx="10276116"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ontent Placeholder 2"/>
          <p:cNvSpPr>
            <a:spLocks noGrp="1"/>
          </p:cNvSpPr>
          <p:nvPr>
            <p:ph idx="1"/>
          </p:nvPr>
        </p:nvSpPr>
        <p:spPr>
          <a:xfrm>
            <a:off x="1611085" y="1845001"/>
            <a:ext cx="10276115" cy="4675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67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hotoOnly2 (Bio Control)">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0" name="Picture Placeholder 9"/>
          <p:cNvSpPr>
            <a:spLocks noGrp="1"/>
          </p:cNvSpPr>
          <p:nvPr>
            <p:ph type="pic" sz="quarter" idx="10"/>
          </p:nvPr>
        </p:nvSpPr>
        <p:spPr>
          <a:xfrm>
            <a:off x="1722967" y="344488"/>
            <a:ext cx="9596967" cy="6215062"/>
          </a:xfrm>
        </p:spPr>
        <p:txBody>
          <a:bodyPr/>
          <a:lstStyle/>
          <a:p>
            <a:r>
              <a:rPr lang="en-US"/>
              <a:t>Click icon to add picture</a:t>
            </a:r>
            <a:endParaRPr lang="en-CA"/>
          </a:p>
        </p:txBody>
      </p:sp>
    </p:spTree>
    <p:extLst>
      <p:ext uri="{BB962C8B-B14F-4D97-AF65-F5344CB8AC3E}">
        <p14:creationId xmlns:p14="http://schemas.microsoft.com/office/powerpoint/2010/main" val="105367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Image 2 (Bio Control)">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12" name="Straight Connector 11"/>
          <p:cNvCxnSpPr/>
          <p:nvPr userDrawn="1"/>
        </p:nvCxnSpPr>
        <p:spPr>
          <a:xfrm>
            <a:off x="5588000" y="990600"/>
            <a:ext cx="6299200" cy="0"/>
          </a:xfrm>
          <a:prstGeom prst="line">
            <a:avLst/>
          </a:prstGeom>
          <a:ln w="127000">
            <a:solidFill>
              <a:srgbClr val="33460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828800" y="1845001"/>
            <a:ext cx="4673600" cy="4257848"/>
          </a:xfr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1828800" y="311625"/>
            <a:ext cx="10049520" cy="551404"/>
          </a:xfrm>
        </p:spPr>
        <p:txBody>
          <a:bodyPr>
            <a:normAutofit/>
          </a:bodyPr>
          <a:lstStyle>
            <a:lvl1pPr>
              <a:defRPr sz="3600"/>
            </a:lvl1pPr>
          </a:lstStyle>
          <a:p>
            <a:r>
              <a:rPr lang="en-US" dirty="0"/>
              <a:t>Click to edit Master title style</a:t>
            </a:r>
          </a:p>
        </p:txBody>
      </p:sp>
      <p:sp>
        <p:nvSpPr>
          <p:cNvPr id="16" name="Subtitle 2"/>
          <p:cNvSpPr>
            <a:spLocks noGrp="1"/>
          </p:cNvSpPr>
          <p:nvPr>
            <p:ph type="subTitle" idx="10"/>
          </p:nvPr>
        </p:nvSpPr>
        <p:spPr>
          <a:xfrm>
            <a:off x="1828800" y="1075192"/>
            <a:ext cx="10049520"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Picture Placeholder 3"/>
          <p:cNvSpPr>
            <a:spLocks noGrp="1"/>
          </p:cNvSpPr>
          <p:nvPr>
            <p:ph type="pic" sz="quarter" idx="11"/>
          </p:nvPr>
        </p:nvSpPr>
        <p:spPr>
          <a:xfrm>
            <a:off x="7010400" y="1992252"/>
            <a:ext cx="4876800" cy="3646548"/>
          </a:xfrm>
        </p:spPr>
        <p:txBody>
          <a:bodyPr/>
          <a:lstStyle/>
          <a:p>
            <a:r>
              <a:rPr lang="en-US"/>
              <a:t>Click icon to add picture</a:t>
            </a:r>
            <a:endParaRPr lang="en-US" dirty="0"/>
          </a:p>
        </p:txBody>
      </p:sp>
    </p:spTree>
    <p:extLst>
      <p:ext uri="{BB962C8B-B14F-4D97-AF65-F5344CB8AC3E}">
        <p14:creationId xmlns:p14="http://schemas.microsoft.com/office/powerpoint/2010/main" val="115532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cxnSp>
        <p:nvCxnSpPr>
          <p:cNvPr id="4" name="Straight Connector 3"/>
          <p:cNvCxnSpPr/>
          <p:nvPr userDrawn="1"/>
        </p:nvCxnSpPr>
        <p:spPr>
          <a:xfrm>
            <a:off x="5486400" y="990600"/>
            <a:ext cx="6400800"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79440" y="311625"/>
            <a:ext cx="11498880" cy="551404"/>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Subtitle 2"/>
          <p:cNvSpPr>
            <a:spLocks noGrp="1"/>
          </p:cNvSpPr>
          <p:nvPr>
            <p:ph type="subTitle" idx="10"/>
          </p:nvPr>
        </p:nvSpPr>
        <p:spPr>
          <a:xfrm>
            <a:off x="379440" y="1075191"/>
            <a:ext cx="11498880" cy="1480605"/>
          </a:xfrm>
        </p:spPr>
        <p:txBody>
          <a:bodyPr anchor="t">
            <a:normAutofit/>
          </a:bodyPr>
          <a:lstStyle>
            <a:lvl1pPr marL="0" indent="0" algn="r">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54649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cxnSp>
        <p:nvCxnSpPr>
          <p:cNvPr id="4" name="Straight Connector 3"/>
          <p:cNvCxnSpPr/>
          <p:nvPr userDrawn="1"/>
        </p:nvCxnSpPr>
        <p:spPr>
          <a:xfrm>
            <a:off x="5486400" y="990600"/>
            <a:ext cx="6400800"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79440" y="311625"/>
            <a:ext cx="11498880" cy="551404"/>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Subtitle 2"/>
          <p:cNvSpPr>
            <a:spLocks noGrp="1"/>
          </p:cNvSpPr>
          <p:nvPr>
            <p:ph type="subTitle" idx="10"/>
          </p:nvPr>
        </p:nvSpPr>
        <p:spPr>
          <a:xfrm>
            <a:off x="379440" y="1075191"/>
            <a:ext cx="11498880" cy="1480605"/>
          </a:xfrm>
        </p:spPr>
        <p:txBody>
          <a:bodyPr anchor="t">
            <a:normAutofit/>
          </a:bodyPr>
          <a:lstStyle>
            <a:lvl1pPr marL="0" indent="0" algn="r">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5464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TRO A: Slid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82214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2" name="Picture 2"/>
          <p:cNvPicPr>
            <a:picLocks noChangeArrowheads="1"/>
          </p:cNvPicPr>
          <p:nvPr userDrawn="1"/>
        </p:nvPicPr>
        <p:blipFill>
          <a:blip r:embed="rId2"/>
          <a:stretch>
            <a:fillRect/>
          </a:stretch>
        </p:blipFill>
        <p:spPr bwMode="auto">
          <a:xfrm>
            <a:off x="-4572" y="0"/>
            <a:ext cx="12192000" cy="6858000"/>
          </a:xfrm>
          <a:prstGeom prst="rect">
            <a:avLst/>
          </a:prstGeom>
          <a:noFill/>
        </p:spPr>
      </p:pic>
    </p:spTree>
    <p:extLst>
      <p:ext uri="{BB962C8B-B14F-4D97-AF65-F5344CB8AC3E}">
        <p14:creationId xmlns:p14="http://schemas.microsoft.com/office/powerpoint/2010/main" val="305464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A: Slide 3">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8" name="Straight Connector 7"/>
          <p:cNvCxnSpPr/>
          <p:nvPr userDrawn="1"/>
        </p:nvCxnSpPr>
        <p:spPr>
          <a:xfrm>
            <a:off x="3149600" y="3124200"/>
            <a:ext cx="8737600" cy="0"/>
          </a:xfrm>
          <a:prstGeom prst="line">
            <a:avLst/>
          </a:prstGeom>
          <a:ln w="254000">
            <a:solidFill>
              <a:srgbClr val="EE3124"/>
            </a:solidFill>
          </a:ln>
        </p:spPr>
        <p:style>
          <a:lnRef idx="1">
            <a:schemeClr val="accent1"/>
          </a:lnRef>
          <a:fillRef idx="0">
            <a:schemeClr val="accent1"/>
          </a:fillRef>
          <a:effectRef idx="0">
            <a:schemeClr val="accent1"/>
          </a:effectRef>
          <a:fontRef idx="minor">
            <a:schemeClr val="tx1"/>
          </a:fontRef>
        </p:style>
      </p:cxnSp>
      <p:sp>
        <p:nvSpPr>
          <p:cNvPr id="5" name="Subtitle 2"/>
          <p:cNvSpPr>
            <a:spLocks noGrp="1"/>
          </p:cNvSpPr>
          <p:nvPr>
            <p:ph type="subTitle" idx="10" hasCustomPrompt="1"/>
          </p:nvPr>
        </p:nvSpPr>
        <p:spPr>
          <a:xfrm>
            <a:off x="816964" y="3369157"/>
            <a:ext cx="11061356" cy="1887847"/>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presenter name</a:t>
            </a:r>
            <a:endParaRPr lang="en-US" dirty="0"/>
          </a:p>
        </p:txBody>
      </p:sp>
      <p:sp>
        <p:nvSpPr>
          <p:cNvPr id="6" name="Title 1"/>
          <p:cNvSpPr>
            <a:spLocks noGrp="1"/>
          </p:cNvSpPr>
          <p:nvPr>
            <p:ph type="ctrTitle" hasCustomPrompt="1"/>
          </p:nvPr>
        </p:nvSpPr>
        <p:spPr>
          <a:xfrm>
            <a:off x="815643" y="909855"/>
            <a:ext cx="11070226" cy="1913484"/>
          </a:xfrm>
        </p:spPr>
        <p:txBody>
          <a:bodyPr anchor="t">
            <a:noAutofit/>
          </a:bodyPr>
          <a:lstStyle>
            <a:lvl1pPr algn="r">
              <a:defRPr sz="6000" b="1">
                <a:latin typeface="Raleway"/>
                <a:cs typeface="Raleway"/>
              </a:defRPr>
            </a:lvl1pPr>
          </a:lstStyle>
          <a:p>
            <a:r>
              <a:rPr lang="en-CA" dirty="0"/>
              <a:t>Presentation Title</a:t>
            </a:r>
            <a:br>
              <a:rPr lang="en-CA" dirty="0"/>
            </a:br>
            <a:r>
              <a:rPr lang="en-CA" dirty="0"/>
              <a:t>(Brand)</a:t>
            </a:r>
            <a:endParaRPr lang="en-US" dirty="0"/>
          </a:p>
        </p:txBody>
      </p:sp>
    </p:spTree>
    <p:extLst>
      <p:ext uri="{BB962C8B-B14F-4D97-AF65-F5344CB8AC3E}">
        <p14:creationId xmlns:p14="http://schemas.microsoft.com/office/powerpoint/2010/main" val="399107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INTRO B: Slide 1">
    <p:spTree>
      <p:nvGrpSpPr>
        <p:cNvPr id="1" name=""/>
        <p:cNvGrpSpPr/>
        <p:nvPr/>
      </p:nvGrpSpPr>
      <p:grpSpPr>
        <a:xfrm>
          <a:off x="0" y="0"/>
          <a:ext cx="0" cy="0"/>
          <a:chOff x="0" y="0"/>
          <a:chExt cx="0" cy="0"/>
        </a:xfrm>
      </p:grpSpPr>
      <p:pic>
        <p:nvPicPr>
          <p:cNvPr id="2050" name="Picture 2"/>
          <p:cNvPicPr>
            <a:picLocks noChangeArrowheads="1"/>
          </p:cNvPicPr>
          <p:nvPr userDrawn="1"/>
        </p:nvPicPr>
        <p:blipFill>
          <a:blip r:embed="rId2"/>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82214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B: Slide 2">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8" name="Straight Connector 7"/>
          <p:cNvCxnSpPr/>
          <p:nvPr userDrawn="1"/>
        </p:nvCxnSpPr>
        <p:spPr>
          <a:xfrm>
            <a:off x="3149600" y="3897106"/>
            <a:ext cx="8737600" cy="0"/>
          </a:xfrm>
          <a:prstGeom prst="line">
            <a:avLst/>
          </a:prstGeom>
          <a:ln w="254000">
            <a:solidFill>
              <a:srgbClr val="EE3124"/>
            </a:solidFill>
          </a:ln>
        </p:spPr>
        <p:style>
          <a:lnRef idx="1">
            <a:schemeClr val="accent1"/>
          </a:lnRef>
          <a:fillRef idx="0">
            <a:schemeClr val="accent1"/>
          </a:fillRef>
          <a:effectRef idx="0">
            <a:schemeClr val="accent1"/>
          </a:effectRef>
          <a:fontRef idx="minor">
            <a:schemeClr val="tx1"/>
          </a:fontRef>
        </p:style>
      </p:cxnSp>
      <p:sp>
        <p:nvSpPr>
          <p:cNvPr id="5" name="Subtitle 2"/>
          <p:cNvSpPr>
            <a:spLocks noGrp="1"/>
          </p:cNvSpPr>
          <p:nvPr>
            <p:ph type="subTitle" idx="10" hasCustomPrompt="1"/>
          </p:nvPr>
        </p:nvSpPr>
        <p:spPr>
          <a:xfrm>
            <a:off x="816682" y="4142063"/>
            <a:ext cx="11061637" cy="919815"/>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presenter name</a:t>
            </a:r>
            <a:endParaRPr lang="en-US" dirty="0"/>
          </a:p>
        </p:txBody>
      </p:sp>
      <p:sp>
        <p:nvSpPr>
          <p:cNvPr id="6" name="Title 1"/>
          <p:cNvSpPr>
            <a:spLocks noGrp="1"/>
          </p:cNvSpPr>
          <p:nvPr>
            <p:ph type="ctrTitle" hasCustomPrompt="1"/>
          </p:nvPr>
        </p:nvSpPr>
        <p:spPr>
          <a:xfrm>
            <a:off x="816964" y="1682761"/>
            <a:ext cx="11068905" cy="1913484"/>
          </a:xfrm>
        </p:spPr>
        <p:txBody>
          <a:bodyPr anchor="t">
            <a:noAutofit/>
          </a:bodyPr>
          <a:lstStyle>
            <a:lvl1pPr algn="r">
              <a:defRPr sz="6000" b="1">
                <a:latin typeface="Raleway"/>
                <a:cs typeface="Raleway"/>
              </a:defRPr>
            </a:lvl1pPr>
          </a:lstStyle>
          <a:p>
            <a:r>
              <a:rPr lang="en-CA" dirty="0"/>
              <a:t>Presentation Title</a:t>
            </a:r>
            <a:br>
              <a:rPr lang="en-CA" dirty="0"/>
            </a:br>
            <a:r>
              <a:rPr lang="en-CA" dirty="0"/>
              <a:t>(Brand)</a:t>
            </a:r>
            <a:endParaRPr lang="en-US" dirty="0"/>
          </a:p>
        </p:txBody>
      </p:sp>
      <p:pic>
        <p:nvPicPr>
          <p:cNvPr id="9" name="Picture 8">
            <a:extLst>
              <a:ext uri="{FF2B5EF4-FFF2-40B4-BE49-F238E27FC236}">
                <a16:creationId xmlns:a16="http://schemas.microsoft.com/office/drawing/2014/main" id="{83E4D959-3EDE-B94F-9128-D9EC6FDF6E0B}"/>
              </a:ext>
            </a:extLst>
          </p:cNvPr>
          <p:cNvPicPr>
            <a:picLocks noChangeAspect="1"/>
          </p:cNvPicPr>
          <p:nvPr userDrawn="1"/>
        </p:nvPicPr>
        <p:blipFill>
          <a:blip r:embed="rId3"/>
          <a:stretch>
            <a:fillRect/>
          </a:stretch>
        </p:blipFill>
        <p:spPr>
          <a:xfrm>
            <a:off x="202346" y="214124"/>
            <a:ext cx="3469598" cy="1249587"/>
          </a:xfrm>
          <a:prstGeom prst="rect">
            <a:avLst/>
          </a:prstGeom>
        </p:spPr>
      </p:pic>
    </p:spTree>
    <p:extLst>
      <p:ext uri="{BB962C8B-B14F-4D97-AF65-F5344CB8AC3E}">
        <p14:creationId xmlns:p14="http://schemas.microsoft.com/office/powerpoint/2010/main" val="399107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rand)">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8" name="Straight Connector 7"/>
          <p:cNvCxnSpPr/>
          <p:nvPr userDrawn="1"/>
        </p:nvCxnSpPr>
        <p:spPr>
          <a:xfrm>
            <a:off x="7010400" y="990600"/>
            <a:ext cx="4876800" cy="0"/>
          </a:xfrm>
          <a:prstGeom prst="line">
            <a:avLst/>
          </a:prstGeom>
          <a:ln w="127000">
            <a:solidFill>
              <a:srgbClr val="EE312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9440" y="1845002"/>
            <a:ext cx="11507760" cy="3740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379440" y="311625"/>
            <a:ext cx="11498880" cy="551404"/>
          </a:xfrm>
        </p:spPr>
        <p:txBody>
          <a:bodyPr>
            <a:normAutofit/>
          </a:bodyPr>
          <a:lstStyle>
            <a:lvl1pPr>
              <a:defRPr sz="3600"/>
            </a:lvl1pPr>
          </a:lstStyle>
          <a:p>
            <a:r>
              <a:rPr lang="en-US"/>
              <a:t>Click to edit Master title style</a:t>
            </a:r>
          </a:p>
        </p:txBody>
      </p:sp>
      <p:sp>
        <p:nvSpPr>
          <p:cNvPr id="16" name="Subtitle 2"/>
          <p:cNvSpPr>
            <a:spLocks noGrp="1"/>
          </p:cNvSpPr>
          <p:nvPr>
            <p:ph type="subTitle" idx="10"/>
          </p:nvPr>
        </p:nvSpPr>
        <p:spPr>
          <a:xfrm>
            <a:off x="379440" y="1075192"/>
            <a:ext cx="11498880"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9057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hotoOnly">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1" name="Picture Placeholder 10"/>
          <p:cNvSpPr>
            <a:spLocks noGrp="1"/>
          </p:cNvSpPr>
          <p:nvPr>
            <p:ph type="pic" sz="quarter" idx="10"/>
          </p:nvPr>
        </p:nvSpPr>
        <p:spPr>
          <a:xfrm>
            <a:off x="575733" y="377825"/>
            <a:ext cx="11023600" cy="5284788"/>
          </a:xfrm>
        </p:spPr>
        <p:txBody>
          <a:bodyPr/>
          <a:lstStyle/>
          <a:p>
            <a:r>
              <a:rPr lang="en-US"/>
              <a:t>Click icon to add picture</a:t>
            </a:r>
            <a:endParaRPr lang="en-CA"/>
          </a:p>
        </p:txBody>
      </p:sp>
    </p:spTree>
    <p:extLst>
      <p:ext uri="{BB962C8B-B14F-4D97-AF65-F5344CB8AC3E}">
        <p14:creationId xmlns:p14="http://schemas.microsoft.com/office/powerpoint/2010/main" val="27905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Image (Brand)">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stretch>
            <a:fillRect/>
          </a:stretch>
        </p:blipFill>
        <p:spPr bwMode="auto">
          <a:xfrm>
            <a:off x="0" y="0"/>
            <a:ext cx="12192000" cy="6858000"/>
          </a:xfrm>
          <a:prstGeom prst="rect">
            <a:avLst/>
          </a:prstGeom>
          <a:noFill/>
        </p:spPr>
      </p:pic>
      <p:cxnSp>
        <p:nvCxnSpPr>
          <p:cNvPr id="8" name="Straight Connector 7"/>
          <p:cNvCxnSpPr/>
          <p:nvPr userDrawn="1"/>
        </p:nvCxnSpPr>
        <p:spPr>
          <a:xfrm>
            <a:off x="7010400" y="990600"/>
            <a:ext cx="4876800" cy="0"/>
          </a:xfrm>
          <a:prstGeom prst="line">
            <a:avLst/>
          </a:prstGeom>
          <a:ln w="127000">
            <a:solidFill>
              <a:srgbClr val="EE312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9440" y="1845002"/>
            <a:ext cx="4042805" cy="3565199"/>
          </a:xfr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379440" y="311625"/>
            <a:ext cx="11498880" cy="551404"/>
          </a:xfrm>
        </p:spPr>
        <p:txBody>
          <a:bodyPr>
            <a:normAutofit/>
          </a:bodyPr>
          <a:lstStyle>
            <a:lvl1pPr>
              <a:defRPr sz="3600"/>
            </a:lvl1pPr>
          </a:lstStyle>
          <a:p>
            <a:r>
              <a:rPr lang="en-US"/>
              <a:t>Click to edit Master title style</a:t>
            </a:r>
          </a:p>
        </p:txBody>
      </p:sp>
      <p:sp>
        <p:nvSpPr>
          <p:cNvPr id="16" name="Subtitle 2"/>
          <p:cNvSpPr>
            <a:spLocks noGrp="1"/>
          </p:cNvSpPr>
          <p:nvPr>
            <p:ph type="subTitle" idx="10"/>
          </p:nvPr>
        </p:nvSpPr>
        <p:spPr>
          <a:xfrm>
            <a:off x="379440" y="1075192"/>
            <a:ext cx="11498880"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Picture Placeholder 3"/>
          <p:cNvSpPr>
            <a:spLocks noGrp="1"/>
          </p:cNvSpPr>
          <p:nvPr>
            <p:ph type="pic" sz="quarter" idx="11"/>
          </p:nvPr>
        </p:nvSpPr>
        <p:spPr>
          <a:xfrm>
            <a:off x="4572000" y="1831976"/>
            <a:ext cx="7315200" cy="3578225"/>
          </a:xfrm>
        </p:spPr>
        <p:txBody>
          <a:bodyPr/>
          <a:lstStyle/>
          <a:p>
            <a:r>
              <a:rPr lang="en-US"/>
              <a:t>Click icon to add picture</a:t>
            </a:r>
          </a:p>
        </p:txBody>
      </p:sp>
    </p:spTree>
    <p:extLst>
      <p:ext uri="{BB962C8B-B14F-4D97-AF65-F5344CB8AC3E}">
        <p14:creationId xmlns:p14="http://schemas.microsoft.com/office/powerpoint/2010/main" val="397968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Brand)">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stretch>
            <a:fillRect/>
          </a:stretch>
        </p:blipFill>
        <p:spPr bwMode="auto">
          <a:xfrm>
            <a:off x="0" y="1"/>
            <a:ext cx="12192000" cy="6858000"/>
          </a:xfrm>
          <a:prstGeom prst="rect">
            <a:avLst/>
          </a:prstGeom>
          <a:noFill/>
        </p:spPr>
      </p:pic>
      <p:cxnSp>
        <p:nvCxnSpPr>
          <p:cNvPr id="8" name="Straight Connector 7"/>
          <p:cNvCxnSpPr/>
          <p:nvPr userDrawn="1"/>
        </p:nvCxnSpPr>
        <p:spPr>
          <a:xfrm>
            <a:off x="7010400" y="990600"/>
            <a:ext cx="4876800" cy="0"/>
          </a:xfrm>
          <a:prstGeom prst="line">
            <a:avLst/>
          </a:prstGeom>
          <a:ln w="127000">
            <a:solidFill>
              <a:srgbClr val="EE312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5386" y="-160277"/>
            <a:ext cx="184731" cy="369332"/>
          </a:xfrm>
          <a:prstGeom prst="rect">
            <a:avLst/>
          </a:prstGeom>
          <a:noFill/>
        </p:spPr>
        <p:txBody>
          <a:bodyPr wrap="none" rtlCol="0">
            <a:spAutoFit/>
          </a:bodyPr>
          <a:lstStyle/>
          <a:p>
            <a:endParaRPr lang="en-US" sz="1800" dirty="0"/>
          </a:p>
        </p:txBody>
      </p:sp>
      <p:sp>
        <p:nvSpPr>
          <p:cNvPr id="14" name="Title 1"/>
          <p:cNvSpPr>
            <a:spLocks noGrp="1"/>
          </p:cNvSpPr>
          <p:nvPr>
            <p:ph type="title"/>
          </p:nvPr>
        </p:nvSpPr>
        <p:spPr>
          <a:xfrm>
            <a:off x="1611085" y="311625"/>
            <a:ext cx="10267234" cy="551404"/>
          </a:xfrm>
        </p:spPr>
        <p:txBody>
          <a:bodyPr>
            <a:normAutofit/>
          </a:bodyPr>
          <a:lstStyle>
            <a:lvl1pPr>
              <a:defRPr sz="3600"/>
            </a:lvl1pPr>
          </a:lstStyle>
          <a:p>
            <a:r>
              <a:rPr lang="en-US" dirty="0"/>
              <a:t>Click to edit Master title style</a:t>
            </a:r>
          </a:p>
        </p:txBody>
      </p:sp>
      <p:sp>
        <p:nvSpPr>
          <p:cNvPr id="16" name="Subtitle 2"/>
          <p:cNvSpPr>
            <a:spLocks noGrp="1"/>
          </p:cNvSpPr>
          <p:nvPr>
            <p:ph type="subTitle" idx="10"/>
          </p:nvPr>
        </p:nvSpPr>
        <p:spPr>
          <a:xfrm>
            <a:off x="1611085" y="1075192"/>
            <a:ext cx="10267234" cy="372609"/>
          </a:xfrm>
        </p:spPr>
        <p:txBody>
          <a:bodyPr anchor="t">
            <a:normAutofit/>
          </a:bodyPr>
          <a:lstStyle>
            <a:lvl1pPr marL="0" indent="0" algn="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2"/>
          <p:cNvSpPr>
            <a:spLocks noGrp="1"/>
          </p:cNvSpPr>
          <p:nvPr>
            <p:ph idx="1"/>
          </p:nvPr>
        </p:nvSpPr>
        <p:spPr>
          <a:xfrm>
            <a:off x="1611085" y="1845001"/>
            <a:ext cx="10276115" cy="4675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89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Raleway"/>
                <a:cs typeface="Raleway"/>
              </a:defRPr>
            </a:lvl1pPr>
          </a:lstStyle>
          <a:p>
            <a:fld id="{A00F1261-BDF9-1949-A169-B55B6D66A5AC}" type="datetimeFigureOut">
              <a:rPr lang="en-US" smtClean="0"/>
              <a:pPr/>
              <a:t>3/13/19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Raleway"/>
                <a:cs typeface="Raleway"/>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Raleway"/>
                <a:cs typeface="Raleway"/>
              </a:defRPr>
            </a:lvl1pPr>
          </a:lstStyle>
          <a:p>
            <a:fld id="{A4C4AF60-5EBA-DF40-B08C-CEFAB2B9E606}" type="slidenum">
              <a:rPr lang="en-US" smtClean="0"/>
              <a:pPr/>
              <a:t>‹#›</a:t>
            </a:fld>
            <a:endParaRPr lang="en-US"/>
          </a:p>
        </p:txBody>
      </p:sp>
    </p:spTree>
    <p:extLst>
      <p:ext uri="{BB962C8B-B14F-4D97-AF65-F5344CB8AC3E}">
        <p14:creationId xmlns:p14="http://schemas.microsoft.com/office/powerpoint/2010/main" val="23785783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729" r:id="rId4"/>
    <p:sldLayoutId id="2147483730" r:id="rId5"/>
    <p:sldLayoutId id="2147483650" r:id="rId6"/>
    <p:sldLayoutId id="2147483707" r:id="rId7"/>
    <p:sldLayoutId id="2147483662" r:id="rId8"/>
    <p:sldLayoutId id="2147483663" r:id="rId9"/>
    <p:sldLayoutId id="2147483708" r:id="rId10"/>
    <p:sldLayoutId id="2147483664" r:id="rId11"/>
    <p:sldLayoutId id="2147483665" r:id="rId12"/>
    <p:sldLayoutId id="2147483709" r:id="rId13"/>
    <p:sldLayoutId id="2147483666" r:id="rId14"/>
    <p:sldLayoutId id="2147483667" r:id="rId15"/>
    <p:sldLayoutId id="2147483710" r:id="rId16"/>
    <p:sldLayoutId id="2147483668" r:id="rId17"/>
    <p:sldLayoutId id="2147483705" r:id="rId18"/>
    <p:sldLayoutId id="2147483731" r:id="rId19"/>
    <p:sldLayoutId id="2147483706" r:id="rId20"/>
  </p:sldLayoutIdLst>
  <p:txStyles>
    <p:titleStyle>
      <a:lvl1pPr algn="r" defTabSz="457200" rtl="0" eaLnBrk="1" latinLnBrk="0" hangingPunct="1">
        <a:spcBef>
          <a:spcPct val="0"/>
        </a:spcBef>
        <a:buNone/>
        <a:defRPr sz="4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1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18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54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CA" dirty="0" err="1"/>
              <a:t>Biopesticides</a:t>
            </a:r>
            <a:r>
              <a:rPr lang="en-CA" dirty="0"/>
              <a:t>: IPM compatible</a:t>
            </a:r>
          </a:p>
        </p:txBody>
      </p:sp>
      <p:sp>
        <p:nvSpPr>
          <p:cNvPr id="15" name="Subtitle 14"/>
          <p:cNvSpPr>
            <a:spLocks noGrp="1"/>
          </p:cNvSpPr>
          <p:nvPr>
            <p:ph type="subTitle" idx="10"/>
          </p:nvPr>
        </p:nvSpPr>
        <p:spPr/>
        <p:txBody>
          <a:bodyPr/>
          <a:lstStyle/>
          <a:p>
            <a:endParaRPr lang="en-CA"/>
          </a:p>
        </p:txBody>
      </p:sp>
      <p:pic>
        <p:nvPicPr>
          <p:cNvPr id="5" name="Picture 2" descr="http://www.greenhousecanada.com/images/stories/2013/december13/5795-Ed-Boekestyn-with.jpg"/>
          <p:cNvPicPr>
            <a:picLocks noChangeAspect="1" noChangeArrowheads="1"/>
          </p:cNvPicPr>
          <p:nvPr/>
        </p:nvPicPr>
        <p:blipFill>
          <a:blip r:embed="rId3" cstate="print"/>
          <a:srcRect/>
          <a:stretch>
            <a:fillRect/>
          </a:stretch>
        </p:blipFill>
        <p:spPr bwMode="auto">
          <a:xfrm>
            <a:off x="1957137" y="1332677"/>
            <a:ext cx="3393497" cy="2545123"/>
          </a:xfrm>
          <a:prstGeom prst="round2DiagRect">
            <a:avLst/>
          </a:prstGeom>
          <a:noFill/>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914" r="19538"/>
          <a:stretch/>
        </p:blipFill>
        <p:spPr>
          <a:xfrm>
            <a:off x="3910634" y="4064231"/>
            <a:ext cx="1440000" cy="2658724"/>
          </a:xfrm>
          <a:prstGeom prst="rect">
            <a:avLst/>
          </a:prstGeom>
        </p:spPr>
      </p:pic>
      <p:pic>
        <p:nvPicPr>
          <p:cNvPr id="7" name="Picture 6"/>
          <p:cNvPicPr>
            <a:picLocks noChangeAspect="1"/>
          </p:cNvPicPr>
          <p:nvPr/>
        </p:nvPicPr>
        <p:blipFill>
          <a:blip r:embed="rId5"/>
          <a:stretch>
            <a:fillRect/>
          </a:stretch>
        </p:blipFill>
        <p:spPr>
          <a:xfrm>
            <a:off x="7630296" y="4562177"/>
            <a:ext cx="2364513" cy="2001904"/>
          </a:xfrm>
          <a:prstGeom prst="rect">
            <a:avLst/>
          </a:prstGeom>
          <a:effectLst>
            <a:softEdge rad="63500"/>
          </a:effectLst>
        </p:spPr>
      </p:pic>
      <p:cxnSp>
        <p:nvCxnSpPr>
          <p:cNvPr id="8" name="Straight Arrow Connector 7"/>
          <p:cNvCxnSpPr/>
          <p:nvPr/>
        </p:nvCxnSpPr>
        <p:spPr>
          <a:xfrm flipV="1">
            <a:off x="5396829" y="3411198"/>
            <a:ext cx="1800000" cy="1191986"/>
          </a:xfrm>
          <a:prstGeom prst="straightConnector1">
            <a:avLst/>
          </a:prstGeom>
          <a:ln w="76200">
            <a:solidFill>
              <a:srgbClr val="33460E"/>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631350" y="5250477"/>
            <a:ext cx="1800000" cy="250374"/>
          </a:xfrm>
          <a:prstGeom prst="straightConnector1">
            <a:avLst/>
          </a:prstGeom>
          <a:ln w="76200">
            <a:solidFill>
              <a:srgbClr val="33460E"/>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0276" y="4338865"/>
            <a:ext cx="1620000" cy="2073598"/>
          </a:xfrm>
          <a:prstGeom prst="rect">
            <a:avLst/>
          </a:prstGeom>
          <a:effectLst>
            <a:softEdge rad="6350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8700643" y="2215415"/>
            <a:ext cx="2248408" cy="1686306"/>
          </a:xfrm>
          <a:prstGeom prst="rect">
            <a:avLst/>
          </a:prstGeom>
        </p:spPr>
      </p:pic>
      <p:pic>
        <p:nvPicPr>
          <p:cNvPr id="12" name="Picture 2" descr="http://www.biologicalservices.com.au/content/products/Cucumeris-eating-main-phot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8296" y="1242434"/>
            <a:ext cx="1944000" cy="1918917"/>
          </a:xfrm>
          <a:prstGeom prst="ellipse">
            <a:avLst/>
          </a:prstGeom>
          <a:ln w="63500" cap="rnd">
            <a:noFill/>
          </a:ln>
          <a:effectLst>
            <a:softEdge rad="3175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4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CA" dirty="0" err="1"/>
              <a:t>Biopesticides</a:t>
            </a:r>
            <a:r>
              <a:rPr lang="en-CA" dirty="0"/>
              <a:t> in integrated strategies</a:t>
            </a:r>
          </a:p>
        </p:txBody>
      </p:sp>
      <p:sp>
        <p:nvSpPr>
          <p:cNvPr id="13" name="Subtitle 12"/>
          <p:cNvSpPr>
            <a:spLocks noGrp="1"/>
          </p:cNvSpPr>
          <p:nvPr>
            <p:ph type="subTitle" idx="10"/>
          </p:nvPr>
        </p:nvSpPr>
        <p:spPr/>
        <p:txBody>
          <a:bodyPr/>
          <a:lstStyle/>
          <a:p>
            <a:endParaRPr lang="en-CA"/>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3859" y="1409583"/>
            <a:ext cx="7560000" cy="4107309"/>
          </a:xfrm>
          <a:prstGeom prst="rect">
            <a:avLst/>
          </a:prstGeom>
        </p:spPr>
      </p:pic>
      <p:sp>
        <p:nvSpPr>
          <p:cNvPr id="6" name="Down Arrow 5"/>
          <p:cNvSpPr>
            <a:spLocks noChangeAspect="1"/>
          </p:cNvSpPr>
          <p:nvPr/>
        </p:nvSpPr>
        <p:spPr>
          <a:xfrm>
            <a:off x="2832868" y="1674673"/>
            <a:ext cx="849892" cy="849892"/>
          </a:xfrm>
          <a:prstGeom prst="downArrow">
            <a:avLst/>
          </a:prstGeom>
          <a:solidFill>
            <a:srgbClr val="CED0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Down Arrow 6"/>
          <p:cNvSpPr>
            <a:spLocks noChangeAspect="1"/>
          </p:cNvSpPr>
          <p:nvPr/>
        </p:nvSpPr>
        <p:spPr>
          <a:xfrm rot="9991672">
            <a:off x="3345123" y="5604199"/>
            <a:ext cx="849892" cy="849892"/>
          </a:xfrm>
          <a:prstGeom prst="downArrow">
            <a:avLst/>
          </a:prstGeom>
          <a:solidFill>
            <a:srgbClr val="3346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Down Arrow 7"/>
          <p:cNvSpPr>
            <a:spLocks noChangeAspect="1"/>
          </p:cNvSpPr>
          <p:nvPr/>
        </p:nvSpPr>
        <p:spPr>
          <a:xfrm rot="2163304">
            <a:off x="5263247" y="2388547"/>
            <a:ext cx="849892" cy="849892"/>
          </a:xfrm>
          <a:prstGeom prst="downArrow">
            <a:avLst/>
          </a:prstGeom>
          <a:solidFill>
            <a:srgbClr val="CED0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Down Arrow 8"/>
          <p:cNvSpPr>
            <a:spLocks noChangeAspect="1"/>
          </p:cNvSpPr>
          <p:nvPr/>
        </p:nvSpPr>
        <p:spPr>
          <a:xfrm rot="2163304">
            <a:off x="7374052" y="2982203"/>
            <a:ext cx="849892" cy="849892"/>
          </a:xfrm>
          <a:prstGeom prst="downArrow">
            <a:avLst/>
          </a:prstGeom>
          <a:solidFill>
            <a:srgbClr val="CED0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7498663" y="6153009"/>
            <a:ext cx="3960000" cy="307777"/>
          </a:xfrm>
          <a:prstGeom prst="rect">
            <a:avLst/>
          </a:prstGeom>
          <a:noFill/>
        </p:spPr>
        <p:txBody>
          <a:bodyPr wrap="square" rtlCol="0">
            <a:spAutoFit/>
          </a:bodyPr>
          <a:lstStyle/>
          <a:p>
            <a:pPr algn="ctr"/>
            <a:r>
              <a:rPr lang="en-CA" sz="1400" dirty="0" err="1">
                <a:latin typeface="Raleway" panose="020B0003030101060003" pitchFamily="34" charset="0"/>
              </a:rPr>
              <a:t>InfoGraphic</a:t>
            </a:r>
            <a:r>
              <a:rPr lang="en-CA" sz="1400" dirty="0">
                <a:latin typeface="Raleway" panose="020B0003030101060003" pitchFamily="34" charset="0"/>
              </a:rPr>
              <a:t> by Ashley Summerfield, Vineland</a:t>
            </a:r>
          </a:p>
        </p:txBody>
      </p:sp>
    </p:spTree>
    <p:extLst>
      <p:ext uri="{BB962C8B-B14F-4D97-AF65-F5344CB8AC3E}">
        <p14:creationId xmlns:p14="http://schemas.microsoft.com/office/powerpoint/2010/main" val="40332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codegroen.files.wordpress.com/2013/03/plant-defense.png"/>
          <p:cNvPicPr>
            <a:picLocks noChangeAspect="1" noChangeArrowheads="1"/>
          </p:cNvPicPr>
          <p:nvPr/>
        </p:nvPicPr>
        <p:blipFill>
          <a:blip r:embed="rId3" cstate="print"/>
          <a:srcRect l="9334" r="10657" b="18894"/>
          <a:stretch>
            <a:fillRect/>
          </a:stretch>
        </p:blipFill>
        <p:spPr bwMode="auto">
          <a:xfrm>
            <a:off x="3809307" y="2111727"/>
            <a:ext cx="4703314" cy="3264966"/>
          </a:xfrm>
          <a:prstGeom prst="rect">
            <a:avLst/>
          </a:prstGeom>
          <a:noFill/>
        </p:spPr>
      </p:pic>
      <p:sp>
        <p:nvSpPr>
          <p:cNvPr id="5" name="Title 4"/>
          <p:cNvSpPr>
            <a:spLocks noGrp="1"/>
          </p:cNvSpPr>
          <p:nvPr>
            <p:ph type="title"/>
          </p:nvPr>
        </p:nvSpPr>
        <p:spPr/>
        <p:txBody>
          <a:bodyPr>
            <a:normAutofit fontScale="90000"/>
          </a:bodyPr>
          <a:lstStyle/>
          <a:p>
            <a:r>
              <a:rPr lang="en-CA" dirty="0" err="1"/>
              <a:t>Biostimulants</a:t>
            </a:r>
            <a:r>
              <a:rPr lang="en-CA" dirty="0"/>
              <a:t>: So much promise…</a:t>
            </a:r>
          </a:p>
        </p:txBody>
      </p:sp>
      <p:sp>
        <p:nvSpPr>
          <p:cNvPr id="7" name="Subtitle 6"/>
          <p:cNvSpPr>
            <a:spLocks noGrp="1"/>
          </p:cNvSpPr>
          <p:nvPr>
            <p:ph type="subTitle" idx="10"/>
          </p:nvPr>
        </p:nvSpPr>
        <p:spPr>
          <a:solidFill>
            <a:schemeClr val="bg1"/>
          </a:solidFill>
        </p:spPr>
        <p:txBody>
          <a:bodyPr/>
          <a:lstStyle/>
          <a:p>
            <a:r>
              <a:rPr lang="en-CA" dirty="0"/>
              <a:t>But do we really know how (and when) to use them?</a:t>
            </a:r>
          </a:p>
          <a:p>
            <a:endParaRPr lang="en-CA" dirty="0"/>
          </a:p>
        </p:txBody>
      </p:sp>
      <p:sp>
        <p:nvSpPr>
          <p:cNvPr id="8" name="Right Arrow 7"/>
          <p:cNvSpPr/>
          <p:nvPr/>
        </p:nvSpPr>
        <p:spPr>
          <a:xfrm rot="344013">
            <a:off x="853730" y="3496685"/>
            <a:ext cx="2736000" cy="864001"/>
          </a:xfrm>
          <a:prstGeom prst="rightArrow">
            <a:avLst/>
          </a:prstGeom>
          <a:solidFill>
            <a:srgbClr val="727A3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chemeClr val="bg1"/>
                </a:solidFill>
                <a:effectLst/>
                <a:uLnTx/>
                <a:uFillTx/>
                <a:latin typeface="Raleway" panose="020B0003030101060003" pitchFamily="34" charset="0"/>
                <a:ea typeface="+mn-ea"/>
                <a:cs typeface="+mn-cs"/>
              </a:rPr>
              <a:t>Responses vary by product, timing</a:t>
            </a:r>
          </a:p>
        </p:txBody>
      </p:sp>
      <p:sp>
        <p:nvSpPr>
          <p:cNvPr id="9" name="Right Arrow 8"/>
          <p:cNvSpPr/>
          <p:nvPr/>
        </p:nvSpPr>
        <p:spPr>
          <a:xfrm rot="292456">
            <a:off x="853730" y="4487623"/>
            <a:ext cx="2736000" cy="864001"/>
          </a:xfrm>
          <a:prstGeom prst="rightArrow">
            <a:avLst/>
          </a:prstGeom>
          <a:solidFill>
            <a:srgbClr val="727A3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chemeClr val="bg1"/>
                </a:solidFill>
                <a:effectLst/>
                <a:uLnTx/>
                <a:uFillTx/>
                <a:latin typeface="Raleway" panose="020B0003030101060003" pitchFamily="34" charset="0"/>
              </a:rPr>
              <a:t>Plant species, cultivar</a:t>
            </a:r>
            <a:r>
              <a:rPr lang="en-CA" sz="1400" b="1" dirty="0">
                <a:solidFill>
                  <a:schemeClr val="bg1"/>
                </a:solidFill>
                <a:latin typeface="Raleway" panose="020B0003030101060003" pitchFamily="34" charset="0"/>
              </a:rPr>
              <a:t>, growth stage</a:t>
            </a:r>
            <a:endParaRPr kumimoji="0" lang="en-CA" sz="1400" b="1" i="0" u="none" strike="noStrike" kern="1200" cap="none" spc="0" normalizeH="0" baseline="0" noProof="0" dirty="0">
              <a:ln>
                <a:noFill/>
              </a:ln>
              <a:solidFill>
                <a:schemeClr val="bg1"/>
              </a:solidFill>
              <a:effectLst/>
              <a:uLnTx/>
              <a:uFillTx/>
              <a:latin typeface="Raleway" panose="020B0003030101060003" pitchFamily="34" charset="0"/>
            </a:endParaRPr>
          </a:p>
        </p:txBody>
      </p:sp>
      <p:sp>
        <p:nvSpPr>
          <p:cNvPr id="11" name="Left Arrow 10"/>
          <p:cNvSpPr/>
          <p:nvPr/>
        </p:nvSpPr>
        <p:spPr>
          <a:xfrm rot="21319409">
            <a:off x="8737209" y="3495552"/>
            <a:ext cx="2736000" cy="864000"/>
          </a:xfrm>
          <a:prstGeom prst="leftArrow">
            <a:avLst/>
          </a:prstGeom>
          <a:solidFill>
            <a:srgbClr val="727A3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chemeClr val="bg1"/>
                </a:solidFill>
                <a:effectLst/>
                <a:uLnTx/>
                <a:uFillTx/>
                <a:latin typeface="Raleway" panose="020B0003030101060003" pitchFamily="34" charset="0"/>
              </a:rPr>
              <a:t>Plant stress</a:t>
            </a:r>
          </a:p>
        </p:txBody>
      </p:sp>
      <p:sp>
        <p:nvSpPr>
          <p:cNvPr id="12" name="Oval 11"/>
          <p:cNvSpPr/>
          <p:nvPr/>
        </p:nvSpPr>
        <p:spPr>
          <a:xfrm>
            <a:off x="5376948" y="3864518"/>
            <a:ext cx="1388257" cy="14031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Left Arrow 13"/>
          <p:cNvSpPr/>
          <p:nvPr/>
        </p:nvSpPr>
        <p:spPr>
          <a:xfrm rot="21291385">
            <a:off x="8759321" y="4543643"/>
            <a:ext cx="2736000" cy="864000"/>
          </a:xfrm>
          <a:prstGeom prst="leftArrow">
            <a:avLst/>
          </a:prstGeom>
          <a:solidFill>
            <a:srgbClr val="727A35"/>
          </a:solidFill>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CA" sz="1400" b="1" dirty="0">
                <a:solidFill>
                  <a:schemeClr val="bg1"/>
                </a:solidFill>
                <a:latin typeface="Raleway" panose="020B0003030101060003" pitchFamily="34" charset="0"/>
              </a:rPr>
              <a:t>Soil,  substrate, inputs, environment</a:t>
            </a:r>
          </a:p>
        </p:txBody>
      </p:sp>
    </p:spTree>
    <p:extLst>
      <p:ext uri="{BB962C8B-B14F-4D97-AF65-F5344CB8AC3E}">
        <p14:creationId xmlns:p14="http://schemas.microsoft.com/office/powerpoint/2010/main" val="15287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40" y="1495927"/>
            <a:ext cx="11507760" cy="4487778"/>
          </a:xfrm>
        </p:spPr>
        <p:txBody>
          <a:bodyPr>
            <a:normAutofit fontScale="92500" lnSpcReduction="20000"/>
          </a:bodyPr>
          <a:lstStyle/>
          <a:p>
            <a:pPr marL="0" indent="0">
              <a:spcAft>
                <a:spcPts val="600"/>
              </a:spcAft>
              <a:buNone/>
            </a:pPr>
            <a:r>
              <a:rPr lang="en-CA" dirty="0"/>
              <a:t>Should we expect similar benefits when plants are grown in an environment where</a:t>
            </a:r>
          </a:p>
          <a:p>
            <a:pPr lvl="1"/>
            <a:r>
              <a:rPr lang="en-CA" dirty="0"/>
              <a:t>access to nutrients is not a limiting factor</a:t>
            </a:r>
          </a:p>
          <a:p>
            <a:pPr lvl="1"/>
            <a:r>
              <a:rPr lang="en-CA" dirty="0"/>
              <a:t>growing conditions are ‘optimized’ and (relatively) stable</a:t>
            </a:r>
          </a:p>
          <a:p>
            <a:pPr marL="0" indent="0">
              <a:buNone/>
            </a:pPr>
            <a:endParaRPr lang="en-CA" dirty="0"/>
          </a:p>
          <a:p>
            <a:pPr marL="0" indent="0">
              <a:spcAft>
                <a:spcPts val="600"/>
              </a:spcAft>
              <a:buNone/>
            </a:pPr>
            <a:r>
              <a:rPr lang="en-CA" dirty="0"/>
              <a:t>Yet plants are constantly under stress</a:t>
            </a:r>
          </a:p>
          <a:p>
            <a:pPr lvl="1"/>
            <a:r>
              <a:rPr lang="en-CA" dirty="0"/>
              <a:t>crowded, ‘pushed’ to grow</a:t>
            </a:r>
          </a:p>
          <a:p>
            <a:pPr lvl="1"/>
            <a:r>
              <a:rPr lang="en-CA" dirty="0"/>
              <a:t>heat and humidity</a:t>
            </a:r>
          </a:p>
          <a:p>
            <a:pPr lvl="1"/>
            <a:r>
              <a:rPr lang="en-CA" dirty="0"/>
              <a:t>limited microbiota in the growing substrate</a:t>
            </a:r>
          </a:p>
          <a:p>
            <a:pPr lvl="1"/>
            <a:r>
              <a:rPr lang="en-CA" dirty="0"/>
              <a:t>pests and diseases</a:t>
            </a:r>
          </a:p>
          <a:p>
            <a:endParaRPr lang="en-CA" dirty="0"/>
          </a:p>
          <a:p>
            <a:pPr marL="0" indent="0">
              <a:spcAft>
                <a:spcPts val="600"/>
              </a:spcAft>
              <a:buNone/>
            </a:pPr>
            <a:r>
              <a:rPr lang="en-CA" dirty="0"/>
              <a:t>What is the value proposition?</a:t>
            </a:r>
          </a:p>
          <a:p>
            <a:pPr lvl="1"/>
            <a:r>
              <a:rPr lang="en-CA" dirty="0"/>
              <a:t>root stimulation in young plants</a:t>
            </a:r>
          </a:p>
          <a:p>
            <a:pPr lvl="1"/>
            <a:r>
              <a:rPr lang="en-CA" dirty="0"/>
              <a:t>improved fertilizer use efficiency</a:t>
            </a:r>
          </a:p>
          <a:p>
            <a:pPr lvl="1"/>
            <a:r>
              <a:rPr lang="en-CA" dirty="0"/>
              <a:t>improved uniformity in crop development </a:t>
            </a:r>
          </a:p>
          <a:p>
            <a:pPr lvl="1"/>
            <a:r>
              <a:rPr lang="en-CA" dirty="0"/>
              <a:t>promotion of yield, shelf life</a:t>
            </a:r>
          </a:p>
        </p:txBody>
      </p:sp>
      <p:sp>
        <p:nvSpPr>
          <p:cNvPr id="3" name="Title 2"/>
          <p:cNvSpPr>
            <a:spLocks noGrp="1"/>
          </p:cNvSpPr>
          <p:nvPr>
            <p:ph type="title"/>
          </p:nvPr>
        </p:nvSpPr>
        <p:spPr/>
        <p:txBody>
          <a:bodyPr>
            <a:normAutofit fontScale="90000"/>
          </a:bodyPr>
          <a:lstStyle/>
          <a:p>
            <a:r>
              <a:rPr lang="en-CA" dirty="0" err="1"/>
              <a:t>Biostimulant</a:t>
            </a:r>
            <a:r>
              <a:rPr lang="en-CA" dirty="0"/>
              <a:t> research: Gaps and challenges</a:t>
            </a:r>
          </a:p>
        </p:txBody>
      </p:sp>
      <p:sp>
        <p:nvSpPr>
          <p:cNvPr id="4" name="Subtitle 3"/>
          <p:cNvSpPr>
            <a:spLocks noGrp="1"/>
          </p:cNvSpPr>
          <p:nvPr>
            <p:ph type="subTitle" idx="10"/>
          </p:nvPr>
        </p:nvSpPr>
        <p:spPr/>
        <p:txBody>
          <a:bodyPr/>
          <a:lstStyle/>
          <a:p>
            <a:r>
              <a:rPr lang="en-CA" dirty="0"/>
              <a:t>Moving from the field to the greenhouse</a:t>
            </a:r>
          </a:p>
        </p:txBody>
      </p:sp>
    </p:spTree>
    <p:extLst>
      <p:ext uri="{BB962C8B-B14F-4D97-AF65-F5344CB8AC3E}">
        <p14:creationId xmlns:p14="http://schemas.microsoft.com/office/powerpoint/2010/main" val="21386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40" y="1531627"/>
            <a:ext cx="11507760" cy="4211447"/>
          </a:xfrm>
        </p:spPr>
        <p:txBody>
          <a:bodyPr>
            <a:normAutofit fontScale="92500" lnSpcReduction="10000"/>
          </a:bodyPr>
          <a:lstStyle/>
          <a:p>
            <a:pPr>
              <a:lnSpc>
                <a:spcPct val="124000"/>
              </a:lnSpc>
              <a:spcBef>
                <a:spcPts val="600"/>
              </a:spcBef>
              <a:spcAft>
                <a:spcPts val="600"/>
              </a:spcAft>
            </a:pPr>
            <a:r>
              <a:rPr lang="en-CA" dirty="0"/>
              <a:t>How to integrate into a production system</a:t>
            </a:r>
          </a:p>
          <a:p>
            <a:pPr>
              <a:lnSpc>
                <a:spcPct val="124000"/>
              </a:lnSpc>
              <a:spcBef>
                <a:spcPts val="600"/>
              </a:spcBef>
            </a:pPr>
            <a:r>
              <a:rPr lang="en-CA" dirty="0"/>
              <a:t>Demonstrate effects on crop resilience</a:t>
            </a:r>
          </a:p>
          <a:p>
            <a:pPr lvl="1">
              <a:lnSpc>
                <a:spcPct val="124000"/>
              </a:lnSpc>
              <a:spcBef>
                <a:spcPts val="0"/>
              </a:spcBef>
              <a:spcAft>
                <a:spcPts val="600"/>
              </a:spcAft>
            </a:pPr>
            <a:r>
              <a:rPr lang="en-CA" dirty="0"/>
              <a:t>less energy dealing with stress, more on production</a:t>
            </a:r>
          </a:p>
          <a:p>
            <a:pPr>
              <a:lnSpc>
                <a:spcPct val="124000"/>
              </a:lnSpc>
              <a:spcBef>
                <a:spcPts val="600"/>
              </a:spcBef>
              <a:spcAft>
                <a:spcPts val="600"/>
              </a:spcAft>
            </a:pPr>
            <a:r>
              <a:rPr lang="en-CA" dirty="0"/>
              <a:t>Resource use efficiency, improved productivity</a:t>
            </a:r>
          </a:p>
          <a:p>
            <a:pPr>
              <a:lnSpc>
                <a:spcPct val="124000"/>
              </a:lnSpc>
              <a:spcBef>
                <a:spcPts val="600"/>
              </a:spcBef>
            </a:pPr>
            <a:r>
              <a:rPr lang="en-CA" dirty="0"/>
              <a:t>Consistency</a:t>
            </a:r>
          </a:p>
          <a:p>
            <a:pPr lvl="1">
              <a:lnSpc>
                <a:spcPct val="124000"/>
              </a:lnSpc>
              <a:spcBef>
                <a:spcPts val="0"/>
              </a:spcBef>
            </a:pPr>
            <a:r>
              <a:rPr lang="en-CA" dirty="0"/>
              <a:t>consistent quality</a:t>
            </a:r>
          </a:p>
          <a:p>
            <a:pPr lvl="1">
              <a:lnSpc>
                <a:spcPct val="124000"/>
              </a:lnSpc>
              <a:spcBef>
                <a:spcPts val="0"/>
              </a:spcBef>
              <a:spcAft>
                <a:spcPts val="600"/>
              </a:spcAft>
            </a:pPr>
            <a:r>
              <a:rPr lang="en-CA" dirty="0"/>
              <a:t>reproducible benefits</a:t>
            </a:r>
          </a:p>
          <a:p>
            <a:pPr>
              <a:lnSpc>
                <a:spcPct val="124000"/>
              </a:lnSpc>
              <a:spcBef>
                <a:spcPts val="600"/>
              </a:spcBef>
            </a:pPr>
            <a:r>
              <a:rPr lang="en-CA" dirty="0"/>
              <a:t>Success requires</a:t>
            </a:r>
          </a:p>
          <a:p>
            <a:pPr lvl="1">
              <a:lnSpc>
                <a:spcPct val="124000"/>
              </a:lnSpc>
              <a:spcBef>
                <a:spcPts val="0"/>
              </a:spcBef>
            </a:pPr>
            <a:r>
              <a:rPr lang="en-CA" dirty="0"/>
              <a:t>understanding what growers </a:t>
            </a:r>
            <a:r>
              <a:rPr lang="en-CA" u="sng" dirty="0"/>
              <a:t>want</a:t>
            </a:r>
            <a:r>
              <a:rPr lang="en-CA" dirty="0"/>
              <a:t> the </a:t>
            </a:r>
            <a:r>
              <a:rPr lang="en-CA" dirty="0" err="1"/>
              <a:t>biopesticide</a:t>
            </a:r>
            <a:r>
              <a:rPr lang="en-CA" dirty="0"/>
              <a:t>/</a:t>
            </a:r>
            <a:r>
              <a:rPr lang="en-CA" dirty="0" err="1"/>
              <a:t>biostimulant</a:t>
            </a:r>
            <a:r>
              <a:rPr lang="en-CA" dirty="0"/>
              <a:t> to do</a:t>
            </a:r>
          </a:p>
          <a:p>
            <a:pPr lvl="1">
              <a:lnSpc>
                <a:spcPct val="124000"/>
              </a:lnSpc>
              <a:spcBef>
                <a:spcPts val="0"/>
              </a:spcBef>
            </a:pPr>
            <a:r>
              <a:rPr lang="en-CA" dirty="0"/>
              <a:t>understanding what the </a:t>
            </a:r>
            <a:r>
              <a:rPr lang="en-CA" dirty="0" err="1"/>
              <a:t>biopesticide</a:t>
            </a:r>
            <a:r>
              <a:rPr lang="en-CA" dirty="0"/>
              <a:t>/</a:t>
            </a:r>
            <a:r>
              <a:rPr lang="en-CA" dirty="0" err="1"/>
              <a:t>biostimulant</a:t>
            </a:r>
            <a:r>
              <a:rPr lang="en-CA" dirty="0"/>
              <a:t> </a:t>
            </a:r>
            <a:r>
              <a:rPr lang="en-CA" u="sng" dirty="0"/>
              <a:t>can</a:t>
            </a:r>
            <a:r>
              <a:rPr lang="en-CA" dirty="0"/>
              <a:t> do</a:t>
            </a:r>
          </a:p>
          <a:p>
            <a:pPr lvl="1">
              <a:lnSpc>
                <a:spcPct val="124000"/>
              </a:lnSpc>
              <a:spcBef>
                <a:spcPts val="0"/>
              </a:spcBef>
            </a:pPr>
            <a:r>
              <a:rPr lang="en-CA" dirty="0"/>
              <a:t>understanding when, where, and how to apply</a:t>
            </a:r>
          </a:p>
          <a:p>
            <a:endParaRPr lang="en-CA" dirty="0"/>
          </a:p>
        </p:txBody>
      </p:sp>
      <p:sp>
        <p:nvSpPr>
          <p:cNvPr id="3" name="Title 2"/>
          <p:cNvSpPr>
            <a:spLocks noGrp="1"/>
          </p:cNvSpPr>
          <p:nvPr>
            <p:ph type="title"/>
          </p:nvPr>
        </p:nvSpPr>
        <p:spPr/>
        <p:txBody>
          <a:bodyPr>
            <a:normAutofit fontScale="90000"/>
          </a:bodyPr>
          <a:lstStyle/>
          <a:p>
            <a:r>
              <a:rPr lang="en-CA" dirty="0"/>
              <a:t>The biological future: Realizing the potential</a:t>
            </a:r>
          </a:p>
        </p:txBody>
      </p:sp>
      <p:sp>
        <p:nvSpPr>
          <p:cNvPr id="4" name="Subtitle 3"/>
          <p:cNvSpPr>
            <a:spLocks noGrp="1"/>
          </p:cNvSpPr>
          <p:nvPr>
            <p:ph type="subTitle" idx="10"/>
          </p:nvPr>
        </p:nvSpPr>
        <p:spPr/>
        <p:txBody>
          <a:bodyPr/>
          <a:lstStyle/>
          <a:p>
            <a:r>
              <a:rPr lang="en-CA" dirty="0"/>
              <a:t>Scientifically-validated performance data</a:t>
            </a:r>
          </a:p>
        </p:txBody>
      </p:sp>
    </p:spTree>
    <p:extLst>
      <p:ext uri="{BB962C8B-B14F-4D97-AF65-F5344CB8AC3E}">
        <p14:creationId xmlns:p14="http://schemas.microsoft.com/office/powerpoint/2010/main" val="15418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p>
        </p:txBody>
      </p:sp>
      <p:sp>
        <p:nvSpPr>
          <p:cNvPr id="3" name="Subtitle 2"/>
          <p:cNvSpPr>
            <a:spLocks noGrp="1"/>
          </p:cNvSpPr>
          <p:nvPr>
            <p:ph type="subTitle" idx="10"/>
          </p:nvPr>
        </p:nvSpPr>
        <p:spPr/>
        <p:txBody>
          <a:bodyPr>
            <a:normAutofit/>
          </a:bodyPr>
          <a:lstStyle/>
          <a:p>
            <a:r>
              <a:rPr lang="en-US" dirty="0">
                <a:solidFill>
                  <a:schemeClr val="bg1"/>
                </a:solidFill>
                <a:latin typeface="Raleway" pitchFamily="34" charset="0"/>
              </a:rPr>
              <a:t>Contact: Michael Brownbridge</a:t>
            </a:r>
          </a:p>
          <a:p>
            <a:r>
              <a:rPr lang="en-US" dirty="0">
                <a:solidFill>
                  <a:schemeClr val="bg1"/>
                </a:solidFill>
                <a:latin typeface="Raleway" pitchFamily="34" charset="0"/>
              </a:rPr>
              <a:t>Research Director, Horticultural Production Systems</a:t>
            </a:r>
          </a:p>
          <a:p>
            <a:endParaRPr lang="en-US" dirty="0">
              <a:solidFill>
                <a:schemeClr val="bg1"/>
              </a:solidFill>
              <a:latin typeface="Raleway" pitchFamily="34" charset="0"/>
            </a:endParaRPr>
          </a:p>
          <a:p>
            <a:r>
              <a:rPr lang="en-US" dirty="0">
                <a:solidFill>
                  <a:schemeClr val="bg1"/>
                </a:solidFill>
                <a:latin typeface="Raleway" pitchFamily="34" charset="0"/>
              </a:rPr>
              <a:t>michael.brownbridge@vinelandresearch.com</a:t>
            </a:r>
          </a:p>
        </p:txBody>
      </p:sp>
    </p:spTree>
    <p:extLst>
      <p:ext uri="{BB962C8B-B14F-4D97-AF65-F5344CB8AC3E}">
        <p14:creationId xmlns:p14="http://schemas.microsoft.com/office/powerpoint/2010/main" val="16705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65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US" dirty="0"/>
              <a:t>Michael Brownbridge, Ph.D.</a:t>
            </a:r>
          </a:p>
        </p:txBody>
      </p:sp>
      <p:sp>
        <p:nvSpPr>
          <p:cNvPr id="3" name="Title 2"/>
          <p:cNvSpPr>
            <a:spLocks noGrp="1"/>
          </p:cNvSpPr>
          <p:nvPr>
            <p:ph type="ctrTitle"/>
          </p:nvPr>
        </p:nvSpPr>
        <p:spPr/>
        <p:txBody>
          <a:bodyPr/>
          <a:lstStyle/>
          <a:p>
            <a:r>
              <a:rPr lang="en-US" sz="4000" dirty="0"/>
              <a:t>Biological Products:</a:t>
            </a:r>
            <a:br>
              <a:rPr lang="en-US" sz="4000" dirty="0"/>
            </a:br>
            <a:r>
              <a:rPr lang="en-US" sz="4000" dirty="0"/>
              <a:t>Bridging the gap from research to</a:t>
            </a:r>
            <a:br>
              <a:rPr lang="en-US" sz="4000" dirty="0"/>
            </a:br>
            <a:r>
              <a:rPr lang="en-US" sz="4000" dirty="0"/>
              <a:t>uptake in greenhouse crops</a:t>
            </a:r>
          </a:p>
        </p:txBody>
      </p:sp>
    </p:spTree>
    <p:extLst>
      <p:ext uri="{BB962C8B-B14F-4D97-AF65-F5344CB8AC3E}">
        <p14:creationId xmlns:p14="http://schemas.microsoft.com/office/powerpoint/2010/main" val="333467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618332"/>
            <a:ext cx="6667500" cy="4762500"/>
          </a:xfrm>
          <a:prstGeom prst="rect">
            <a:avLst/>
          </a:prstGeom>
        </p:spPr>
      </p:pic>
    </p:spTree>
    <p:extLst>
      <p:ext uri="{BB962C8B-B14F-4D97-AF65-F5344CB8AC3E}">
        <p14:creationId xmlns:p14="http://schemas.microsoft.com/office/powerpoint/2010/main" val="290812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685" y="956941"/>
            <a:ext cx="3698630" cy="3600000"/>
          </a:xfrm>
          <a:prstGeom prst="rect">
            <a:avLst/>
          </a:prstGeom>
        </p:spPr>
      </p:pic>
      <p:sp>
        <p:nvSpPr>
          <p:cNvPr id="5" name="Oval 4"/>
          <p:cNvSpPr/>
          <p:nvPr/>
        </p:nvSpPr>
        <p:spPr>
          <a:xfrm>
            <a:off x="5347489" y="2997291"/>
            <a:ext cx="1593273" cy="122501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ight Arrow 10"/>
          <p:cNvSpPr/>
          <p:nvPr/>
        </p:nvSpPr>
        <p:spPr>
          <a:xfrm>
            <a:off x="1360569" y="1556084"/>
            <a:ext cx="2152650" cy="1452385"/>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000" b="1" dirty="0">
                <a:latin typeface="Raleway" panose="020B0003030101060003" pitchFamily="34" charset="0"/>
              </a:rPr>
              <a:t>Research</a:t>
            </a:r>
          </a:p>
        </p:txBody>
      </p:sp>
      <p:sp>
        <p:nvSpPr>
          <p:cNvPr id="12" name="Right Arrow 11"/>
          <p:cNvSpPr/>
          <p:nvPr/>
        </p:nvSpPr>
        <p:spPr>
          <a:xfrm>
            <a:off x="8395031" y="1564105"/>
            <a:ext cx="2152650" cy="1452385"/>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000" b="1" dirty="0">
                <a:latin typeface="Raleway" panose="020B0003030101060003" pitchFamily="34" charset="0"/>
              </a:rPr>
              <a:t>Practice</a:t>
            </a:r>
          </a:p>
        </p:txBody>
      </p:sp>
      <p:sp>
        <p:nvSpPr>
          <p:cNvPr id="14" name="Right Brace 13"/>
          <p:cNvSpPr/>
          <p:nvPr/>
        </p:nvSpPr>
        <p:spPr>
          <a:xfrm rot="5400000">
            <a:off x="5894910" y="2995300"/>
            <a:ext cx="434262" cy="393834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5" name="TextBox 14"/>
          <p:cNvSpPr txBox="1"/>
          <p:nvPr/>
        </p:nvSpPr>
        <p:spPr>
          <a:xfrm>
            <a:off x="4588043" y="5309937"/>
            <a:ext cx="3064042" cy="461665"/>
          </a:xfrm>
          <a:prstGeom prst="rect">
            <a:avLst/>
          </a:prstGeom>
          <a:noFill/>
        </p:spPr>
        <p:txBody>
          <a:bodyPr wrap="square" rtlCol="0">
            <a:spAutoFit/>
          </a:bodyPr>
          <a:lstStyle/>
          <a:p>
            <a:pPr algn="ctr"/>
            <a:r>
              <a:rPr lang="en-CA" sz="2400" b="1" dirty="0">
                <a:latin typeface="Raleway" panose="020B0003030101060003" pitchFamily="34" charset="0"/>
              </a:rPr>
              <a:t>The Gap</a:t>
            </a:r>
          </a:p>
        </p:txBody>
      </p:sp>
    </p:spTree>
    <p:extLst>
      <p:ext uri="{BB962C8B-B14F-4D97-AF65-F5344CB8AC3E}">
        <p14:creationId xmlns:p14="http://schemas.microsoft.com/office/powerpoint/2010/main" val="19485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CA" b="1" dirty="0"/>
              <a:t>Bridging the gap</a:t>
            </a:r>
          </a:p>
          <a:p>
            <a:r>
              <a:rPr lang="en-CA" dirty="0"/>
              <a:t>Research-driven</a:t>
            </a:r>
          </a:p>
          <a:p>
            <a:pPr lvl="1"/>
            <a:r>
              <a:rPr lang="en-CA" dirty="0"/>
              <a:t>translation to pre-commercial prototype</a:t>
            </a:r>
          </a:p>
          <a:p>
            <a:r>
              <a:rPr lang="en-CA" dirty="0"/>
              <a:t>Industry-driven</a:t>
            </a:r>
          </a:p>
          <a:p>
            <a:pPr lvl="1"/>
            <a:r>
              <a:rPr lang="en-CA" dirty="0"/>
              <a:t>product positioning, use practices</a:t>
            </a:r>
          </a:p>
          <a:p>
            <a:pPr marL="57150" indent="0">
              <a:buNone/>
            </a:pPr>
            <a:endParaRPr lang="en-CA" dirty="0"/>
          </a:p>
          <a:p>
            <a:pPr marL="0" indent="0">
              <a:buNone/>
            </a:pPr>
            <a:r>
              <a:rPr lang="en-CA" b="1" dirty="0"/>
              <a:t>Types of research</a:t>
            </a:r>
          </a:p>
          <a:p>
            <a:r>
              <a:rPr lang="en-CA" dirty="0"/>
              <a:t>Identify ‘flaws’</a:t>
            </a:r>
          </a:p>
          <a:p>
            <a:r>
              <a:rPr lang="en-CA" dirty="0"/>
              <a:t>Product application/best practices</a:t>
            </a:r>
          </a:p>
          <a:p>
            <a:r>
              <a:rPr lang="en-CA" dirty="0"/>
              <a:t>Product integration/compatibility</a:t>
            </a:r>
          </a:p>
          <a:p>
            <a:r>
              <a:rPr lang="en-CA" dirty="0"/>
              <a:t>Strategic use and value</a:t>
            </a:r>
          </a:p>
        </p:txBody>
      </p:sp>
      <p:sp>
        <p:nvSpPr>
          <p:cNvPr id="3" name="Title 2"/>
          <p:cNvSpPr>
            <a:spLocks noGrp="1"/>
          </p:cNvSpPr>
          <p:nvPr>
            <p:ph type="title"/>
          </p:nvPr>
        </p:nvSpPr>
        <p:spPr/>
        <p:txBody>
          <a:bodyPr>
            <a:normAutofit fontScale="90000"/>
          </a:bodyPr>
          <a:lstStyle/>
          <a:p>
            <a:r>
              <a:rPr lang="en-CA" dirty="0"/>
              <a:t>Types of research</a:t>
            </a:r>
          </a:p>
        </p:txBody>
      </p:sp>
      <p:sp>
        <p:nvSpPr>
          <p:cNvPr id="4" name="Subtitle 3"/>
          <p:cNvSpPr>
            <a:spLocks noGrp="1"/>
          </p:cNvSpPr>
          <p:nvPr>
            <p:ph type="subTitle" idx="10"/>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85" y="1989380"/>
            <a:ext cx="3143837" cy="3060000"/>
          </a:xfrm>
          <a:prstGeom prst="rect">
            <a:avLst/>
          </a:prstGeom>
        </p:spPr>
      </p:pic>
    </p:spTree>
    <p:extLst>
      <p:ext uri="{BB962C8B-B14F-4D97-AF65-F5344CB8AC3E}">
        <p14:creationId xmlns:p14="http://schemas.microsoft.com/office/powerpoint/2010/main" val="162931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Integration of biologicals into the production system</a:t>
            </a:r>
          </a:p>
        </p:txBody>
      </p:sp>
      <p:sp>
        <p:nvSpPr>
          <p:cNvPr id="4" name="Subtitle 3"/>
          <p:cNvSpPr>
            <a:spLocks noGrp="1"/>
          </p:cNvSpPr>
          <p:nvPr>
            <p:ph type="subTitle" idx="10"/>
          </p:nvPr>
        </p:nvSpPr>
        <p:spPr/>
        <p:txBody>
          <a:bodyPr/>
          <a:lstStyle/>
          <a:p>
            <a:endParaRPr lang="en-CA" dirty="0"/>
          </a:p>
        </p:txBody>
      </p:sp>
      <p:grpSp>
        <p:nvGrpSpPr>
          <p:cNvPr id="5" name="Group 4"/>
          <p:cNvGrpSpPr>
            <a:grpSpLocks noChangeAspect="1"/>
          </p:cNvGrpSpPr>
          <p:nvPr/>
        </p:nvGrpSpPr>
        <p:grpSpPr>
          <a:xfrm rot="720098">
            <a:off x="6006280" y="1489416"/>
            <a:ext cx="4413786" cy="4087851"/>
            <a:chOff x="2796066" y="534062"/>
            <a:chExt cx="5876032" cy="5347181"/>
          </a:xfrm>
        </p:grpSpPr>
        <p:pic>
          <p:nvPicPr>
            <p:cNvPr id="6" name="Picture 5"/>
            <p:cNvPicPr>
              <a:picLocks noChangeAspect="1"/>
            </p:cNvPicPr>
            <p:nvPr/>
          </p:nvPicPr>
          <p:blipFill>
            <a:blip r:embed="rId3"/>
            <a:stretch>
              <a:fillRect/>
            </a:stretch>
          </p:blipFill>
          <p:spPr>
            <a:xfrm>
              <a:off x="2796066" y="534062"/>
              <a:ext cx="5187346" cy="5347181"/>
            </a:xfrm>
            <a:prstGeom prst="rect">
              <a:avLst/>
            </a:prstGeom>
          </p:spPr>
        </p:pic>
        <p:sp>
          <p:nvSpPr>
            <p:cNvPr id="7" name="TextBox 6"/>
            <p:cNvSpPr txBox="1"/>
            <p:nvPr/>
          </p:nvSpPr>
          <p:spPr>
            <a:xfrm>
              <a:off x="5230599" y="3541586"/>
              <a:ext cx="1608470" cy="352571"/>
            </a:xfrm>
            <a:prstGeom prst="rect">
              <a:avLst/>
            </a:prstGeom>
            <a:noFill/>
          </p:spPr>
          <p:txBody>
            <a:bodyPr wrap="square" rtlCol="0">
              <a:spAutoFit/>
            </a:bodyPr>
            <a:lstStyle/>
            <a:p>
              <a:r>
                <a:rPr lang="en-CA" sz="1400" b="1" dirty="0">
                  <a:solidFill>
                    <a:schemeClr val="bg1"/>
                  </a:solidFill>
                  <a:latin typeface="Raleway" panose="020B0003030101060003" pitchFamily="34" charset="0"/>
                </a:rPr>
                <a:t>Biocontrol</a:t>
              </a:r>
            </a:p>
          </p:txBody>
        </p:sp>
        <p:sp>
          <p:nvSpPr>
            <p:cNvPr id="8" name="TextBox 7"/>
            <p:cNvSpPr txBox="1"/>
            <p:nvPr/>
          </p:nvSpPr>
          <p:spPr>
            <a:xfrm>
              <a:off x="3600405" y="3105084"/>
              <a:ext cx="1366419" cy="352571"/>
            </a:xfrm>
            <a:prstGeom prst="rect">
              <a:avLst/>
            </a:prstGeom>
            <a:noFill/>
          </p:spPr>
          <p:txBody>
            <a:bodyPr wrap="square" rtlCol="0">
              <a:spAutoFit/>
            </a:bodyPr>
            <a:lstStyle/>
            <a:p>
              <a:pPr algn="ctr"/>
              <a:r>
                <a:rPr lang="en-CA" sz="1400" b="1" dirty="0">
                  <a:solidFill>
                    <a:schemeClr val="bg1"/>
                  </a:solidFill>
                  <a:latin typeface="Raleway" panose="020B0003030101060003" pitchFamily="34" charset="0"/>
                </a:rPr>
                <a:t>Climate</a:t>
              </a:r>
            </a:p>
          </p:txBody>
        </p:sp>
        <p:sp>
          <p:nvSpPr>
            <p:cNvPr id="9" name="TextBox 8"/>
            <p:cNvSpPr txBox="1"/>
            <p:nvPr/>
          </p:nvSpPr>
          <p:spPr>
            <a:xfrm>
              <a:off x="5325010" y="4519106"/>
              <a:ext cx="1608470" cy="352571"/>
            </a:xfrm>
            <a:prstGeom prst="rect">
              <a:avLst/>
            </a:prstGeom>
            <a:noFill/>
          </p:spPr>
          <p:txBody>
            <a:bodyPr wrap="square" rtlCol="0">
              <a:spAutoFit/>
            </a:bodyPr>
            <a:lstStyle/>
            <a:p>
              <a:r>
                <a:rPr lang="en-CA" sz="1400" b="1" dirty="0">
                  <a:solidFill>
                    <a:schemeClr val="bg1"/>
                  </a:solidFill>
                  <a:latin typeface="Raleway" panose="020B0003030101060003" pitchFamily="34" charset="0"/>
                </a:rPr>
                <a:t>Fertilizer</a:t>
              </a:r>
            </a:p>
          </p:txBody>
        </p:sp>
        <p:sp>
          <p:nvSpPr>
            <p:cNvPr id="10" name="TextBox 9"/>
            <p:cNvSpPr txBox="1"/>
            <p:nvPr/>
          </p:nvSpPr>
          <p:spPr>
            <a:xfrm>
              <a:off x="7063628" y="2056694"/>
              <a:ext cx="1608470" cy="352571"/>
            </a:xfrm>
            <a:prstGeom prst="rect">
              <a:avLst/>
            </a:prstGeom>
            <a:noFill/>
          </p:spPr>
          <p:txBody>
            <a:bodyPr wrap="square" rtlCol="0">
              <a:spAutoFit/>
            </a:bodyPr>
            <a:lstStyle/>
            <a:p>
              <a:r>
                <a:rPr lang="en-CA" sz="1400" b="1" dirty="0">
                  <a:solidFill>
                    <a:schemeClr val="bg1"/>
                  </a:solidFill>
                  <a:latin typeface="Raleway" panose="020B0003030101060003" pitchFamily="34" charset="0"/>
                </a:rPr>
                <a:t>Water</a:t>
              </a:r>
            </a:p>
          </p:txBody>
        </p:sp>
        <p:sp>
          <p:nvSpPr>
            <p:cNvPr id="11" name="TextBox 10"/>
            <p:cNvSpPr txBox="1"/>
            <p:nvPr/>
          </p:nvSpPr>
          <p:spPr>
            <a:xfrm>
              <a:off x="6445284" y="4850358"/>
              <a:ext cx="1608470" cy="599370"/>
            </a:xfrm>
            <a:prstGeom prst="rect">
              <a:avLst/>
            </a:prstGeom>
            <a:noFill/>
          </p:spPr>
          <p:txBody>
            <a:bodyPr wrap="square" rtlCol="0">
              <a:spAutoFit/>
            </a:bodyPr>
            <a:lstStyle/>
            <a:p>
              <a:pPr algn="ctr"/>
              <a:r>
                <a:rPr lang="en-CA" sz="1400" b="1" dirty="0">
                  <a:solidFill>
                    <a:schemeClr val="bg1"/>
                  </a:solidFill>
                  <a:latin typeface="Raleway" panose="020B0003030101060003" pitchFamily="34" charset="0"/>
                </a:rPr>
                <a:t>Crop </a:t>
              </a:r>
            </a:p>
            <a:p>
              <a:pPr algn="ctr"/>
              <a:r>
                <a:rPr lang="en-CA" sz="1400" b="1" dirty="0">
                  <a:solidFill>
                    <a:schemeClr val="bg1"/>
                  </a:solidFill>
                  <a:latin typeface="Raleway" panose="020B0003030101060003" pitchFamily="34" charset="0"/>
                </a:rPr>
                <a:t>variety</a:t>
              </a:r>
            </a:p>
          </p:txBody>
        </p:sp>
        <p:sp>
          <p:nvSpPr>
            <p:cNvPr id="12" name="TextBox 11"/>
            <p:cNvSpPr txBox="1"/>
            <p:nvPr/>
          </p:nvSpPr>
          <p:spPr>
            <a:xfrm rot="19947325">
              <a:off x="2885860" y="970831"/>
              <a:ext cx="1867297" cy="599370"/>
            </a:xfrm>
            <a:prstGeom prst="rect">
              <a:avLst/>
            </a:prstGeom>
            <a:noFill/>
          </p:spPr>
          <p:txBody>
            <a:bodyPr wrap="square" rtlCol="0">
              <a:spAutoFit/>
            </a:bodyPr>
            <a:lstStyle/>
            <a:p>
              <a:r>
                <a:rPr lang="en-CA" sz="1200" b="1" dirty="0" err="1">
                  <a:latin typeface="Raleway" panose="020B0003030101060003" pitchFamily="34" charset="0"/>
                </a:rPr>
                <a:t>Biopesticides</a:t>
              </a:r>
              <a:endParaRPr lang="en-CA" sz="1200" b="1" dirty="0">
                <a:latin typeface="Raleway" panose="020B0003030101060003" pitchFamily="34" charset="0"/>
              </a:endParaRPr>
            </a:p>
            <a:p>
              <a:r>
                <a:rPr lang="en-CA" sz="1200" b="1" dirty="0">
                  <a:latin typeface="Raleway" panose="020B0003030101060003" pitchFamily="34" charset="0"/>
                </a:rPr>
                <a:t>Biostimulants</a:t>
              </a:r>
            </a:p>
          </p:txBody>
        </p:sp>
        <p:sp>
          <p:nvSpPr>
            <p:cNvPr id="13" name="TextBox 12"/>
            <p:cNvSpPr txBox="1"/>
            <p:nvPr/>
          </p:nvSpPr>
          <p:spPr>
            <a:xfrm>
              <a:off x="6726814" y="3072597"/>
              <a:ext cx="1256600" cy="362333"/>
            </a:xfrm>
            <a:prstGeom prst="rect">
              <a:avLst/>
            </a:prstGeom>
            <a:noFill/>
          </p:spPr>
          <p:txBody>
            <a:bodyPr wrap="square" rtlCol="0">
              <a:spAutoFit/>
            </a:bodyPr>
            <a:lstStyle/>
            <a:p>
              <a:pPr algn="ctr"/>
              <a:r>
                <a:rPr lang="en-CA" sz="1200" b="1" dirty="0">
                  <a:solidFill>
                    <a:schemeClr val="bg1"/>
                  </a:solidFill>
                  <a:latin typeface="Raleway" panose="020B0003030101060003" pitchFamily="34" charset="0"/>
                </a:rPr>
                <a:t>Substrate</a:t>
              </a:r>
            </a:p>
          </p:txBody>
        </p:sp>
        <p:sp>
          <p:nvSpPr>
            <p:cNvPr id="14" name="TextBox 13"/>
            <p:cNvSpPr txBox="1"/>
            <p:nvPr/>
          </p:nvSpPr>
          <p:spPr>
            <a:xfrm>
              <a:off x="5313945" y="2517162"/>
              <a:ext cx="965242" cy="352571"/>
            </a:xfrm>
            <a:prstGeom prst="rect">
              <a:avLst/>
            </a:prstGeom>
            <a:noFill/>
          </p:spPr>
          <p:txBody>
            <a:bodyPr wrap="square" rtlCol="0">
              <a:spAutoFit/>
            </a:bodyPr>
            <a:lstStyle/>
            <a:p>
              <a:pPr algn="ctr"/>
              <a:r>
                <a:rPr lang="en-CA" sz="1400" b="1" dirty="0">
                  <a:solidFill>
                    <a:schemeClr val="bg1"/>
                  </a:solidFill>
                  <a:latin typeface="Raleway" panose="020B0003030101060003" pitchFamily="34" charset="0"/>
                </a:rPr>
                <a:t>Light</a:t>
              </a:r>
            </a:p>
          </p:txBody>
        </p:sp>
        <p:sp>
          <p:nvSpPr>
            <p:cNvPr id="15" name="TextBox 14"/>
            <p:cNvSpPr txBox="1"/>
            <p:nvPr/>
          </p:nvSpPr>
          <p:spPr>
            <a:xfrm>
              <a:off x="3680347" y="4963718"/>
              <a:ext cx="1462328" cy="599370"/>
            </a:xfrm>
            <a:prstGeom prst="rect">
              <a:avLst/>
            </a:prstGeom>
            <a:noFill/>
          </p:spPr>
          <p:txBody>
            <a:bodyPr wrap="square" rtlCol="0">
              <a:spAutoFit/>
            </a:bodyPr>
            <a:lstStyle/>
            <a:p>
              <a:pPr algn="ctr"/>
              <a:r>
                <a:rPr lang="en-CA" sz="1200" b="1" dirty="0">
                  <a:solidFill>
                    <a:schemeClr val="bg1"/>
                  </a:solidFill>
                  <a:latin typeface="Raleway" panose="020B0003030101060003" pitchFamily="34" charset="0"/>
                </a:rPr>
                <a:t>Greenhouse structure</a:t>
              </a:r>
            </a:p>
          </p:txBody>
        </p:sp>
      </p:grpSp>
      <p:grpSp>
        <p:nvGrpSpPr>
          <p:cNvPr id="16" name="Group 15"/>
          <p:cNvGrpSpPr/>
          <p:nvPr/>
        </p:nvGrpSpPr>
        <p:grpSpPr>
          <a:xfrm>
            <a:off x="1758730" y="2194403"/>
            <a:ext cx="3103420" cy="2594034"/>
            <a:chOff x="557575" y="2164034"/>
            <a:chExt cx="3600000" cy="3009107"/>
          </a:xfrm>
        </p:grpSpPr>
        <p:pic>
          <p:nvPicPr>
            <p:cNvPr id="17" name="Picture 2" descr="https://thetomatos.com/wp-content/uploads/2016/06/jigsaw-puzzle-clipart.jpeg"/>
            <p:cNvPicPr>
              <a:picLocks noChangeAspect="1" noChangeArrowheads="1"/>
            </p:cNvPicPr>
            <p:nvPr/>
          </p:nvPicPr>
          <p:blipFill rotWithShape="1">
            <a:blip r:embed="rId4">
              <a:extLst>
                <a:ext uri="{28A0092B-C50C-407E-A947-70E740481C1C}">
                  <a14:useLocalDpi xmlns:a14="http://schemas.microsoft.com/office/drawing/2010/main" val="0"/>
                </a:ext>
              </a:extLst>
            </a:blip>
            <a:srcRect l="10584" r="9603"/>
            <a:stretch/>
          </p:blipFill>
          <p:spPr bwMode="auto">
            <a:xfrm rot="19796522">
              <a:off x="557575" y="2164034"/>
              <a:ext cx="3600000" cy="30091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18481943">
              <a:off x="1497695" y="2858889"/>
              <a:ext cx="1601621" cy="307777"/>
            </a:xfrm>
            <a:prstGeom prst="rect">
              <a:avLst/>
            </a:prstGeom>
            <a:noFill/>
          </p:spPr>
          <p:txBody>
            <a:bodyPr wrap="square" rtlCol="0">
              <a:spAutoFit/>
            </a:bodyPr>
            <a:lstStyle/>
            <a:p>
              <a:r>
                <a:rPr lang="en-CA" sz="1400" b="1" dirty="0" err="1">
                  <a:latin typeface="Raleway" panose="020B0003030101060003" pitchFamily="34" charset="0"/>
                </a:rPr>
                <a:t>Biopesticide</a:t>
              </a:r>
              <a:endParaRPr lang="en-CA" sz="1400" b="1" dirty="0">
                <a:latin typeface="Raleway" panose="020B0003030101060003" pitchFamily="34" charset="0"/>
              </a:endParaRPr>
            </a:p>
          </p:txBody>
        </p:sp>
        <p:sp>
          <p:nvSpPr>
            <p:cNvPr id="19" name="TextBox 18"/>
            <p:cNvSpPr txBox="1"/>
            <p:nvPr/>
          </p:nvSpPr>
          <p:spPr>
            <a:xfrm rot="21362844">
              <a:off x="1596838" y="4071436"/>
              <a:ext cx="1601621" cy="307777"/>
            </a:xfrm>
            <a:prstGeom prst="rect">
              <a:avLst/>
            </a:prstGeom>
            <a:noFill/>
          </p:spPr>
          <p:txBody>
            <a:bodyPr wrap="square" rtlCol="0">
              <a:spAutoFit/>
            </a:bodyPr>
            <a:lstStyle/>
            <a:p>
              <a:r>
                <a:rPr lang="en-CA" sz="1400" b="1" dirty="0" err="1">
                  <a:latin typeface="Raleway" panose="020B0003030101060003" pitchFamily="34" charset="0"/>
                </a:rPr>
                <a:t>Biostimulant</a:t>
              </a:r>
              <a:endParaRPr lang="en-CA" sz="1400" b="1" dirty="0">
                <a:latin typeface="Raleway" panose="020B0003030101060003" pitchFamily="34" charset="0"/>
              </a:endParaRPr>
            </a:p>
          </p:txBody>
        </p:sp>
        <p:sp>
          <p:nvSpPr>
            <p:cNvPr id="20" name="TextBox 19"/>
            <p:cNvSpPr txBox="1"/>
            <p:nvPr/>
          </p:nvSpPr>
          <p:spPr>
            <a:xfrm rot="16904644">
              <a:off x="2474205" y="3184339"/>
              <a:ext cx="1475385" cy="357025"/>
            </a:xfrm>
            <a:prstGeom prst="rect">
              <a:avLst/>
            </a:prstGeom>
            <a:noFill/>
          </p:spPr>
          <p:txBody>
            <a:bodyPr wrap="square" rtlCol="0">
              <a:spAutoFit/>
            </a:bodyPr>
            <a:lstStyle/>
            <a:p>
              <a:r>
                <a:rPr lang="en-CA" sz="1400" b="1" dirty="0" err="1">
                  <a:latin typeface="Raleway" panose="020B0003030101060003" pitchFamily="34" charset="0"/>
                </a:rPr>
                <a:t>Biostimulant</a:t>
              </a:r>
              <a:endParaRPr lang="en-CA" sz="1400" b="1" dirty="0">
                <a:latin typeface="Raleway" panose="020B0003030101060003" pitchFamily="34" charset="0"/>
              </a:endParaRPr>
            </a:p>
          </p:txBody>
        </p:sp>
        <p:sp>
          <p:nvSpPr>
            <p:cNvPr id="21" name="TextBox 20"/>
            <p:cNvSpPr txBox="1"/>
            <p:nvPr/>
          </p:nvSpPr>
          <p:spPr>
            <a:xfrm rot="20977581">
              <a:off x="743942" y="3757171"/>
              <a:ext cx="1044000" cy="307777"/>
            </a:xfrm>
            <a:prstGeom prst="rect">
              <a:avLst/>
            </a:prstGeom>
            <a:noFill/>
          </p:spPr>
          <p:txBody>
            <a:bodyPr wrap="square" rtlCol="0">
              <a:spAutoFit/>
            </a:bodyPr>
            <a:lstStyle/>
            <a:p>
              <a:r>
                <a:rPr lang="en-CA" sz="1400" b="1" dirty="0" err="1">
                  <a:latin typeface="Raleway" panose="020B0003030101060003" pitchFamily="34" charset="0"/>
                </a:rPr>
                <a:t>Biopesti</a:t>
              </a:r>
              <a:endParaRPr lang="en-CA" sz="1400" b="1" dirty="0">
                <a:latin typeface="Raleway" panose="020B0003030101060003" pitchFamily="34" charset="0"/>
              </a:endParaRPr>
            </a:p>
          </p:txBody>
        </p:sp>
      </p:grpSp>
      <p:pic>
        <p:nvPicPr>
          <p:cNvPr id="22" name="Picture 21" descr="Clipart - primary &lt;strong&gt;question mark&lt;/strong&gt;"/>
          <p:cNvPicPr>
            <a:picLocks noChangeAspect="1"/>
          </p:cNvPicPr>
          <p:nvPr/>
        </p:nvPicPr>
        <p:blipFill>
          <a:blip r:embed="rId5">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2444483" y="2683962"/>
            <a:ext cx="1481448" cy="1481448"/>
          </a:xfrm>
          <a:prstGeom prst="rect">
            <a:avLst/>
          </a:prstGeom>
        </p:spPr>
      </p:pic>
    </p:spTree>
    <p:extLst>
      <p:ext uri="{BB962C8B-B14F-4D97-AF65-F5344CB8AC3E}">
        <p14:creationId xmlns:p14="http://schemas.microsoft.com/office/powerpoint/2010/main" val="303562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5673560" y="1603423"/>
            <a:ext cx="6092466" cy="3654000"/>
          </a:xfrm>
          <a:prstGeom prst="rect">
            <a:avLst/>
          </a:prstGeom>
          <a:ln>
            <a:solidFill>
              <a:schemeClr val="tx1"/>
            </a:solidFill>
          </a:ln>
        </p:spPr>
      </p:pic>
      <p:sp>
        <p:nvSpPr>
          <p:cNvPr id="3" name="Title 2"/>
          <p:cNvSpPr>
            <a:spLocks noGrp="1"/>
          </p:cNvSpPr>
          <p:nvPr>
            <p:ph type="title"/>
          </p:nvPr>
        </p:nvSpPr>
        <p:spPr/>
        <p:txBody>
          <a:bodyPr>
            <a:normAutofit fontScale="90000"/>
          </a:bodyPr>
          <a:lstStyle/>
          <a:p>
            <a:r>
              <a:rPr lang="en-CA" dirty="0"/>
              <a:t>The Canadian landscape for biological products</a:t>
            </a:r>
          </a:p>
        </p:txBody>
      </p:sp>
      <p:sp>
        <p:nvSpPr>
          <p:cNvPr id="4" name="Subtitle 3"/>
          <p:cNvSpPr>
            <a:spLocks noGrp="1"/>
          </p:cNvSpPr>
          <p:nvPr>
            <p:ph type="subTitle" idx="10"/>
          </p:nvPr>
        </p:nvSpPr>
        <p:spPr/>
        <p:txBody>
          <a:bodyPr/>
          <a:lstStyle/>
          <a:p>
            <a:r>
              <a:rPr lang="en-CA" dirty="0"/>
              <a:t>Greenhouse floriculture (Vineland Survey 2018)</a:t>
            </a:r>
          </a:p>
        </p:txBody>
      </p:sp>
      <p:pic>
        <p:nvPicPr>
          <p:cNvPr id="5" name="Picture 4"/>
          <p:cNvPicPr>
            <a:picLocks noChangeAspect="1"/>
          </p:cNvPicPr>
          <p:nvPr/>
        </p:nvPicPr>
        <p:blipFill rotWithShape="1">
          <a:blip r:embed="rId4"/>
          <a:srcRect l="8805" r="7769"/>
          <a:stretch/>
        </p:blipFill>
        <p:spPr>
          <a:xfrm>
            <a:off x="561475" y="1599789"/>
            <a:ext cx="4764505" cy="3654000"/>
          </a:xfrm>
          <a:prstGeom prst="rect">
            <a:avLst/>
          </a:prstGeom>
          <a:ln>
            <a:solidFill>
              <a:schemeClr val="tx1"/>
            </a:solidFill>
          </a:ln>
        </p:spPr>
      </p:pic>
      <p:sp>
        <p:nvSpPr>
          <p:cNvPr id="2" name="Rectangle 1"/>
          <p:cNvSpPr/>
          <p:nvPr/>
        </p:nvSpPr>
        <p:spPr>
          <a:xfrm>
            <a:off x="5919537" y="2197768"/>
            <a:ext cx="1604210" cy="1187116"/>
          </a:xfrm>
          <a:prstGeom prst="rect">
            <a:avLst/>
          </a:prstGeom>
          <a:noFill/>
          <a:ln w="28575">
            <a:solidFill>
              <a:srgbClr val="F266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42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5578217" y="1863961"/>
            <a:ext cx="6108275" cy="3654000"/>
          </a:xfrm>
          <a:prstGeom prst="rect">
            <a:avLst/>
          </a:prstGeom>
          <a:ln>
            <a:solidFill>
              <a:schemeClr val="tx1"/>
            </a:solidFill>
          </a:ln>
        </p:spPr>
      </p:pic>
      <p:sp>
        <p:nvSpPr>
          <p:cNvPr id="3" name="Title 2"/>
          <p:cNvSpPr>
            <a:spLocks noGrp="1"/>
          </p:cNvSpPr>
          <p:nvPr>
            <p:ph type="title"/>
          </p:nvPr>
        </p:nvSpPr>
        <p:spPr/>
        <p:txBody>
          <a:bodyPr>
            <a:normAutofit fontScale="90000"/>
          </a:bodyPr>
          <a:lstStyle/>
          <a:p>
            <a:r>
              <a:rPr lang="en-CA" dirty="0"/>
              <a:t>The Canadian landscape for biological products</a:t>
            </a:r>
          </a:p>
        </p:txBody>
      </p:sp>
      <p:sp>
        <p:nvSpPr>
          <p:cNvPr id="4" name="Subtitle 3"/>
          <p:cNvSpPr>
            <a:spLocks noGrp="1"/>
          </p:cNvSpPr>
          <p:nvPr>
            <p:ph type="subTitle" idx="10"/>
          </p:nvPr>
        </p:nvSpPr>
        <p:spPr/>
        <p:txBody>
          <a:bodyPr/>
          <a:lstStyle/>
          <a:p>
            <a:r>
              <a:rPr lang="en-CA" dirty="0"/>
              <a:t>Greenhouse floriculture (Vineland Survey 2018)</a:t>
            </a:r>
          </a:p>
        </p:txBody>
      </p:sp>
      <p:pic>
        <p:nvPicPr>
          <p:cNvPr id="5" name="Picture 4"/>
          <p:cNvPicPr>
            <a:picLocks noChangeAspect="1"/>
          </p:cNvPicPr>
          <p:nvPr/>
        </p:nvPicPr>
        <p:blipFill rotWithShape="1">
          <a:blip r:embed="rId4"/>
          <a:srcRect l="9724" r="10668"/>
          <a:stretch/>
        </p:blipFill>
        <p:spPr>
          <a:xfrm>
            <a:off x="625644" y="1863961"/>
            <a:ext cx="4379495" cy="3654000"/>
          </a:xfrm>
          <a:prstGeom prst="rect">
            <a:avLst/>
          </a:prstGeom>
          <a:ln>
            <a:solidFill>
              <a:schemeClr val="tx1"/>
            </a:solidFill>
          </a:ln>
        </p:spPr>
      </p:pic>
      <p:sp>
        <p:nvSpPr>
          <p:cNvPr id="2" name="Rectangle 1"/>
          <p:cNvSpPr/>
          <p:nvPr/>
        </p:nvSpPr>
        <p:spPr>
          <a:xfrm>
            <a:off x="5823284" y="2406316"/>
            <a:ext cx="1588169" cy="1219200"/>
          </a:xfrm>
          <a:prstGeom prst="rect">
            <a:avLst/>
          </a:prstGeom>
          <a:noFill/>
          <a:ln w="28575">
            <a:solidFill>
              <a:srgbClr val="F266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157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Top  research needs</a:t>
            </a:r>
          </a:p>
        </p:txBody>
      </p:sp>
      <p:sp>
        <p:nvSpPr>
          <p:cNvPr id="4" name="Subtitle 3"/>
          <p:cNvSpPr>
            <a:spLocks noGrp="1"/>
          </p:cNvSpPr>
          <p:nvPr>
            <p:ph type="subTitle" idx="10"/>
          </p:nvPr>
        </p:nvSpPr>
        <p:spPr/>
        <p:txBody>
          <a:bodyPr/>
          <a:lstStyle/>
          <a:p>
            <a:r>
              <a:rPr lang="en-CA" dirty="0"/>
              <a:t>Greenhouse floriculture (Vineland survey 2018)</a:t>
            </a:r>
          </a:p>
        </p:txBody>
      </p:sp>
      <p:graphicFrame>
        <p:nvGraphicFramePr>
          <p:cNvPr id="2" name="Table 1"/>
          <p:cNvGraphicFramePr>
            <a:graphicFrameLocks noGrp="1"/>
          </p:cNvGraphicFramePr>
          <p:nvPr>
            <p:extLst>
              <p:ext uri="{D42A27DB-BD31-4B8C-83A1-F6EECF244321}">
                <p14:modId xmlns:p14="http://schemas.microsoft.com/office/powerpoint/2010/main" val="3069378699"/>
              </p:ext>
            </p:extLst>
          </p:nvPr>
        </p:nvGraphicFramePr>
        <p:xfrm>
          <a:off x="786060" y="2045711"/>
          <a:ext cx="10635918" cy="2225040"/>
        </p:xfrm>
        <a:graphic>
          <a:graphicData uri="http://schemas.openxmlformats.org/drawingml/2006/table">
            <a:tbl>
              <a:tblPr firstRow="1" bandRow="1">
                <a:tableStyleId>{2D5ABB26-0587-4C30-8999-92F81FD0307C}</a:tableStyleId>
              </a:tblPr>
              <a:tblGrid>
                <a:gridCol w="5317959">
                  <a:extLst>
                    <a:ext uri="{9D8B030D-6E8A-4147-A177-3AD203B41FA5}">
                      <a16:colId xmlns:a16="http://schemas.microsoft.com/office/drawing/2014/main" val="1300400503"/>
                    </a:ext>
                  </a:extLst>
                </a:gridCol>
                <a:gridCol w="5317959">
                  <a:extLst>
                    <a:ext uri="{9D8B030D-6E8A-4147-A177-3AD203B41FA5}">
                      <a16:colId xmlns:a16="http://schemas.microsoft.com/office/drawing/2014/main" val="1092473542"/>
                    </a:ext>
                  </a:extLst>
                </a:gridCol>
              </a:tblGrid>
              <a:tr h="370840">
                <a:tc>
                  <a:txBody>
                    <a:bodyPr/>
                    <a:lstStyle/>
                    <a:p>
                      <a:pPr algn="l"/>
                      <a:r>
                        <a:rPr lang="en-CA" sz="1800" b="1" i="1" dirty="0">
                          <a:latin typeface="Raleway" panose="020B0003030101060003" pitchFamily="34" charset="0"/>
                        </a:rPr>
                        <a:t>PESTS</a:t>
                      </a:r>
                    </a:p>
                  </a:txBody>
                  <a:tcPr anchor="ctr">
                    <a:solidFill>
                      <a:schemeClr val="bg1">
                        <a:lumMod val="85000"/>
                      </a:schemeClr>
                    </a:solidFill>
                  </a:tcPr>
                </a:tc>
                <a:tc>
                  <a:txBody>
                    <a:bodyPr/>
                    <a:lstStyle/>
                    <a:p>
                      <a:pPr algn="l"/>
                      <a:r>
                        <a:rPr lang="en-CA" sz="1800" b="1" i="1" dirty="0">
                          <a:latin typeface="Raleway" panose="020B0003030101060003" pitchFamily="34" charset="0"/>
                        </a:rPr>
                        <a:t>DISEASES</a:t>
                      </a:r>
                    </a:p>
                  </a:txBody>
                  <a:tcPr anchor="ctr">
                    <a:solidFill>
                      <a:schemeClr val="bg1">
                        <a:lumMod val="85000"/>
                      </a:schemeClr>
                    </a:solidFill>
                  </a:tcPr>
                </a:tc>
                <a:extLst>
                  <a:ext uri="{0D108BD9-81ED-4DB2-BD59-A6C34878D82A}">
                    <a16:rowId xmlns:a16="http://schemas.microsoft.com/office/drawing/2014/main" val="183992176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a:latin typeface="Raleway" panose="020B0003030101060003" pitchFamily="34" charset="0"/>
                        </a:rPr>
                        <a:t>Compatible sprays</a:t>
                      </a:r>
                    </a:p>
                  </a:txBody>
                  <a:tcPr anchor="ctr"/>
                </a:tc>
                <a:tc>
                  <a:txBody>
                    <a:bodyPr/>
                    <a:lstStyle/>
                    <a:p>
                      <a:pPr algn="l"/>
                      <a:r>
                        <a:rPr lang="en-CA" sz="1800" dirty="0">
                          <a:latin typeface="Raleway" panose="020B0003030101060003" pitchFamily="34" charset="0"/>
                        </a:rPr>
                        <a:t>Reduce cost</a:t>
                      </a:r>
                    </a:p>
                  </a:txBody>
                  <a:tcPr anchor="ctr"/>
                </a:tc>
                <a:extLst>
                  <a:ext uri="{0D108BD9-81ED-4DB2-BD59-A6C34878D82A}">
                    <a16:rowId xmlns:a16="http://schemas.microsoft.com/office/drawing/2014/main" val="23425382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a:latin typeface="Raleway" panose="020B0003030101060003" pitchFamily="34" charset="0"/>
                        </a:rPr>
                        <a:t>Improve quality (consistency, better efficacy)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a:latin typeface="Raleway" panose="020B0003030101060003" pitchFamily="34" charset="0"/>
                        </a:rPr>
                        <a:t>Improve product efficacy</a:t>
                      </a:r>
                    </a:p>
                  </a:txBody>
                  <a:tcPr anchor="ctr"/>
                </a:tc>
                <a:extLst>
                  <a:ext uri="{0D108BD9-81ED-4DB2-BD59-A6C34878D82A}">
                    <a16:rowId xmlns:a16="http://schemas.microsoft.com/office/drawing/2014/main" val="1683714857"/>
                  </a:ext>
                </a:extLst>
              </a:tr>
              <a:tr h="370840">
                <a:tc>
                  <a:txBody>
                    <a:bodyPr/>
                    <a:lstStyle/>
                    <a:p>
                      <a:pPr algn="l"/>
                      <a:r>
                        <a:rPr lang="en-CA" sz="1800" dirty="0">
                          <a:latin typeface="Raleway" panose="020B0003030101060003" pitchFamily="34" charset="0"/>
                        </a:rPr>
                        <a:t>BCA</a:t>
                      </a:r>
                      <a:r>
                        <a:rPr lang="en-CA" sz="1800" baseline="0" dirty="0">
                          <a:latin typeface="Raleway" panose="020B0003030101060003" pitchFamily="34" charset="0"/>
                        </a:rPr>
                        <a:t> combinations to improve efficacy</a:t>
                      </a:r>
                      <a:endParaRPr lang="en-CA" sz="1800" dirty="0">
                        <a:latin typeface="Raleway" panose="020B0003030101060003"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a:latin typeface="Raleway" panose="020B0003030101060003" pitchFamily="34" charset="0"/>
                        </a:rPr>
                        <a:t>Improved application methods/ease of use</a:t>
                      </a:r>
                    </a:p>
                  </a:txBody>
                  <a:tcPr anchor="ctr"/>
                </a:tc>
                <a:extLst>
                  <a:ext uri="{0D108BD9-81ED-4DB2-BD59-A6C34878D82A}">
                    <a16:rowId xmlns:a16="http://schemas.microsoft.com/office/drawing/2014/main" val="3827042918"/>
                  </a:ext>
                </a:extLst>
              </a:tr>
              <a:tr h="370840">
                <a:tc>
                  <a:txBody>
                    <a:bodyPr/>
                    <a:lstStyle/>
                    <a:p>
                      <a:pPr algn="l"/>
                      <a:r>
                        <a:rPr lang="en-CA" sz="1800" dirty="0">
                          <a:latin typeface="Raleway" panose="020B0003030101060003" pitchFamily="34" charset="0"/>
                        </a:rPr>
                        <a:t>Aphid</a:t>
                      </a:r>
                      <a:r>
                        <a:rPr lang="en-CA" sz="1800" baseline="0" dirty="0">
                          <a:latin typeface="Raleway" panose="020B0003030101060003" pitchFamily="34" charset="0"/>
                        </a:rPr>
                        <a:t> control</a:t>
                      </a:r>
                      <a:endParaRPr lang="en-CA" sz="1800" dirty="0">
                        <a:latin typeface="Raleway" panose="020B0003030101060003" pitchFamily="34" charset="0"/>
                      </a:endParaRPr>
                    </a:p>
                  </a:txBody>
                  <a:tcPr anchor="ctr"/>
                </a:tc>
                <a:tc>
                  <a:txBody>
                    <a:bodyPr/>
                    <a:lstStyle/>
                    <a:p>
                      <a:pPr algn="l"/>
                      <a:r>
                        <a:rPr lang="en-CA" sz="1800" dirty="0">
                          <a:latin typeface="Raleway" panose="020B0003030101060003" pitchFamily="34" charset="0"/>
                        </a:rPr>
                        <a:t>More biocontrol products</a:t>
                      </a:r>
                    </a:p>
                  </a:txBody>
                  <a:tcPr anchor="ctr"/>
                </a:tc>
                <a:extLst>
                  <a:ext uri="{0D108BD9-81ED-4DB2-BD59-A6C34878D82A}">
                    <a16:rowId xmlns:a16="http://schemas.microsoft.com/office/drawing/2014/main" val="27109738"/>
                  </a:ext>
                </a:extLst>
              </a:tr>
              <a:tr h="370840">
                <a:tc>
                  <a:txBody>
                    <a:bodyPr/>
                    <a:lstStyle/>
                    <a:p>
                      <a:pPr algn="l"/>
                      <a:r>
                        <a:rPr lang="en-CA" sz="1800" dirty="0">
                          <a:latin typeface="Raleway" panose="020B0003030101060003" pitchFamily="34" charset="0"/>
                        </a:rPr>
                        <a:t>Reduce cost</a:t>
                      </a:r>
                    </a:p>
                  </a:txBody>
                  <a:tcPr anchor="ctr">
                    <a:lnB w="12700" cap="flat" cmpd="sng" algn="ctr">
                      <a:solidFill>
                        <a:schemeClr val="tx1"/>
                      </a:solidFill>
                      <a:prstDash val="solid"/>
                      <a:round/>
                      <a:headEnd type="none" w="med" len="med"/>
                      <a:tailEnd type="none" w="med" len="med"/>
                    </a:lnB>
                  </a:tcPr>
                </a:tc>
                <a:tc>
                  <a:txBody>
                    <a:bodyPr/>
                    <a:lstStyle/>
                    <a:p>
                      <a:pPr algn="l"/>
                      <a:endParaRPr lang="en-CA" sz="1800" dirty="0">
                        <a:latin typeface="Raleway" panose="020B0003030101060003"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2338578"/>
                  </a:ext>
                </a:extLst>
              </a:tr>
            </a:tbl>
          </a:graphicData>
        </a:graphic>
      </p:graphicFrame>
      <p:sp>
        <p:nvSpPr>
          <p:cNvPr id="5" name="TextBox 4"/>
          <p:cNvSpPr txBox="1"/>
          <p:nvPr/>
        </p:nvSpPr>
        <p:spPr>
          <a:xfrm>
            <a:off x="778041" y="4796589"/>
            <a:ext cx="10635918" cy="461665"/>
          </a:xfrm>
          <a:prstGeom prst="rect">
            <a:avLst/>
          </a:prstGeom>
          <a:noFill/>
        </p:spPr>
        <p:txBody>
          <a:bodyPr wrap="square" rtlCol="0">
            <a:spAutoFit/>
          </a:bodyPr>
          <a:lstStyle/>
          <a:p>
            <a:pPr algn="ctr"/>
            <a:r>
              <a:rPr lang="en-CA" sz="2400" dirty="0">
                <a:latin typeface="Raleway" panose="020B0604020202020204" charset="0"/>
              </a:rPr>
              <a:t>Must be able to demonstrate the value proposition </a:t>
            </a:r>
          </a:p>
        </p:txBody>
      </p:sp>
    </p:spTree>
    <p:extLst>
      <p:ext uri="{BB962C8B-B14F-4D97-AF65-F5344CB8AC3E}">
        <p14:creationId xmlns:p14="http://schemas.microsoft.com/office/powerpoint/2010/main" val="32127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Vineland_PPT_Template_April 2018">
  <a:themeElements>
    <a:clrScheme name="Custom 1">
      <a:dk1>
        <a:sysClr val="windowText" lastClr="000000"/>
      </a:dk1>
      <a:lt1>
        <a:sysClr val="window" lastClr="FFFFFF"/>
      </a:lt1>
      <a:dk2>
        <a:srgbClr val="1F497D"/>
      </a:dk2>
      <a:lt2>
        <a:srgbClr val="EEECE1"/>
      </a:lt2>
      <a:accent1>
        <a:srgbClr val="0C0C0C"/>
      </a:accent1>
      <a:accent2>
        <a:srgbClr val="7F7F7F"/>
      </a:accent2>
      <a:accent3>
        <a:srgbClr val="3F3F3F"/>
      </a:accent3>
      <a:accent4>
        <a:srgbClr val="BFBFBF"/>
      </a:accent4>
      <a:accent5>
        <a:srgbClr val="7F7F7F"/>
      </a:accent5>
      <a:accent6>
        <a:srgbClr val="D8D8D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Vineland_PPT_Template_April 23,2018_V2</Template>
  <TotalTime>3416</TotalTime>
  <Words>1736</Words>
  <Application>Microsoft Macintosh PowerPoint</Application>
  <PresentationFormat>Widescreen</PresentationFormat>
  <Paragraphs>121</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Raleway</vt:lpstr>
      <vt:lpstr>Vineland_PPT_Template_April 2018</vt:lpstr>
      <vt:lpstr>PowerPoint Presentation</vt:lpstr>
      <vt:lpstr>Biological Products: Bridging the gap from research to uptake in greenhouse crops</vt:lpstr>
      <vt:lpstr>PowerPoint Presentation</vt:lpstr>
      <vt:lpstr>PowerPoint Presentation</vt:lpstr>
      <vt:lpstr>Types of research</vt:lpstr>
      <vt:lpstr>Integration of biologicals into the production system</vt:lpstr>
      <vt:lpstr>The Canadian landscape for biological products</vt:lpstr>
      <vt:lpstr>The Canadian landscape for biological products</vt:lpstr>
      <vt:lpstr>Top  research needs</vt:lpstr>
      <vt:lpstr>Biopesticides: IPM compatible</vt:lpstr>
      <vt:lpstr>Biopesticides in integrated strategies</vt:lpstr>
      <vt:lpstr>Biostimulants: So much promise…</vt:lpstr>
      <vt:lpstr>Biostimulant research: Gaps and challenges</vt:lpstr>
      <vt:lpstr>The biological future: Realizing the potential</vt:lpstr>
      <vt:lpstr>Thank you</vt:lpstr>
      <vt:lpstr>PowerPoint Presentation</vt:lpstr>
    </vt:vector>
  </TitlesOfParts>
  <Company>Toshiba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 VanderEnde</dc:creator>
  <cp:lastModifiedBy>Microsoft Office User</cp:lastModifiedBy>
  <cp:revision>64</cp:revision>
  <cp:lastPrinted>2019-03-05T18:42:07Z</cp:lastPrinted>
  <dcterms:created xsi:type="dcterms:W3CDTF">2018-04-25T18:26:55Z</dcterms:created>
  <dcterms:modified xsi:type="dcterms:W3CDTF">2019-03-13T12:53:27Z</dcterms:modified>
</cp:coreProperties>
</file>