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76" r:id="rId2"/>
    <p:sldId id="785" r:id="rId3"/>
    <p:sldId id="787" r:id="rId4"/>
    <p:sldId id="783" r:id="rId5"/>
    <p:sldId id="788" r:id="rId6"/>
    <p:sldId id="782" r:id="rId7"/>
    <p:sldId id="789" r:id="rId8"/>
    <p:sldId id="790" r:id="rId9"/>
    <p:sldId id="792" r:id="rId10"/>
    <p:sldId id="791" r:id="rId11"/>
    <p:sldId id="793" r:id="rId12"/>
    <p:sldId id="794" r:id="rId13"/>
    <p:sldId id="795" r:id="rId14"/>
    <p:sldId id="771" r:id="rId15"/>
    <p:sldId id="74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AFC9CA-6102-45EA-A5DE-E610BCCF4FBC}">
          <p14:sldIdLst>
            <p14:sldId id="776"/>
            <p14:sldId id="785"/>
            <p14:sldId id="787"/>
            <p14:sldId id="783"/>
            <p14:sldId id="788"/>
            <p14:sldId id="782"/>
            <p14:sldId id="789"/>
            <p14:sldId id="790"/>
            <p14:sldId id="792"/>
            <p14:sldId id="791"/>
            <p14:sldId id="793"/>
            <p14:sldId id="794"/>
            <p14:sldId id="795"/>
            <p14:sldId id="771"/>
            <p14:sldId id="743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80564" autoAdjust="0"/>
  </p:normalViewPr>
  <p:slideViewPr>
    <p:cSldViewPr snapToGrid="0">
      <p:cViewPr varScale="1">
        <p:scale>
          <a:sx n="87" d="100"/>
          <a:sy n="87" d="100"/>
        </p:scale>
        <p:origin x="912" y="20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3900"/>
    </p:cViewPr>
  </p:sorter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Fertilizer &amp; Soil Amend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3.2014</c:v>
                </c:pt>
                <c:pt idx="1">
                  <c:v>5.2015000000000002</c:v>
                </c:pt>
                <c:pt idx="2">
                  <c:v>2.2016</c:v>
                </c:pt>
                <c:pt idx="3">
                  <c:v>3.2017000000000002</c:v>
                </c:pt>
                <c:pt idx="4">
                  <c:v>3.2018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534</c:v>
                </c:pt>
                <c:pt idx="1">
                  <c:v>554</c:v>
                </c:pt>
                <c:pt idx="2">
                  <c:v>596</c:v>
                </c:pt>
                <c:pt idx="3">
                  <c:v>791</c:v>
                </c:pt>
                <c:pt idx="4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F1-0A43-8118-E33752E7D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Disease &amp; Pest Control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3.2014</c:v>
                </c:pt>
                <c:pt idx="1">
                  <c:v>5.2015000000000002</c:v>
                </c:pt>
                <c:pt idx="2">
                  <c:v>2.2016</c:v>
                </c:pt>
                <c:pt idx="3">
                  <c:v>3.2017000000000002</c:v>
                </c:pt>
                <c:pt idx="4">
                  <c:v>3.2018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113</c:v>
                </c:pt>
                <c:pt idx="1">
                  <c:v>128</c:v>
                </c:pt>
                <c:pt idx="2">
                  <c:v>130</c:v>
                </c:pt>
                <c:pt idx="3">
                  <c:v>152</c:v>
                </c:pt>
                <c:pt idx="4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F1-0A43-8118-E33752E7D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Crop Production 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3.2014</c:v>
                </c:pt>
                <c:pt idx="1">
                  <c:v>5.2015000000000002</c:v>
                </c:pt>
                <c:pt idx="2">
                  <c:v>2.2016</c:v>
                </c:pt>
                <c:pt idx="3">
                  <c:v>3.2017000000000002</c:v>
                </c:pt>
                <c:pt idx="4">
                  <c:v>3.2018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36</c:v>
                </c:pt>
                <c:pt idx="2">
                  <c:v>41</c:v>
                </c:pt>
                <c:pt idx="3">
                  <c:v>62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F1-0A43-8118-E33752E7DE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Livestock Production Aid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3.2014</c:v>
                </c:pt>
                <c:pt idx="1">
                  <c:v>5.2015000000000002</c:v>
                </c:pt>
                <c:pt idx="2">
                  <c:v>2.2016</c:v>
                </c:pt>
                <c:pt idx="3">
                  <c:v>3.2017000000000002</c:v>
                </c:pt>
                <c:pt idx="4">
                  <c:v>3.2018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20</c:v>
                </c:pt>
                <c:pt idx="3">
                  <c:v>30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F1-0A43-8118-E33752E7DE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Processing &amp; Handling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3.2014</c:v>
                </c:pt>
                <c:pt idx="1">
                  <c:v>5.2015000000000002</c:v>
                </c:pt>
                <c:pt idx="2">
                  <c:v>2.2016</c:v>
                </c:pt>
                <c:pt idx="3">
                  <c:v>3.2017000000000002</c:v>
                </c:pt>
                <c:pt idx="4">
                  <c:v>3.2018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36</c:v>
                </c:pt>
                <c:pt idx="1">
                  <c:v>40</c:v>
                </c:pt>
                <c:pt idx="2">
                  <c:v>39</c:v>
                </c:pt>
                <c:pt idx="3">
                  <c:v>57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F1-0A43-8118-E33752E7D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181880"/>
        <c:axId val="346179528"/>
      </c:barChart>
      <c:catAx>
        <c:axId val="34618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179528"/>
        <c:crosses val="autoZero"/>
        <c:auto val="1"/>
        <c:lblAlgn val="ctr"/>
        <c:lblOffset val="100"/>
        <c:noMultiLvlLbl val="0"/>
      </c:catAx>
      <c:valAx>
        <c:axId val="34617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18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D97E1-0EEF-4745-84F6-7E472065C7D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B8771A9A-2591-4AF8-AF79-58BE25D2D941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Natural Substance</a:t>
          </a:r>
        </a:p>
      </dgm:t>
    </dgm:pt>
    <dgm:pt modelId="{5F9628BE-57F1-4BA2-970D-121AF9FD5B17}" type="parTrans" cxnId="{2487A10C-F83A-4D02-A7D8-BFDBB3EDE31F}">
      <dgm:prSet/>
      <dgm:spPr/>
      <dgm:t>
        <a:bodyPr/>
        <a:lstStyle/>
        <a:p>
          <a:endParaRPr lang="en-US" sz="2000"/>
        </a:p>
      </dgm:t>
    </dgm:pt>
    <dgm:pt modelId="{689DCF0A-DA13-43C7-A94C-41E25A2CB1BF}" type="sibTrans" cxnId="{2487A10C-F83A-4D02-A7D8-BFDBB3EDE31F}">
      <dgm:prSet custT="1"/>
      <dgm:spPr/>
      <dgm:t>
        <a:bodyPr/>
        <a:lstStyle/>
        <a:p>
          <a:endParaRPr lang="en-US" sz="1400"/>
        </a:p>
      </dgm:t>
    </dgm:pt>
    <dgm:pt modelId="{613EBEA3-4CFC-438D-9D47-55BEA6DA1B94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Allowed</a:t>
          </a:r>
        </a:p>
      </dgm:t>
    </dgm:pt>
    <dgm:pt modelId="{EC1E9531-2D93-4C57-8E66-D9547619A1B1}" type="parTrans" cxnId="{4DEA6BBD-5747-4B48-85D8-46A97AFEF6E0}">
      <dgm:prSet/>
      <dgm:spPr/>
      <dgm:t>
        <a:bodyPr/>
        <a:lstStyle/>
        <a:p>
          <a:endParaRPr lang="en-US" sz="2000"/>
        </a:p>
      </dgm:t>
    </dgm:pt>
    <dgm:pt modelId="{207825E6-B1A1-4B25-9DB6-8FC8304BA068}" type="sibTrans" cxnId="{4DEA6BBD-5747-4B48-85D8-46A97AFEF6E0}">
      <dgm:prSet/>
      <dgm:spPr/>
      <dgm:t>
        <a:bodyPr/>
        <a:lstStyle/>
        <a:p>
          <a:endParaRPr lang="en-US" sz="2000"/>
        </a:p>
      </dgm:t>
    </dgm:pt>
    <dgm:pt modelId="{DE5F0A69-47F9-44C6-9C25-39F3325B5BFA}" type="pres">
      <dgm:prSet presAssocID="{328D97E1-0EEF-4745-84F6-7E472065C7D5}" presName="linearFlow" presStyleCnt="0">
        <dgm:presLayoutVars>
          <dgm:dir/>
          <dgm:resizeHandles val="exact"/>
        </dgm:presLayoutVars>
      </dgm:prSet>
      <dgm:spPr/>
    </dgm:pt>
    <dgm:pt modelId="{8B08A6B7-EA0B-49C7-81D7-61DE1D0ACB1A}" type="pres">
      <dgm:prSet presAssocID="{B8771A9A-2591-4AF8-AF79-58BE25D2D941}" presName="node" presStyleLbl="node1" presStyleIdx="0" presStyleCnt="2">
        <dgm:presLayoutVars>
          <dgm:bulletEnabled val="1"/>
        </dgm:presLayoutVars>
      </dgm:prSet>
      <dgm:spPr/>
    </dgm:pt>
    <dgm:pt modelId="{BB30361B-BB3D-4EE9-9F1A-BA6A24517D8B}" type="pres">
      <dgm:prSet presAssocID="{689DCF0A-DA13-43C7-A94C-41E25A2CB1BF}" presName="spacerL" presStyleCnt="0"/>
      <dgm:spPr/>
    </dgm:pt>
    <dgm:pt modelId="{C5E5AE3E-9FA9-4941-A617-BEA39ACCEA71}" type="pres">
      <dgm:prSet presAssocID="{689DCF0A-DA13-43C7-A94C-41E25A2CB1BF}" presName="sibTrans" presStyleLbl="sibTrans2D1" presStyleIdx="0" presStyleCnt="1"/>
      <dgm:spPr/>
    </dgm:pt>
    <dgm:pt modelId="{5219D895-499D-4BA6-8003-8B5ECF2DBF6C}" type="pres">
      <dgm:prSet presAssocID="{689DCF0A-DA13-43C7-A94C-41E25A2CB1BF}" presName="spacerR" presStyleCnt="0"/>
      <dgm:spPr/>
    </dgm:pt>
    <dgm:pt modelId="{429BBBFA-8593-4DF7-8E10-28DDA3E850AA}" type="pres">
      <dgm:prSet presAssocID="{613EBEA3-4CFC-438D-9D47-55BEA6DA1B94}" presName="node" presStyleLbl="node1" presStyleIdx="1" presStyleCnt="2">
        <dgm:presLayoutVars>
          <dgm:bulletEnabled val="1"/>
        </dgm:presLayoutVars>
      </dgm:prSet>
      <dgm:spPr/>
    </dgm:pt>
  </dgm:ptLst>
  <dgm:cxnLst>
    <dgm:cxn modelId="{34650201-A590-4A95-B78A-A0FACEF1BB2B}" type="presOf" srcId="{613EBEA3-4CFC-438D-9D47-55BEA6DA1B94}" destId="{429BBBFA-8593-4DF7-8E10-28DDA3E850AA}" srcOrd="0" destOrd="0" presId="urn:microsoft.com/office/officeart/2005/8/layout/equation1"/>
    <dgm:cxn modelId="{2487A10C-F83A-4D02-A7D8-BFDBB3EDE31F}" srcId="{328D97E1-0EEF-4745-84F6-7E472065C7D5}" destId="{B8771A9A-2591-4AF8-AF79-58BE25D2D941}" srcOrd="0" destOrd="0" parTransId="{5F9628BE-57F1-4BA2-970D-121AF9FD5B17}" sibTransId="{689DCF0A-DA13-43C7-A94C-41E25A2CB1BF}"/>
    <dgm:cxn modelId="{C01436B3-FFED-4838-9B7E-E945A77ABF16}" type="presOf" srcId="{B8771A9A-2591-4AF8-AF79-58BE25D2D941}" destId="{8B08A6B7-EA0B-49C7-81D7-61DE1D0ACB1A}" srcOrd="0" destOrd="0" presId="urn:microsoft.com/office/officeart/2005/8/layout/equation1"/>
    <dgm:cxn modelId="{4DEA6BBD-5747-4B48-85D8-46A97AFEF6E0}" srcId="{328D97E1-0EEF-4745-84F6-7E472065C7D5}" destId="{613EBEA3-4CFC-438D-9D47-55BEA6DA1B94}" srcOrd="1" destOrd="0" parTransId="{EC1E9531-2D93-4C57-8E66-D9547619A1B1}" sibTransId="{207825E6-B1A1-4B25-9DB6-8FC8304BA068}"/>
    <dgm:cxn modelId="{017AA7CB-1701-4098-88D2-5778C089CCEF}" type="presOf" srcId="{689DCF0A-DA13-43C7-A94C-41E25A2CB1BF}" destId="{C5E5AE3E-9FA9-4941-A617-BEA39ACCEA71}" srcOrd="0" destOrd="0" presId="urn:microsoft.com/office/officeart/2005/8/layout/equation1"/>
    <dgm:cxn modelId="{9450DBFF-3918-485D-B119-33A842972271}" type="presOf" srcId="{328D97E1-0EEF-4745-84F6-7E472065C7D5}" destId="{DE5F0A69-47F9-44C6-9C25-39F3325B5BFA}" srcOrd="0" destOrd="0" presId="urn:microsoft.com/office/officeart/2005/8/layout/equation1"/>
    <dgm:cxn modelId="{8999E669-40D0-4FFF-8E43-EEA6FABB608E}" type="presParOf" srcId="{DE5F0A69-47F9-44C6-9C25-39F3325B5BFA}" destId="{8B08A6B7-EA0B-49C7-81D7-61DE1D0ACB1A}" srcOrd="0" destOrd="0" presId="urn:microsoft.com/office/officeart/2005/8/layout/equation1"/>
    <dgm:cxn modelId="{57E43566-1137-45BF-9717-C401FD6D336C}" type="presParOf" srcId="{DE5F0A69-47F9-44C6-9C25-39F3325B5BFA}" destId="{BB30361B-BB3D-4EE9-9F1A-BA6A24517D8B}" srcOrd="1" destOrd="0" presId="urn:microsoft.com/office/officeart/2005/8/layout/equation1"/>
    <dgm:cxn modelId="{20C030FD-2F63-4863-98FD-42FC948E0B3C}" type="presParOf" srcId="{DE5F0A69-47F9-44C6-9C25-39F3325B5BFA}" destId="{C5E5AE3E-9FA9-4941-A617-BEA39ACCEA71}" srcOrd="2" destOrd="0" presId="urn:microsoft.com/office/officeart/2005/8/layout/equation1"/>
    <dgm:cxn modelId="{3EA7D855-3D5D-4D76-84EE-1E78A90E6E2B}" type="presParOf" srcId="{DE5F0A69-47F9-44C6-9C25-39F3325B5BFA}" destId="{5219D895-499D-4BA6-8003-8B5ECF2DBF6C}" srcOrd="3" destOrd="0" presId="urn:microsoft.com/office/officeart/2005/8/layout/equation1"/>
    <dgm:cxn modelId="{E8682C47-3199-4E0E-8227-78BDED512B24}" type="presParOf" srcId="{DE5F0A69-47F9-44C6-9C25-39F3325B5BFA}" destId="{429BBBFA-8593-4DF7-8E10-28DDA3E850AA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1EFE0-F991-4F3B-8772-811DB28DB68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5_2" csCatId="accent5" phldr="1"/>
      <dgm:spPr/>
    </dgm:pt>
    <dgm:pt modelId="{19794C3A-E38F-45F5-A068-5A8A6074792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Synthetic Substance</a:t>
          </a:r>
        </a:p>
      </dgm:t>
    </dgm:pt>
    <dgm:pt modelId="{BBCAB9E6-153D-47DB-99CC-FB242AF58DE8}" type="parTrans" cxnId="{E17B5E5F-2EC9-4652-BB9A-F70E1F5C2385}">
      <dgm:prSet/>
      <dgm:spPr/>
      <dgm:t>
        <a:bodyPr/>
        <a:lstStyle/>
        <a:p>
          <a:endParaRPr lang="en-US"/>
        </a:p>
      </dgm:t>
    </dgm:pt>
    <dgm:pt modelId="{AAF335BF-2A4C-4284-B296-6987E0D3DA01}" type="sibTrans" cxnId="{E17B5E5F-2EC9-4652-BB9A-F70E1F5C2385}">
      <dgm:prSet/>
      <dgm:spPr/>
      <dgm:t>
        <a:bodyPr/>
        <a:lstStyle/>
        <a:p>
          <a:endParaRPr lang="en-US"/>
        </a:p>
      </dgm:t>
    </dgm:pt>
    <dgm:pt modelId="{196C4800-B95B-4EC5-AD8A-CD4E9FB5438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Prohibited</a:t>
          </a:r>
        </a:p>
      </dgm:t>
    </dgm:pt>
    <dgm:pt modelId="{F81444C6-F11F-401A-83C3-EE818BA6A8AC}" type="parTrans" cxnId="{0BA88D36-C0B1-4480-8313-47CA59F969A2}">
      <dgm:prSet/>
      <dgm:spPr/>
      <dgm:t>
        <a:bodyPr/>
        <a:lstStyle/>
        <a:p>
          <a:endParaRPr lang="en-US"/>
        </a:p>
      </dgm:t>
    </dgm:pt>
    <dgm:pt modelId="{0891FEFB-EE22-4C09-BA00-24C49D31F7BF}" type="sibTrans" cxnId="{0BA88D36-C0B1-4480-8313-47CA59F969A2}">
      <dgm:prSet/>
      <dgm:spPr/>
      <dgm:t>
        <a:bodyPr/>
        <a:lstStyle/>
        <a:p>
          <a:endParaRPr lang="en-US"/>
        </a:p>
      </dgm:t>
    </dgm:pt>
    <dgm:pt modelId="{08795732-DEEB-42FF-8EA3-F479E93DA8C8}" type="pres">
      <dgm:prSet presAssocID="{25A1EFE0-F991-4F3B-8772-811DB28DB687}" presName="linearFlow" presStyleCnt="0">
        <dgm:presLayoutVars>
          <dgm:dir/>
          <dgm:resizeHandles val="exact"/>
        </dgm:presLayoutVars>
      </dgm:prSet>
      <dgm:spPr/>
    </dgm:pt>
    <dgm:pt modelId="{140855EE-B6EA-4E52-A362-7890093E87AD}" type="pres">
      <dgm:prSet presAssocID="{19794C3A-E38F-45F5-A068-5A8A6074792F}" presName="node" presStyleLbl="node1" presStyleIdx="0" presStyleCnt="2">
        <dgm:presLayoutVars>
          <dgm:bulletEnabled val="1"/>
        </dgm:presLayoutVars>
      </dgm:prSet>
      <dgm:spPr/>
    </dgm:pt>
    <dgm:pt modelId="{88A155D3-2181-48BD-8382-381F938B240A}" type="pres">
      <dgm:prSet presAssocID="{AAF335BF-2A4C-4284-B296-6987E0D3DA01}" presName="spacerL" presStyleCnt="0"/>
      <dgm:spPr/>
    </dgm:pt>
    <dgm:pt modelId="{92D4490C-4516-4882-85C1-D164A8E43492}" type="pres">
      <dgm:prSet presAssocID="{AAF335BF-2A4C-4284-B296-6987E0D3DA01}" presName="sibTrans" presStyleLbl="sibTrans2D1" presStyleIdx="0" presStyleCnt="1"/>
      <dgm:spPr/>
    </dgm:pt>
    <dgm:pt modelId="{AC15AF3A-0B6A-4ED2-9E4B-52783043A854}" type="pres">
      <dgm:prSet presAssocID="{AAF335BF-2A4C-4284-B296-6987E0D3DA01}" presName="spacerR" presStyleCnt="0"/>
      <dgm:spPr/>
    </dgm:pt>
    <dgm:pt modelId="{5B0438B8-1D45-467A-A887-2195B01219A7}" type="pres">
      <dgm:prSet presAssocID="{196C4800-B95B-4EC5-AD8A-CD4E9FB54389}" presName="node" presStyleLbl="node1" presStyleIdx="1" presStyleCnt="2">
        <dgm:presLayoutVars>
          <dgm:bulletEnabled val="1"/>
        </dgm:presLayoutVars>
      </dgm:prSet>
      <dgm:spPr/>
    </dgm:pt>
  </dgm:ptLst>
  <dgm:cxnLst>
    <dgm:cxn modelId="{0101780C-7D3A-4803-AE22-080D23431274}" type="presOf" srcId="{25A1EFE0-F991-4F3B-8772-811DB28DB687}" destId="{08795732-DEEB-42FF-8EA3-F479E93DA8C8}" srcOrd="0" destOrd="0" presId="urn:microsoft.com/office/officeart/2005/8/layout/equation1"/>
    <dgm:cxn modelId="{0BA88D36-C0B1-4480-8313-47CA59F969A2}" srcId="{25A1EFE0-F991-4F3B-8772-811DB28DB687}" destId="{196C4800-B95B-4EC5-AD8A-CD4E9FB54389}" srcOrd="1" destOrd="0" parTransId="{F81444C6-F11F-401A-83C3-EE818BA6A8AC}" sibTransId="{0891FEFB-EE22-4C09-BA00-24C49D31F7BF}"/>
    <dgm:cxn modelId="{F0652F56-9707-41A8-9672-EEDD2BCC71AD}" type="presOf" srcId="{19794C3A-E38F-45F5-A068-5A8A6074792F}" destId="{140855EE-B6EA-4E52-A362-7890093E87AD}" srcOrd="0" destOrd="0" presId="urn:microsoft.com/office/officeart/2005/8/layout/equation1"/>
    <dgm:cxn modelId="{E17B5E5F-2EC9-4652-BB9A-F70E1F5C2385}" srcId="{25A1EFE0-F991-4F3B-8772-811DB28DB687}" destId="{19794C3A-E38F-45F5-A068-5A8A6074792F}" srcOrd="0" destOrd="0" parTransId="{BBCAB9E6-153D-47DB-99CC-FB242AF58DE8}" sibTransId="{AAF335BF-2A4C-4284-B296-6987E0D3DA01}"/>
    <dgm:cxn modelId="{4606DD75-E53F-48B6-B128-3DDBF942EFF2}" type="presOf" srcId="{196C4800-B95B-4EC5-AD8A-CD4E9FB54389}" destId="{5B0438B8-1D45-467A-A887-2195B01219A7}" srcOrd="0" destOrd="0" presId="urn:microsoft.com/office/officeart/2005/8/layout/equation1"/>
    <dgm:cxn modelId="{156C85A5-993E-476C-9EEA-358059CE9F84}" type="presOf" srcId="{AAF335BF-2A4C-4284-B296-6987E0D3DA01}" destId="{92D4490C-4516-4882-85C1-D164A8E43492}" srcOrd="0" destOrd="0" presId="urn:microsoft.com/office/officeart/2005/8/layout/equation1"/>
    <dgm:cxn modelId="{9AD81944-08F1-4A4D-B3E0-97AA9585DC8F}" type="presParOf" srcId="{08795732-DEEB-42FF-8EA3-F479E93DA8C8}" destId="{140855EE-B6EA-4E52-A362-7890093E87AD}" srcOrd="0" destOrd="0" presId="urn:microsoft.com/office/officeart/2005/8/layout/equation1"/>
    <dgm:cxn modelId="{F9F19591-81D7-4000-B08F-716611497C2C}" type="presParOf" srcId="{08795732-DEEB-42FF-8EA3-F479E93DA8C8}" destId="{88A155D3-2181-48BD-8382-381F938B240A}" srcOrd="1" destOrd="0" presId="urn:microsoft.com/office/officeart/2005/8/layout/equation1"/>
    <dgm:cxn modelId="{FD4C159A-63CB-4578-A187-31E50E428ACC}" type="presParOf" srcId="{08795732-DEEB-42FF-8EA3-F479E93DA8C8}" destId="{92D4490C-4516-4882-85C1-D164A8E43492}" srcOrd="2" destOrd="0" presId="urn:microsoft.com/office/officeart/2005/8/layout/equation1"/>
    <dgm:cxn modelId="{2E9104A2-69F3-4833-BCAD-FFE3E252CE9C}" type="presParOf" srcId="{08795732-DEEB-42FF-8EA3-F479E93DA8C8}" destId="{AC15AF3A-0B6A-4ED2-9E4B-52783043A854}" srcOrd="3" destOrd="0" presId="urn:microsoft.com/office/officeart/2005/8/layout/equation1"/>
    <dgm:cxn modelId="{5ED25D03-4B65-429D-80CD-04BCA906E3EF}" type="presParOf" srcId="{08795732-DEEB-42FF-8EA3-F479E93DA8C8}" destId="{5B0438B8-1D45-467A-A887-2195B01219A7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1C617-A1B5-4BDE-8FC8-65BBF0AECA8C}" type="doc">
      <dgm:prSet loTypeId="urn:microsoft.com/office/officeart/2005/8/layout/equation1" loCatId="relationship" qsTypeId="urn:microsoft.com/office/officeart/2005/8/quickstyle/simple1" qsCatId="simple" csTypeId="urn:microsoft.com/office/officeart/2005/8/colors/accent4_3" csCatId="accent4" phldr="1"/>
      <dgm:spPr/>
    </dgm:pt>
    <dgm:pt modelId="{F8B254BB-69DE-4AED-AF50-DE4426CD82D0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205.601 and 205.602</a:t>
          </a:r>
        </a:p>
      </dgm:t>
    </dgm:pt>
    <dgm:pt modelId="{5392C7B6-B4B0-4FA0-9837-44338C389B4B}" type="parTrans" cxnId="{7297312B-A56F-4C6D-98FB-9C70C04807E8}">
      <dgm:prSet/>
      <dgm:spPr/>
      <dgm:t>
        <a:bodyPr/>
        <a:lstStyle/>
        <a:p>
          <a:endParaRPr lang="en-US" sz="2000"/>
        </a:p>
      </dgm:t>
    </dgm:pt>
    <dgm:pt modelId="{2ED6D441-8F5E-42C6-B707-5BACE4270FDD}" type="sibTrans" cxnId="{7297312B-A56F-4C6D-98FB-9C70C04807E8}">
      <dgm:prSet custT="1"/>
      <dgm:spPr/>
      <dgm:t>
        <a:bodyPr/>
        <a:lstStyle/>
        <a:p>
          <a:endParaRPr lang="en-US" sz="1400"/>
        </a:p>
      </dgm:t>
    </dgm:pt>
    <dgm:pt modelId="{EFC8CAE8-A516-4F43-B323-E50BF4210F70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Exception to Basic Rule</a:t>
          </a:r>
        </a:p>
      </dgm:t>
    </dgm:pt>
    <dgm:pt modelId="{70F6DE1D-58B2-4982-A131-4D38BFA4FB74}" type="parTrans" cxnId="{76089FEA-A57A-406B-8CEE-594709F6FBC8}">
      <dgm:prSet/>
      <dgm:spPr/>
      <dgm:t>
        <a:bodyPr/>
        <a:lstStyle/>
        <a:p>
          <a:endParaRPr lang="en-US" sz="2000"/>
        </a:p>
      </dgm:t>
    </dgm:pt>
    <dgm:pt modelId="{684A34BF-6CE8-4309-886C-E33FC080B2A2}" type="sibTrans" cxnId="{76089FEA-A57A-406B-8CEE-594709F6FBC8}">
      <dgm:prSet/>
      <dgm:spPr/>
      <dgm:t>
        <a:bodyPr/>
        <a:lstStyle/>
        <a:p>
          <a:endParaRPr lang="en-US" sz="2000"/>
        </a:p>
      </dgm:t>
    </dgm:pt>
    <dgm:pt modelId="{5989544A-A88D-437B-9492-F7C1962896E1}" type="pres">
      <dgm:prSet presAssocID="{8001C617-A1B5-4BDE-8FC8-65BBF0AECA8C}" presName="linearFlow" presStyleCnt="0">
        <dgm:presLayoutVars>
          <dgm:dir/>
          <dgm:resizeHandles val="exact"/>
        </dgm:presLayoutVars>
      </dgm:prSet>
      <dgm:spPr/>
    </dgm:pt>
    <dgm:pt modelId="{4A28F13F-763A-43BF-8C96-43303A67084C}" type="pres">
      <dgm:prSet presAssocID="{F8B254BB-69DE-4AED-AF50-DE4426CD82D0}" presName="node" presStyleLbl="node1" presStyleIdx="0" presStyleCnt="2">
        <dgm:presLayoutVars>
          <dgm:bulletEnabled val="1"/>
        </dgm:presLayoutVars>
      </dgm:prSet>
      <dgm:spPr/>
    </dgm:pt>
    <dgm:pt modelId="{C0E11673-C092-466E-AB18-7F91D8B70733}" type="pres">
      <dgm:prSet presAssocID="{2ED6D441-8F5E-42C6-B707-5BACE4270FDD}" presName="spacerL" presStyleCnt="0"/>
      <dgm:spPr/>
    </dgm:pt>
    <dgm:pt modelId="{2F3D93EA-DBBA-4ABA-9EC8-12E5C31B82EC}" type="pres">
      <dgm:prSet presAssocID="{2ED6D441-8F5E-42C6-B707-5BACE4270FDD}" presName="sibTrans" presStyleLbl="sibTrans2D1" presStyleIdx="0" presStyleCnt="1"/>
      <dgm:spPr/>
    </dgm:pt>
    <dgm:pt modelId="{A0E59FD5-E7AA-4CD3-8BF5-CE22F5249DD0}" type="pres">
      <dgm:prSet presAssocID="{2ED6D441-8F5E-42C6-B707-5BACE4270FDD}" presName="spacerR" presStyleCnt="0"/>
      <dgm:spPr/>
    </dgm:pt>
    <dgm:pt modelId="{1C2D18F6-206F-4CED-B6D3-5C497E703665}" type="pres">
      <dgm:prSet presAssocID="{EFC8CAE8-A516-4F43-B323-E50BF4210F70}" presName="node" presStyleLbl="node1" presStyleIdx="1" presStyleCnt="2">
        <dgm:presLayoutVars>
          <dgm:bulletEnabled val="1"/>
        </dgm:presLayoutVars>
      </dgm:prSet>
      <dgm:spPr/>
    </dgm:pt>
  </dgm:ptLst>
  <dgm:cxnLst>
    <dgm:cxn modelId="{7297312B-A56F-4C6D-98FB-9C70C04807E8}" srcId="{8001C617-A1B5-4BDE-8FC8-65BBF0AECA8C}" destId="{F8B254BB-69DE-4AED-AF50-DE4426CD82D0}" srcOrd="0" destOrd="0" parTransId="{5392C7B6-B4B0-4FA0-9837-44338C389B4B}" sibTransId="{2ED6D441-8F5E-42C6-B707-5BACE4270FDD}"/>
    <dgm:cxn modelId="{337DE49E-9F56-49C8-9186-5F51C9747169}" type="presOf" srcId="{F8B254BB-69DE-4AED-AF50-DE4426CD82D0}" destId="{4A28F13F-763A-43BF-8C96-43303A67084C}" srcOrd="0" destOrd="0" presId="urn:microsoft.com/office/officeart/2005/8/layout/equation1"/>
    <dgm:cxn modelId="{A6F254A6-1309-4439-81F5-FBD6286A1F74}" type="presOf" srcId="{2ED6D441-8F5E-42C6-B707-5BACE4270FDD}" destId="{2F3D93EA-DBBA-4ABA-9EC8-12E5C31B82EC}" srcOrd="0" destOrd="0" presId="urn:microsoft.com/office/officeart/2005/8/layout/equation1"/>
    <dgm:cxn modelId="{D21425D7-2180-43AD-ACCE-22BE2047EDC7}" type="presOf" srcId="{EFC8CAE8-A516-4F43-B323-E50BF4210F70}" destId="{1C2D18F6-206F-4CED-B6D3-5C497E703665}" srcOrd="0" destOrd="0" presId="urn:microsoft.com/office/officeart/2005/8/layout/equation1"/>
    <dgm:cxn modelId="{76089FEA-A57A-406B-8CEE-594709F6FBC8}" srcId="{8001C617-A1B5-4BDE-8FC8-65BBF0AECA8C}" destId="{EFC8CAE8-A516-4F43-B323-E50BF4210F70}" srcOrd="1" destOrd="0" parTransId="{70F6DE1D-58B2-4982-A131-4D38BFA4FB74}" sibTransId="{684A34BF-6CE8-4309-886C-E33FC080B2A2}"/>
    <dgm:cxn modelId="{D426C7EA-3028-4D9A-B7C8-0F37EEF321FB}" type="presOf" srcId="{8001C617-A1B5-4BDE-8FC8-65BBF0AECA8C}" destId="{5989544A-A88D-437B-9492-F7C1962896E1}" srcOrd="0" destOrd="0" presId="urn:microsoft.com/office/officeart/2005/8/layout/equation1"/>
    <dgm:cxn modelId="{0CB64246-F412-4938-9D9D-74D211910913}" type="presParOf" srcId="{5989544A-A88D-437B-9492-F7C1962896E1}" destId="{4A28F13F-763A-43BF-8C96-43303A67084C}" srcOrd="0" destOrd="0" presId="urn:microsoft.com/office/officeart/2005/8/layout/equation1"/>
    <dgm:cxn modelId="{D1239816-0F4A-4C1E-B0F9-52876CD3EF9B}" type="presParOf" srcId="{5989544A-A88D-437B-9492-F7C1962896E1}" destId="{C0E11673-C092-466E-AB18-7F91D8B70733}" srcOrd="1" destOrd="0" presId="urn:microsoft.com/office/officeart/2005/8/layout/equation1"/>
    <dgm:cxn modelId="{0EEABFB6-CB5C-40E8-9A43-55861A55B82D}" type="presParOf" srcId="{5989544A-A88D-437B-9492-F7C1962896E1}" destId="{2F3D93EA-DBBA-4ABA-9EC8-12E5C31B82EC}" srcOrd="2" destOrd="0" presId="urn:microsoft.com/office/officeart/2005/8/layout/equation1"/>
    <dgm:cxn modelId="{B52D8DA6-ADA3-422C-8CD0-412C8487CE36}" type="presParOf" srcId="{5989544A-A88D-437B-9492-F7C1962896E1}" destId="{A0E59FD5-E7AA-4CD3-8BF5-CE22F5249DD0}" srcOrd="3" destOrd="0" presId="urn:microsoft.com/office/officeart/2005/8/layout/equation1"/>
    <dgm:cxn modelId="{0A38A92A-4872-4C71-9239-41445ABB9F27}" type="presParOf" srcId="{5989544A-A88D-437B-9492-F7C1962896E1}" destId="{1C2D18F6-206F-4CED-B6D3-5C497E703665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8A6B7-EA0B-49C7-81D7-61DE1D0ACB1A}">
      <dsp:nvSpPr>
        <dsp:cNvPr id="0" name=""/>
        <dsp:cNvSpPr/>
      </dsp:nvSpPr>
      <dsp:spPr>
        <a:xfrm>
          <a:off x="1574075" y="817"/>
          <a:ext cx="1352933" cy="1352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Natural Substance</a:t>
          </a:r>
        </a:p>
      </dsp:txBody>
      <dsp:txXfrm>
        <a:off x="1772207" y="198949"/>
        <a:ext cx="956669" cy="956669"/>
      </dsp:txXfrm>
    </dsp:sp>
    <dsp:sp modelId="{C5E5AE3E-9FA9-4941-A617-BEA39ACCEA71}">
      <dsp:nvSpPr>
        <dsp:cNvPr id="0" name=""/>
        <dsp:cNvSpPr/>
      </dsp:nvSpPr>
      <dsp:spPr>
        <a:xfrm>
          <a:off x="3036867" y="284933"/>
          <a:ext cx="784701" cy="78470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40879" y="446581"/>
        <a:ext cx="576677" cy="461405"/>
      </dsp:txXfrm>
    </dsp:sp>
    <dsp:sp modelId="{429BBBFA-8593-4DF7-8E10-28DDA3E850AA}">
      <dsp:nvSpPr>
        <dsp:cNvPr id="0" name=""/>
        <dsp:cNvSpPr/>
      </dsp:nvSpPr>
      <dsp:spPr>
        <a:xfrm>
          <a:off x="3931427" y="817"/>
          <a:ext cx="1352933" cy="1352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Allowed</a:t>
          </a:r>
        </a:p>
      </dsp:txBody>
      <dsp:txXfrm>
        <a:off x="4129559" y="198949"/>
        <a:ext cx="956669" cy="956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855EE-B6EA-4E52-A362-7890093E87AD}">
      <dsp:nvSpPr>
        <dsp:cNvPr id="0" name=""/>
        <dsp:cNvSpPr/>
      </dsp:nvSpPr>
      <dsp:spPr>
        <a:xfrm>
          <a:off x="1236568" y="383"/>
          <a:ext cx="1390519" cy="13905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Synthetic Substance</a:t>
          </a:r>
        </a:p>
      </dsp:txBody>
      <dsp:txXfrm>
        <a:off x="1440205" y="204020"/>
        <a:ext cx="983245" cy="983245"/>
      </dsp:txXfrm>
    </dsp:sp>
    <dsp:sp modelId="{92D4490C-4516-4882-85C1-D164A8E43492}">
      <dsp:nvSpPr>
        <dsp:cNvPr id="0" name=""/>
        <dsp:cNvSpPr/>
      </dsp:nvSpPr>
      <dsp:spPr>
        <a:xfrm>
          <a:off x="2739998" y="292392"/>
          <a:ext cx="806501" cy="806501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846900" y="458531"/>
        <a:ext cx="592697" cy="474223"/>
      </dsp:txXfrm>
    </dsp:sp>
    <dsp:sp modelId="{5B0438B8-1D45-467A-A887-2195B01219A7}">
      <dsp:nvSpPr>
        <dsp:cNvPr id="0" name=""/>
        <dsp:cNvSpPr/>
      </dsp:nvSpPr>
      <dsp:spPr>
        <a:xfrm>
          <a:off x="3659409" y="383"/>
          <a:ext cx="1390519" cy="13905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Prohibited</a:t>
          </a:r>
        </a:p>
      </dsp:txBody>
      <dsp:txXfrm>
        <a:off x="3863046" y="204020"/>
        <a:ext cx="983245" cy="983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8F13F-763A-43BF-8C96-43303A67084C}">
      <dsp:nvSpPr>
        <dsp:cNvPr id="0" name=""/>
        <dsp:cNvSpPr/>
      </dsp:nvSpPr>
      <dsp:spPr>
        <a:xfrm>
          <a:off x="988326" y="567"/>
          <a:ext cx="1355148" cy="1355148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205.601 and 205.602</a:t>
          </a:r>
        </a:p>
      </dsp:txBody>
      <dsp:txXfrm>
        <a:off x="1186783" y="199024"/>
        <a:ext cx="958234" cy="958234"/>
      </dsp:txXfrm>
    </dsp:sp>
    <dsp:sp modelId="{2F3D93EA-DBBA-4ABA-9EC8-12E5C31B82EC}">
      <dsp:nvSpPr>
        <dsp:cNvPr id="0" name=""/>
        <dsp:cNvSpPr/>
      </dsp:nvSpPr>
      <dsp:spPr>
        <a:xfrm>
          <a:off x="2453513" y="285148"/>
          <a:ext cx="785985" cy="785985"/>
        </a:xfrm>
        <a:prstGeom prst="mathEqual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57695" y="447061"/>
        <a:ext cx="577621" cy="462159"/>
      </dsp:txXfrm>
    </dsp:sp>
    <dsp:sp modelId="{1C2D18F6-206F-4CED-B6D3-5C497E703665}">
      <dsp:nvSpPr>
        <dsp:cNvPr id="0" name=""/>
        <dsp:cNvSpPr/>
      </dsp:nvSpPr>
      <dsp:spPr>
        <a:xfrm>
          <a:off x="3349536" y="567"/>
          <a:ext cx="1355148" cy="1355148"/>
        </a:xfrm>
        <a:prstGeom prst="ellipse">
          <a:avLst/>
        </a:prstGeom>
        <a:solidFill>
          <a:schemeClr val="accent4">
            <a:shade val="80000"/>
            <a:hueOff val="-218434"/>
            <a:satOff val="6047"/>
            <a:lumOff val="2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Exception to Basic Rule</a:t>
          </a:r>
        </a:p>
      </dsp:txBody>
      <dsp:txXfrm>
        <a:off x="3547993" y="199024"/>
        <a:ext cx="958234" cy="95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300"/>
            </a:lvl1pPr>
          </a:lstStyle>
          <a:p>
            <a:r>
              <a:rPr lang="en-US"/>
              <a:t>Marijuana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300"/>
            </a:lvl1pPr>
          </a:lstStyle>
          <a:p>
            <a:r>
              <a:rPr lang="en-US"/>
              <a:t>April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300"/>
            </a:lvl1pPr>
          </a:lstStyle>
          <a:p>
            <a:r>
              <a:rPr lang="en-US"/>
              <a:t>Brenda Book, Organic Program Manager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300"/>
            </a:lvl1pPr>
          </a:lstStyle>
          <a:p>
            <a:r>
              <a:rPr lang="en-US"/>
              <a:t>Marijuana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300"/>
            </a:lvl1pPr>
          </a:lstStyle>
          <a:p>
            <a:r>
              <a:rPr lang="en-US"/>
              <a:t>April 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300"/>
            </a:lvl1pPr>
          </a:lstStyle>
          <a:p>
            <a:r>
              <a:rPr lang="en-US"/>
              <a:t>Brenda Book, Organic Program Manager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2.18</a:t>
            </a:r>
          </a:p>
        </p:txBody>
      </p:sp>
    </p:spTree>
    <p:extLst>
      <p:ext uri="{BB962C8B-B14F-4D97-AF65-F5344CB8AC3E}">
        <p14:creationId xmlns:p14="http://schemas.microsoft.com/office/powerpoint/2010/main" val="168455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0703" lvl="1" indent="-210703" defTabSz="842814">
              <a:buFont typeface="+mj-lt"/>
              <a:buAutoNum type="arabicPeriod"/>
              <a:defRPr/>
            </a:pPr>
            <a:r>
              <a:rPr lang="en-US" dirty="0"/>
              <a:t>Oldest and Largest State Program</a:t>
            </a:r>
          </a:p>
          <a:p>
            <a:pPr marL="210703" lvl="1" indent="-210703" defTabSz="842814">
              <a:buFont typeface="+mj-lt"/>
              <a:buAutoNum type="arabicPeriod"/>
              <a:defRPr/>
            </a:pPr>
            <a:r>
              <a:rPr lang="en-US" dirty="0"/>
              <a:t>1 of 4 with Official Recognition by USDA</a:t>
            </a:r>
          </a:p>
          <a:p>
            <a:pPr marL="210703" lvl="1" indent="-210703" defTabSz="842814">
              <a:buFont typeface="+mj-lt"/>
              <a:buAutoNum type="arabicPeriod"/>
              <a:defRPr/>
            </a:pPr>
            <a:r>
              <a:rPr lang="en-US" dirty="0"/>
              <a:t>Provide</a:t>
            </a:r>
            <a:r>
              <a:rPr lang="en-US" baseline="0" dirty="0"/>
              <a:t> assistance with the requirements to market organic crops</a:t>
            </a:r>
            <a:endParaRPr lang="en-US" dirty="0"/>
          </a:p>
          <a:p>
            <a:pPr marL="0" lvl="1" indent="0" defTabSz="874441">
              <a:buFont typeface="+mj-lt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31F2-A9E7-459D-A240-8165E9AD212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5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DE00-EFF8-469B-9649-5514CCD7EC6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6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Marijuana Advisory Committee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Brenda Book, Organic Program Manager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endParaRPr lang="en-US" sz="13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31F2-A9E7-459D-A240-8165E9AD21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Tx/>
              <a:buChar char="-"/>
            </a:pPr>
            <a:r>
              <a:rPr lang="en-US" dirty="0"/>
              <a:t>WSDA publishes </a:t>
            </a:r>
            <a:r>
              <a:rPr lang="en-US" baseline="0" dirty="0"/>
              <a:t>a list (monthly) of inputs that have been pre-reviewed for compliance with organic standards.</a:t>
            </a:r>
          </a:p>
          <a:p>
            <a:pPr marL="170044" indent="-170044">
              <a:buFontTx/>
              <a:buChar char="-"/>
            </a:pPr>
            <a:r>
              <a:rPr lang="en-US" dirty="0"/>
              <a:t>Lists are only products that manufacturers voluntarily request to be evaluated. </a:t>
            </a:r>
          </a:p>
          <a:p>
            <a:pPr marL="170044" indent="-170044">
              <a:buFontTx/>
              <a:buChar char="-"/>
            </a:pPr>
            <a:r>
              <a:rPr lang="en-US" dirty="0"/>
              <a:t>Materials are currently</a:t>
            </a:r>
            <a:r>
              <a:rPr lang="en-US" baseline="0" dirty="0"/>
              <a:t> provided in this list, but our agency is currently overhauling our website, which may allow us to present this information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31F2-A9E7-459D-A240-8165E9AD21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DA234-B421-4B07-B69A-238EC2B46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31F2-A9E7-459D-A240-8165E9AD21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New</a:t>
            </a:r>
            <a:r>
              <a:rPr lang="en-US" baseline="0" dirty="0"/>
              <a:t>! Calling our main line will bring you to a menu. Selecting crop (#5) will connect you directly with a trained specialist that can assist you with your questions.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Marijuana Advisory Committee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April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Brenda Book, Organic Program Manager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5-10/documents/alphacomplete.pdf" TargetMode="External"/><Relationship Id="rId2" Type="http://schemas.openxmlformats.org/officeDocument/2006/relationships/hyperlink" Target="https://www.ams.usda.gov/sites/default/files/media/NOP-Synthetic-NonSynthetic-DecisionTree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cfr.gov/cgi-bin/text-idx?SID=8b41f3190cfac7ab2edbcb59ede5b822&amp;mc=true&amp;node=pt7.3.205&amp;rgn=div5#se7.3.205_16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WSDA Organic Registration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pic>
        <p:nvPicPr>
          <p:cNvPr id="11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>
          <a:xfrm>
            <a:off x="8168640" y="16043"/>
            <a:ext cx="4023360" cy="4745736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" b="6872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5"/>
          <a:srcRect t="5785" b="578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Ingredient(s) must be </a:t>
            </a:r>
            <a:r>
              <a:rPr lang="en-US" dirty="0" err="1"/>
              <a:t>nonsynthetic</a:t>
            </a:r>
            <a:r>
              <a:rPr lang="en-US" dirty="0"/>
              <a:t> </a:t>
            </a:r>
            <a:r>
              <a:rPr lang="en-US" i="1" dirty="0"/>
              <a:t>or </a:t>
            </a:r>
            <a:r>
              <a:rPr lang="en-US" dirty="0"/>
              <a:t>one of the synthetic materials allowed at 7 CFR 205.601 of the USDA organic regulations</a:t>
            </a:r>
          </a:p>
          <a:p>
            <a:pPr lvl="1"/>
            <a:r>
              <a:rPr lang="en-US" dirty="0"/>
              <a:t>Soap, boric acid, copper sulfate, elemental sulfur, pheromones, potassium bicarbonate….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Inert Ingredients must be </a:t>
            </a:r>
            <a:r>
              <a:rPr lang="en-US" dirty="0" err="1"/>
              <a:t>nonsynthetic</a:t>
            </a:r>
            <a:r>
              <a:rPr lang="en-US" dirty="0"/>
              <a:t> </a:t>
            </a:r>
            <a:r>
              <a:rPr lang="en-US" i="1" dirty="0"/>
              <a:t>or </a:t>
            </a:r>
            <a:r>
              <a:rPr lang="en-US" dirty="0"/>
              <a:t>classified as List 4 inert ingredients (2004)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Criteria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80" y="3943350"/>
            <a:ext cx="2066925" cy="221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001" y="394335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220" y="4395787"/>
            <a:ext cx="36957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Nonsynthetic</a:t>
            </a:r>
            <a:r>
              <a:rPr lang="en-US" dirty="0"/>
              <a:t> ≠ natural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National Organic Program’s Decision Tree</a:t>
            </a:r>
          </a:p>
          <a:p>
            <a:r>
              <a:rPr lang="en-US" dirty="0"/>
              <a:t>Starting material must be from a natural source</a:t>
            </a:r>
          </a:p>
          <a:p>
            <a:r>
              <a:rPr lang="en-US" dirty="0"/>
              <a:t>Any chemical changes must be biological/enzymatic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180" y="1389477"/>
            <a:ext cx="2930684" cy="39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registration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Ingredient Vendors unwilling to provide confidential information</a:t>
            </a:r>
          </a:p>
          <a:p>
            <a:pPr lvl="1"/>
            <a:r>
              <a:rPr lang="en-US" dirty="0"/>
              <a:t>A.I. manufacturing processes</a:t>
            </a:r>
          </a:p>
          <a:p>
            <a:pPr lvl="1"/>
            <a:r>
              <a:rPr lang="en-US" dirty="0"/>
              <a:t>Inert ingredient mixtures</a:t>
            </a:r>
          </a:p>
          <a:p>
            <a:r>
              <a:rPr lang="en-US" dirty="0"/>
              <a:t>All alternate formulations under EPA registration no. must be compliant</a:t>
            </a:r>
          </a:p>
          <a:p>
            <a:r>
              <a:rPr lang="en-US" dirty="0" err="1"/>
              <a:t>Nonylphenol</a:t>
            </a:r>
            <a:r>
              <a:rPr lang="en-US" dirty="0"/>
              <a:t> </a:t>
            </a:r>
            <a:r>
              <a:rPr lang="en-US" dirty="0" err="1"/>
              <a:t>ethoxylate</a:t>
            </a:r>
            <a:r>
              <a:rPr lang="en-US" dirty="0"/>
              <a:t> CAS# mix-up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42" y="421010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Organic Program’s Synthetic/</a:t>
            </a:r>
            <a:r>
              <a:rPr lang="en-US" dirty="0" err="1"/>
              <a:t>Nonsynthetic</a:t>
            </a:r>
            <a:r>
              <a:rPr lang="en-US" dirty="0"/>
              <a:t> Decision Tree</a:t>
            </a:r>
          </a:p>
          <a:p>
            <a:pPr lvl="1"/>
            <a:r>
              <a:rPr lang="en-US" dirty="0">
                <a:hlinkClick r:id="rId2"/>
              </a:rPr>
              <a:t>https://www.ams.usda.gov/sites/default/files/media/NOP-Synthetic-NonSynthetic-DecisionTree.pdf</a:t>
            </a:r>
            <a:endParaRPr lang="en-US" dirty="0"/>
          </a:p>
          <a:p>
            <a:r>
              <a:rPr lang="en-US" dirty="0"/>
              <a:t>2004 EPA Inert List</a:t>
            </a:r>
          </a:p>
          <a:p>
            <a:pPr lvl="1"/>
            <a:r>
              <a:rPr lang="en-US" dirty="0">
                <a:hlinkClick r:id="rId3"/>
              </a:rPr>
              <a:t>https://www.epa.gov/sites/production/files/2015-10/documents/alphacomplete.pdf</a:t>
            </a:r>
            <a:endParaRPr lang="en-US" dirty="0"/>
          </a:p>
          <a:p>
            <a:r>
              <a:rPr lang="en-US" dirty="0"/>
              <a:t>USDA organic regulations – synthetic substances allowed in crop production</a:t>
            </a:r>
          </a:p>
          <a:p>
            <a:pPr lvl="1"/>
            <a:r>
              <a:rPr lang="en-US" dirty="0">
                <a:hlinkClick r:id="rId4"/>
              </a:rPr>
              <a:t>https://www.ecfr.gov/cgi-bin/text-idx?SID=8b41f3190cfac7ab2edbcb59ede5b822&amp;mc=true&amp;node=pt7.3.205&amp;rgn=div5#se7.3.205_1601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NOSB Coming to Seattle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8" y="2338466"/>
            <a:ext cx="5026703" cy="3528011"/>
          </a:xfrm>
        </p:spPr>
        <p:txBody>
          <a:bodyPr>
            <a:normAutofit/>
          </a:bodyPr>
          <a:lstStyle/>
          <a:p>
            <a:r>
              <a:rPr lang="en-US" sz="2200" dirty="0"/>
              <a:t>The National Organic Standards Board spring meeting will be held in Seattle.</a:t>
            </a:r>
          </a:p>
          <a:p>
            <a:r>
              <a:rPr lang="en-US" sz="2200" dirty="0"/>
              <a:t>April 24-26,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6" descr="Image result for space needle mt rain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767" y="2208718"/>
            <a:ext cx="4495800" cy="34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of experts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707039" y="2055418"/>
            <a:ext cx="4865368" cy="338160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800" dirty="0"/>
              <a:t>Our team is available to assist you!</a:t>
            </a:r>
          </a:p>
          <a:p>
            <a:pPr algn="ctr">
              <a:buNone/>
            </a:pPr>
            <a:r>
              <a:rPr lang="en-US" sz="2400" dirty="0"/>
              <a:t>Contact us with questions, concerns, or referrals:</a:t>
            </a:r>
          </a:p>
          <a:p>
            <a:pPr algn="ctr">
              <a:buNone/>
            </a:pPr>
            <a:r>
              <a:rPr lang="en-US" sz="2400" dirty="0"/>
              <a:t>(360) 902-1805</a:t>
            </a:r>
          </a:p>
          <a:p>
            <a:pPr algn="ctr">
              <a:buNone/>
            </a:pPr>
            <a:r>
              <a:rPr lang="en-US" sz="2400" dirty="0"/>
              <a:t>organicmaterials@agr.wa.gov</a:t>
            </a:r>
          </a:p>
          <a:p>
            <a:pPr algn="ctr">
              <a:buNone/>
            </a:pPr>
            <a:r>
              <a:rPr lang="en-US" sz="2400" dirty="0"/>
              <a:t>http://agr.wa.gov/FoodAnimal/Organic/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3" y="1796526"/>
            <a:ext cx="6158945" cy="4105963"/>
          </a:xfrm>
        </p:spPr>
      </p:pic>
    </p:spTree>
    <p:extLst>
      <p:ext uri="{BB962C8B-B14F-4D97-AF65-F5344CB8AC3E}">
        <p14:creationId xmlns:p14="http://schemas.microsoft.com/office/powerpoint/2010/main" val="22946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Certification Agency</a:t>
            </a:r>
          </a:p>
          <a:p>
            <a:pPr marL="685800" lvl="1" indent="-457200"/>
            <a:endParaRPr lang="en-US" sz="1100" dirty="0"/>
          </a:p>
          <a:p>
            <a:pPr marL="685800" lvl="1" indent="-457200"/>
            <a:r>
              <a:rPr lang="en-US" dirty="0"/>
              <a:t>USDA Organic Certification </a:t>
            </a:r>
          </a:p>
          <a:p>
            <a:pPr marL="685800" lvl="1" indent="-457200"/>
            <a:r>
              <a:rPr lang="en-US" dirty="0"/>
              <a:t>WSDA Transitional Certification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Input Review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Technical Assistance Provider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4A66AC">
                    <a:lumMod val="75000"/>
                  </a:srgbClr>
                </a:solidFill>
              </a:rPr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A66AC">
                    <a:lumMod val="75000"/>
                  </a:srgbClr>
                </a:solidFill>
              </a:rPr>
              <a:t>WSDA Organic Program</a:t>
            </a:r>
            <a:endParaRPr lang="en-US" dirty="0">
              <a:solidFill>
                <a:srgbClr val="4A66AC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smtClean="0">
                <a:solidFill>
                  <a:srgbClr val="4A66AC">
                    <a:lumMod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4A66AC">
                  <a:lumMod val="75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4657" y="4268825"/>
            <a:ext cx="3153457" cy="1779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Over 1,200 </a:t>
            </a:r>
          </a:p>
          <a:p>
            <a:pPr algn="ctr"/>
            <a:r>
              <a:rPr lang="en-US" sz="2400" dirty="0"/>
              <a:t>certified businesses.</a:t>
            </a:r>
          </a:p>
          <a:p>
            <a:pPr algn="ctr"/>
            <a:endParaRPr lang="en-US" sz="1200" dirty="0"/>
          </a:p>
          <a:p>
            <a:pPr algn="ctr"/>
            <a:r>
              <a:rPr lang="en-US" sz="2400" dirty="0"/>
              <a:t>Over 1,000 approved inputs.</a:t>
            </a:r>
          </a:p>
        </p:txBody>
      </p:sp>
      <p:pic>
        <p:nvPicPr>
          <p:cNvPr id="10" name="Picture 9" descr="Organic Seal Black and White 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0978" y="665359"/>
            <a:ext cx="1545789" cy="15457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53" y="2385608"/>
            <a:ext cx="1433036" cy="14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4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2581521" y="1566001"/>
            <a:ext cx="7577325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Program established in response to farmer requests for organic standards and 3rd party inspections.</a:t>
            </a:r>
          </a:p>
          <a:p>
            <a:r>
              <a:rPr lang="en-US" sz="2200" dirty="0"/>
              <a:t>1985 - State Organic Law.</a:t>
            </a:r>
          </a:p>
          <a:p>
            <a:r>
              <a:rPr lang="en-US" sz="2200" dirty="0"/>
              <a:t>1987 - Depart of Agriculture Rules.</a:t>
            </a:r>
          </a:p>
          <a:p>
            <a:r>
              <a:rPr lang="en-US" sz="2200" dirty="0"/>
              <a:t>1988 - Inspections and Certifications. </a:t>
            </a:r>
          </a:p>
          <a:p>
            <a:r>
              <a:rPr lang="en-US" sz="2200" dirty="0"/>
              <a:t>1990 - Organic Food Production Act (OFPA) in US Farm Bill.</a:t>
            </a:r>
          </a:p>
          <a:p>
            <a:r>
              <a:rPr lang="en-US" sz="2200" dirty="0"/>
              <a:t>1999 – First Registered Materials List (175 approved products)</a:t>
            </a:r>
          </a:p>
          <a:p>
            <a:r>
              <a:rPr lang="en-US" sz="2200" dirty="0"/>
              <a:t>2002 – National Organic Standards in effect.</a:t>
            </a:r>
          </a:p>
          <a:p>
            <a:r>
              <a:rPr lang="en-US" sz="2200" dirty="0"/>
              <a:t>2018- 30+ Years Evaluating Organic Integrity.</a:t>
            </a:r>
          </a:p>
          <a:p>
            <a:endParaRPr 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Input Material Registration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714500"/>
          <a:ext cx="91440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Oversees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USDA National Organic Program (NOP)</a:t>
            </a:r>
          </a:p>
          <a:p>
            <a:r>
              <a:rPr lang="en-US" dirty="0"/>
              <a:t>Regulatory program within the USDA Agricultural Marketing Service. </a:t>
            </a:r>
          </a:p>
          <a:p>
            <a:r>
              <a:rPr lang="en-US" dirty="0"/>
              <a:t>NOP authorizes certifiers to accept material review decisions made by:</a:t>
            </a:r>
          </a:p>
          <a:p>
            <a:pPr lvl="1"/>
            <a:r>
              <a:rPr lang="en-US" dirty="0"/>
              <a:t>Other organic certifiers (WSDA)</a:t>
            </a:r>
          </a:p>
          <a:p>
            <a:pPr lvl="1"/>
            <a:r>
              <a:rPr lang="en-US" dirty="0"/>
              <a:t>EPA</a:t>
            </a:r>
          </a:p>
          <a:p>
            <a:pPr lvl="1"/>
            <a:r>
              <a:rPr lang="en-US" dirty="0"/>
              <a:t>OMRI</a:t>
            </a:r>
          </a:p>
          <a:p>
            <a:pPr lvl="1"/>
            <a:r>
              <a:rPr lang="en-US" dirty="0"/>
              <a:t>CDFA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4498" y="6601556"/>
            <a:ext cx="773502" cy="228600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3459" y="4641373"/>
            <a:ext cx="2820728" cy="132802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Washington State Organic Advisory Board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4A66AC">
                    <a:lumMod val="75000"/>
                  </a:srgbClr>
                </a:solidFill>
              </a:rPr>
              <a:t>March 2019</a:t>
            </a: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11344" r="12226" b="13036"/>
          <a:stretch/>
        </p:blipFill>
        <p:spPr>
          <a:xfrm>
            <a:off x="6344920" y="1338023"/>
            <a:ext cx="4850183" cy="29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535" y="38608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Approved Input List Online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67" y="1600201"/>
            <a:ext cx="5880135" cy="44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714500"/>
            <a:ext cx="10200640" cy="4457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Application materials available online &amp; may be submitted electronically:</a:t>
            </a:r>
          </a:p>
          <a:p>
            <a:pPr lvl="1"/>
            <a:r>
              <a:rPr lang="en-US" dirty="0"/>
              <a:t>Application form</a:t>
            </a:r>
          </a:p>
          <a:p>
            <a:pPr lvl="1"/>
            <a:r>
              <a:rPr lang="en-US" dirty="0"/>
              <a:t>Full product formulation - EPA CSF form</a:t>
            </a:r>
          </a:p>
          <a:p>
            <a:pPr lvl="1"/>
            <a:r>
              <a:rPr lang="en-US" dirty="0"/>
              <a:t>Product manufacturing process</a:t>
            </a:r>
          </a:p>
          <a:p>
            <a:pPr lvl="1"/>
            <a:r>
              <a:rPr lang="en-US" dirty="0"/>
              <a:t>Manufacturing facility information</a:t>
            </a:r>
          </a:p>
          <a:p>
            <a:pPr lvl="1"/>
            <a:r>
              <a:rPr lang="en-US" dirty="0"/>
              <a:t>Product label</a:t>
            </a:r>
          </a:p>
          <a:p>
            <a:pPr lvl="1"/>
            <a:r>
              <a:rPr lang="en-US" dirty="0"/>
              <a:t>Ingredient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38" y="2773093"/>
            <a:ext cx="5341614" cy="27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Review &amp;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  <a:p>
            <a:pPr lvl="1"/>
            <a:r>
              <a:rPr lang="en-US" dirty="0"/>
              <a:t>Typically takes 1-3 months</a:t>
            </a:r>
          </a:p>
          <a:p>
            <a:pPr lvl="1"/>
            <a:r>
              <a:rPr lang="en-US" dirty="0"/>
              <a:t>Reviewed for completeness and compliance to USDA organic regulations</a:t>
            </a:r>
          </a:p>
          <a:p>
            <a:pPr lvl="1"/>
            <a:r>
              <a:rPr lang="en-US" dirty="0"/>
              <a:t>Expedite requests accepted based on capacity</a:t>
            </a:r>
          </a:p>
          <a:p>
            <a:pPr lvl="1"/>
            <a:r>
              <a:rPr lang="en-US" dirty="0"/>
              <a:t>WSDA Commercial Pesticide Registration required</a:t>
            </a:r>
          </a:p>
          <a:p>
            <a:r>
              <a:rPr lang="en-US" dirty="0"/>
              <a:t>Material Registration</a:t>
            </a:r>
          </a:p>
          <a:p>
            <a:pPr lvl="1"/>
            <a:r>
              <a:rPr lang="en-US" dirty="0"/>
              <a:t>Material registration certificate issued</a:t>
            </a:r>
          </a:p>
          <a:p>
            <a:pPr lvl="1"/>
            <a:r>
              <a:rPr lang="en-US" dirty="0"/>
              <a:t>Product appears on online list used by organic producers and certifiers</a:t>
            </a:r>
          </a:p>
          <a:p>
            <a:pPr lvl="1"/>
            <a:r>
              <a:rPr lang="en-US" dirty="0"/>
              <a:t>Use of registered logo granted (EPA currently prohibits use on Section 3 labels)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18" y="5072525"/>
            <a:ext cx="1307542" cy="13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Allowed and Prohibited Inputs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752289" y="1565276"/>
          <a:ext cx="6858437" cy="135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WSDA Organic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2" y="3034011"/>
            <a:ext cx="1758661" cy="175866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4381502" y="3253451"/>
          <a:ext cx="6286498" cy="139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3529445" y="4971782"/>
          <a:ext cx="5693012" cy="135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6512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Health Fitness 16x9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11200</TotalTime>
  <Words>775</Words>
  <Application>Microsoft Macintosh PowerPoint</Application>
  <PresentationFormat>Widescreen</PresentationFormat>
  <Paragraphs>154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Health Fitness 16x9</vt:lpstr>
      <vt:lpstr>WSDA Organic Registration</vt:lpstr>
      <vt:lpstr>Who we are</vt:lpstr>
      <vt:lpstr>Our Roots</vt:lpstr>
      <vt:lpstr>Organic Input Material Registration</vt:lpstr>
      <vt:lpstr>Who Oversees Us</vt:lpstr>
      <vt:lpstr>Approved Input List Online</vt:lpstr>
      <vt:lpstr>Application Process</vt:lpstr>
      <vt:lpstr>Material Review &amp; Registration</vt:lpstr>
      <vt:lpstr>Allowed and Prohibited Inputs</vt:lpstr>
      <vt:lpstr>Review Criteria</vt:lpstr>
      <vt:lpstr>Nonsynthetic ≠ natural</vt:lpstr>
      <vt:lpstr>Material registration challenges</vt:lpstr>
      <vt:lpstr>Resources</vt:lpstr>
      <vt:lpstr>NOSB Coming to Seattle</vt:lpstr>
      <vt:lpstr>Team of experts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WSDA Organic Program</dc:title>
  <dc:creator>Book, Brenda (AGR)</dc:creator>
  <cp:lastModifiedBy>Microsoft Office User</cp:lastModifiedBy>
  <cp:revision>412</cp:revision>
  <cp:lastPrinted>2019-02-18T21:43:33Z</cp:lastPrinted>
  <dcterms:created xsi:type="dcterms:W3CDTF">2018-02-25T01:50:11Z</dcterms:created>
  <dcterms:modified xsi:type="dcterms:W3CDTF">2019-03-02T01:57:33Z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