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94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13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0"/>
            <a:ext cx="25908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75692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004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53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7719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7719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364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719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496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295400"/>
            <a:ext cx="10363200" cy="4800600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515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71900"/>
            <a:ext cx="5080000" cy="2324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630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295400"/>
            <a:ext cx="10363200" cy="4800600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62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41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86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74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8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29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72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45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50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10363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94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panose="020B0606020202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3388" y="3436939"/>
            <a:ext cx="7993062" cy="1431925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altLang="en-US" sz="4000" b="0" dirty="0">
                <a:solidFill>
                  <a:srgbClr val="C088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Developing </a:t>
            </a:r>
            <a:r>
              <a:rPr lang="en-US" altLang="en-US" sz="4000" b="0" dirty="0" err="1">
                <a:solidFill>
                  <a:srgbClr val="C088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Biopesticides</a:t>
            </a:r>
            <a:r>
              <a:rPr lang="en-US" altLang="en-US" sz="4000" b="0" dirty="0">
                <a:solidFill>
                  <a:srgbClr val="C088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from a Researcher’s Perspective</a:t>
            </a:r>
            <a:endParaRPr lang="en-US" altLang="en-US" sz="3600" b="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941888"/>
            <a:ext cx="6781800" cy="121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altLang="en-US" sz="1800" dirty="0">
                <a:latin typeface="Arial" panose="020B0604020202020204" pitchFamily="34" charset="0"/>
              </a:rPr>
              <a:t>Susan M. Boyetchko</a:t>
            </a:r>
            <a:endParaRPr lang="fr-CA" altLang="en-US" sz="1800" baseline="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CA" altLang="en-US" sz="1800" dirty="0">
                <a:latin typeface="Arial" panose="020B0604020202020204" pitchFamily="34" charset="0"/>
              </a:rPr>
              <a:t>Agriculture &amp; Agri-Food Canada, </a:t>
            </a:r>
          </a:p>
          <a:p>
            <a:pPr eaLnBrk="1" hangingPunct="1">
              <a:lnSpc>
                <a:spcPct val="80000"/>
              </a:lnSpc>
            </a:pPr>
            <a:r>
              <a:rPr lang="fr-CA" altLang="en-US" sz="1800" dirty="0">
                <a:latin typeface="Arial" panose="020B0604020202020204" pitchFamily="34" charset="0"/>
              </a:rPr>
              <a:t>Saskatoon, Saskatchewan, Canada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chemeClr val="accent2"/>
                </a:solidFill>
                <a:latin typeface="Arial" panose="020B0604020202020204" pitchFamily="34" charset="0"/>
              </a:rPr>
              <a:t>Sue.Boyetchko@canada.ca</a:t>
            </a:r>
            <a:endParaRPr lang="en-CA" altLang="en-US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39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 rot="16200000">
            <a:off x="5438776" y="966788"/>
            <a:ext cx="1322387" cy="8929688"/>
          </a:xfrm>
          <a:prstGeom prst="rect">
            <a:avLst/>
          </a:prstGeom>
          <a:gradFill rotWithShape="0">
            <a:gsLst>
              <a:gs pos="0">
                <a:srgbClr val="FFE59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50" tIns="28575" rIns="57150" bIns="28575"/>
          <a:lstStyle>
            <a:lvl1pPr defTabSz="5715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5715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5715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5715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5715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300" b="1">
                <a:solidFill>
                  <a:srgbClr val="000000"/>
                </a:solidFill>
                <a:latin typeface="Arial" panose="020B0604020202020204" pitchFamily="34" charset="0"/>
              </a:rPr>
              <a:t>Stage gates</a:t>
            </a: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736725" y="-171450"/>
            <a:ext cx="85153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6555" tIns="27781" rIns="56555" bIns="27781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None/>
            </a:pPr>
            <a:br>
              <a:rPr lang="en-US" altLang="en-US" sz="1900" b="1">
                <a:solidFill>
                  <a:srgbClr val="C28700"/>
                </a:solidFill>
              </a:rPr>
            </a:br>
            <a:r>
              <a:rPr lang="en-US" altLang="en-US" sz="1900" b="1">
                <a:solidFill>
                  <a:srgbClr val="C28700"/>
                </a:solidFill>
              </a:rPr>
              <a:t> </a:t>
            </a:r>
            <a:r>
              <a:rPr lang="en-US" altLang="en-US" sz="3800" b="1">
                <a:solidFill>
                  <a:srgbClr val="FFFFFF"/>
                </a:solidFill>
                <a:latin typeface="Arial" panose="020B0604020202020204" pitchFamily="34" charset="0"/>
              </a:rPr>
              <a:t>How we establish partnerships</a:t>
            </a:r>
            <a:endParaRPr lang="en-CA" altLang="en-US" sz="38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 rot="16200000">
            <a:off x="5438775" y="-1317625"/>
            <a:ext cx="1322388" cy="8929688"/>
          </a:xfrm>
          <a:prstGeom prst="rect">
            <a:avLst/>
          </a:prstGeom>
          <a:gradFill rotWithShape="0">
            <a:gsLst>
              <a:gs pos="0">
                <a:srgbClr val="E4FFA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50" tIns="28575" rIns="57150" bIns="28575"/>
          <a:lstStyle>
            <a:lvl1pPr defTabSz="5715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 defTabSz="5715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 defTabSz="5715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 defTabSz="5715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 defTabSz="5715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defTabSz="5715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300" b="1">
                <a:solidFill>
                  <a:srgbClr val="000000"/>
                </a:solidFill>
                <a:latin typeface="Arial" panose="020B0604020202020204" pitchFamily="34" charset="0"/>
              </a:rPr>
              <a:t>Deliverables</a:t>
            </a: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335213" y="4595813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52625" y="2998788"/>
            <a:ext cx="763588" cy="360362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scientific knowledge</a:t>
            </a:r>
            <a:endParaRPr lang="en-CA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874838" y="4913314"/>
            <a:ext cx="9191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Discovery and BCA selection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224213" y="4595814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928938" y="5462589"/>
            <a:ext cx="5905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Proof of concept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854325" y="2947988"/>
            <a:ext cx="814388" cy="411162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greenhouse, field efficacy</a:t>
            </a:r>
            <a:endParaRPr lang="en-CA" altLang="en-US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110038" y="4595813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641725" y="4913314"/>
            <a:ext cx="9398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Technology development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806825" y="2816226"/>
            <a:ext cx="852488" cy="542925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fermentation, formulation, stability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72000" y="5462588"/>
            <a:ext cx="8588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Market identification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797426" y="2968626"/>
            <a:ext cx="531813" cy="390525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markets &amp; uses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5000625" y="4595814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478463" y="4913314"/>
            <a:ext cx="819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Technology transfer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467350" y="2968626"/>
            <a:ext cx="742950" cy="390525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license agreements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888038" y="4595813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326188" y="5462589"/>
            <a:ext cx="8890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Application development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348413" y="2620964"/>
            <a:ext cx="798512" cy="738187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large-scale field tests; product formulation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6770688" y="4595814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7243763" y="4913313"/>
            <a:ext cx="823912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Commercial scale-up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7285038" y="2794000"/>
            <a:ext cx="952500" cy="565150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manufacturing, process engineering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7656513" y="4595813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9353551" y="4913314"/>
            <a:ext cx="804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Technology adoption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9271001" y="3001964"/>
            <a:ext cx="968375" cy="357187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>
                <a:solidFill>
                  <a:srgbClr val="000000"/>
                </a:solidFill>
                <a:latin typeface="Arial" panose="020B0604020202020204" pitchFamily="34" charset="0"/>
              </a:rPr>
              <a:t>product sales; client adoption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9755188" y="4595813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8086726" y="5462588"/>
            <a:ext cx="8937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100">
                <a:solidFill>
                  <a:srgbClr val="000000"/>
                </a:solidFill>
                <a:latin typeface="Arial" panose="020B0604020202020204" pitchFamily="34" charset="0"/>
              </a:rPr>
              <a:t>Registration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8375650" y="2957514"/>
            <a:ext cx="755650" cy="401637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CA" altLang="en-US" sz="1000" i="1">
                <a:solidFill>
                  <a:srgbClr val="000000"/>
                </a:solidFill>
                <a:latin typeface="Arial" panose="020B0604020202020204" pitchFamily="34" charset="0"/>
              </a:rPr>
              <a:t>biopesticide product</a:t>
            </a:r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8534400" y="4595814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20" name="AutoShape 32"/>
          <p:cNvSpPr>
            <a:spLocks noChangeArrowheads="1"/>
          </p:cNvSpPr>
          <p:nvPr/>
        </p:nvSpPr>
        <p:spPr bwMode="auto">
          <a:xfrm>
            <a:off x="1858963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DBF3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1" name="AutoShape 33"/>
          <p:cNvSpPr>
            <a:spLocks noChangeArrowheads="1"/>
          </p:cNvSpPr>
          <p:nvPr/>
        </p:nvSpPr>
        <p:spPr bwMode="auto">
          <a:xfrm>
            <a:off x="2747963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95DC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2" name="AutoShape 34"/>
          <p:cNvSpPr>
            <a:spLocks noChangeArrowheads="1"/>
          </p:cNvSpPr>
          <p:nvPr/>
        </p:nvSpPr>
        <p:spPr bwMode="auto">
          <a:xfrm>
            <a:off x="3633788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57C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3" name="AutoShape 35"/>
          <p:cNvSpPr>
            <a:spLocks noChangeArrowheads="1"/>
          </p:cNvSpPr>
          <p:nvPr/>
        </p:nvSpPr>
        <p:spPr bwMode="auto">
          <a:xfrm>
            <a:off x="4524375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57C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4" name="AutoShape 36"/>
          <p:cNvSpPr>
            <a:spLocks noChangeArrowheads="1"/>
          </p:cNvSpPr>
          <p:nvPr/>
        </p:nvSpPr>
        <p:spPr bwMode="auto">
          <a:xfrm>
            <a:off x="5411788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27B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5" name="AutoShape 37"/>
          <p:cNvSpPr>
            <a:spLocks noChangeArrowheads="1"/>
          </p:cNvSpPr>
          <p:nvPr/>
        </p:nvSpPr>
        <p:spPr bwMode="auto">
          <a:xfrm>
            <a:off x="6294438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00A5F8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auto">
          <a:xfrm>
            <a:off x="7178675" y="4097338"/>
            <a:ext cx="954088" cy="404812"/>
          </a:xfrm>
          <a:prstGeom prst="chevron">
            <a:avLst>
              <a:gd name="adj" fmla="val 38201"/>
            </a:avLst>
          </a:prstGeom>
          <a:solidFill>
            <a:srgbClr val="0095E0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7" name="AutoShape 39"/>
          <p:cNvSpPr>
            <a:spLocks noChangeArrowheads="1"/>
          </p:cNvSpPr>
          <p:nvPr/>
        </p:nvSpPr>
        <p:spPr bwMode="auto">
          <a:xfrm>
            <a:off x="8058151" y="4097338"/>
            <a:ext cx="950913" cy="404812"/>
          </a:xfrm>
          <a:prstGeom prst="chevron">
            <a:avLst>
              <a:gd name="adj" fmla="val 38074"/>
            </a:avLst>
          </a:prstGeom>
          <a:solidFill>
            <a:srgbClr val="0088CC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8" name="AutoShape 40"/>
          <p:cNvSpPr>
            <a:spLocks noChangeArrowheads="1"/>
          </p:cNvSpPr>
          <p:nvPr/>
        </p:nvSpPr>
        <p:spPr bwMode="auto">
          <a:xfrm>
            <a:off x="8942388" y="4097338"/>
            <a:ext cx="950912" cy="404812"/>
          </a:xfrm>
          <a:prstGeom prst="chevron">
            <a:avLst>
              <a:gd name="adj" fmla="val 38074"/>
            </a:avLst>
          </a:prstGeom>
          <a:solidFill>
            <a:srgbClr val="27B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29" name="AutoShape 41"/>
          <p:cNvSpPr>
            <a:spLocks noChangeArrowheads="1"/>
          </p:cNvSpPr>
          <p:nvPr/>
        </p:nvSpPr>
        <p:spPr bwMode="auto">
          <a:xfrm>
            <a:off x="9118600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0088CC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30" name="AutoShape 42"/>
          <p:cNvSpPr>
            <a:spLocks noChangeArrowheads="1"/>
          </p:cNvSpPr>
          <p:nvPr/>
        </p:nvSpPr>
        <p:spPr bwMode="auto">
          <a:xfrm>
            <a:off x="9278938" y="4097338"/>
            <a:ext cx="952500" cy="404812"/>
          </a:xfrm>
          <a:prstGeom prst="chevron">
            <a:avLst>
              <a:gd name="adj" fmla="val 38137"/>
            </a:avLst>
          </a:prstGeom>
          <a:solidFill>
            <a:srgbClr val="006699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2331" name="Group 43"/>
          <p:cNvGrpSpPr>
            <a:grpSpLocks/>
          </p:cNvGrpSpPr>
          <p:nvPr/>
        </p:nvGrpSpPr>
        <p:grpSpPr bwMode="auto">
          <a:xfrm>
            <a:off x="2165351" y="3398839"/>
            <a:ext cx="320675" cy="625475"/>
            <a:chOff x="404" y="1560"/>
            <a:chExt cx="154" cy="390"/>
          </a:xfrm>
        </p:grpSpPr>
        <p:sp>
          <p:nvSpPr>
            <p:cNvPr id="12366" name="Freeform 44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67" name="Freeform 45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2" name="Group 46"/>
          <p:cNvGrpSpPr>
            <a:grpSpLocks/>
          </p:cNvGrpSpPr>
          <p:nvPr/>
        </p:nvGrpSpPr>
        <p:grpSpPr bwMode="auto">
          <a:xfrm>
            <a:off x="3048001" y="3398839"/>
            <a:ext cx="320675" cy="625475"/>
            <a:chOff x="404" y="1560"/>
            <a:chExt cx="154" cy="390"/>
          </a:xfrm>
        </p:grpSpPr>
        <p:sp>
          <p:nvSpPr>
            <p:cNvPr id="12364" name="Freeform 47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65" name="Freeform 48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3" name="Group 49"/>
          <p:cNvGrpSpPr>
            <a:grpSpLocks/>
          </p:cNvGrpSpPr>
          <p:nvPr/>
        </p:nvGrpSpPr>
        <p:grpSpPr bwMode="auto">
          <a:xfrm>
            <a:off x="3917951" y="3398839"/>
            <a:ext cx="320675" cy="625475"/>
            <a:chOff x="404" y="1560"/>
            <a:chExt cx="154" cy="390"/>
          </a:xfrm>
        </p:grpSpPr>
        <p:sp>
          <p:nvSpPr>
            <p:cNvPr id="12362" name="Freeform 50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63" name="Freeform 51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4" name="Group 52"/>
          <p:cNvGrpSpPr>
            <a:grpSpLocks/>
          </p:cNvGrpSpPr>
          <p:nvPr/>
        </p:nvGrpSpPr>
        <p:grpSpPr bwMode="auto">
          <a:xfrm>
            <a:off x="4914901" y="3398839"/>
            <a:ext cx="320675" cy="625475"/>
            <a:chOff x="404" y="1560"/>
            <a:chExt cx="154" cy="390"/>
          </a:xfrm>
        </p:grpSpPr>
        <p:sp>
          <p:nvSpPr>
            <p:cNvPr id="12360" name="Freeform 53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61" name="Freeform 54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5" name="Group 55"/>
          <p:cNvGrpSpPr>
            <a:grpSpLocks/>
          </p:cNvGrpSpPr>
          <p:nvPr/>
        </p:nvGrpSpPr>
        <p:grpSpPr bwMode="auto">
          <a:xfrm>
            <a:off x="5727701" y="3398839"/>
            <a:ext cx="320675" cy="625475"/>
            <a:chOff x="404" y="1560"/>
            <a:chExt cx="154" cy="390"/>
          </a:xfrm>
        </p:grpSpPr>
        <p:sp>
          <p:nvSpPr>
            <p:cNvPr id="12358" name="Freeform 56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59" name="Freeform 57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6" name="Group 58"/>
          <p:cNvGrpSpPr>
            <a:grpSpLocks/>
          </p:cNvGrpSpPr>
          <p:nvPr/>
        </p:nvGrpSpPr>
        <p:grpSpPr bwMode="auto">
          <a:xfrm>
            <a:off x="6553201" y="3398839"/>
            <a:ext cx="320675" cy="625475"/>
            <a:chOff x="404" y="1560"/>
            <a:chExt cx="154" cy="390"/>
          </a:xfrm>
        </p:grpSpPr>
        <p:sp>
          <p:nvSpPr>
            <p:cNvPr id="12356" name="Freeform 59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57" name="Freeform 60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7" name="Group 61"/>
          <p:cNvGrpSpPr>
            <a:grpSpLocks/>
          </p:cNvGrpSpPr>
          <p:nvPr/>
        </p:nvGrpSpPr>
        <p:grpSpPr bwMode="auto">
          <a:xfrm>
            <a:off x="7454901" y="3398839"/>
            <a:ext cx="320675" cy="625475"/>
            <a:chOff x="404" y="1560"/>
            <a:chExt cx="154" cy="390"/>
          </a:xfrm>
        </p:grpSpPr>
        <p:sp>
          <p:nvSpPr>
            <p:cNvPr id="12354" name="Freeform 62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55" name="Freeform 63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8" name="Group 64"/>
          <p:cNvGrpSpPr>
            <a:grpSpLocks/>
          </p:cNvGrpSpPr>
          <p:nvPr/>
        </p:nvGrpSpPr>
        <p:grpSpPr bwMode="auto">
          <a:xfrm>
            <a:off x="8445501" y="3398839"/>
            <a:ext cx="320675" cy="625475"/>
            <a:chOff x="404" y="1560"/>
            <a:chExt cx="154" cy="390"/>
          </a:xfrm>
        </p:grpSpPr>
        <p:sp>
          <p:nvSpPr>
            <p:cNvPr id="12352" name="Freeform 65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53" name="Freeform 66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339" name="Group 67"/>
          <p:cNvGrpSpPr>
            <a:grpSpLocks/>
          </p:cNvGrpSpPr>
          <p:nvPr/>
        </p:nvGrpSpPr>
        <p:grpSpPr bwMode="auto">
          <a:xfrm>
            <a:off x="9556751" y="3398839"/>
            <a:ext cx="320675" cy="625475"/>
            <a:chOff x="404" y="1560"/>
            <a:chExt cx="154" cy="390"/>
          </a:xfrm>
        </p:grpSpPr>
        <p:sp>
          <p:nvSpPr>
            <p:cNvPr id="12350" name="Freeform 68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22 h 470"/>
                <a:gd name="T2" fmla="*/ 26 w 201"/>
                <a:gd name="T3" fmla="*/ 224 h 470"/>
                <a:gd name="T4" fmla="*/ 65 w 201"/>
                <a:gd name="T5" fmla="*/ 223 h 470"/>
                <a:gd name="T6" fmla="*/ 31 w 201"/>
                <a:gd name="T7" fmla="*/ 11 h 470"/>
                <a:gd name="T8" fmla="*/ 0 w 201"/>
                <a:gd name="T9" fmla="*/ 2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2351" name="Freeform 69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34 w 395"/>
                <a:gd name="T1" fmla="*/ 26 h 486"/>
                <a:gd name="T2" fmla="*/ 0 w 395"/>
                <a:gd name="T3" fmla="*/ 41 h 486"/>
                <a:gd name="T4" fmla="*/ 1 w 395"/>
                <a:gd name="T5" fmla="*/ 0 h 486"/>
                <a:gd name="T6" fmla="*/ 34 w 395"/>
                <a:gd name="T7" fmla="*/ 26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2340" name="Rectangle 75"/>
          <p:cNvSpPr>
            <a:spLocks noGrp="1" noChangeArrowheads="1"/>
          </p:cNvSpPr>
          <p:nvPr>
            <p:ph type="body" idx="1"/>
          </p:nvPr>
        </p:nvSpPr>
        <p:spPr>
          <a:xfrm>
            <a:off x="1703388" y="908050"/>
            <a:ext cx="8424862" cy="1512888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Scientists’ research program/expertise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When to approach?  At what stage?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Who initiates?</a:t>
            </a:r>
          </a:p>
          <a:p>
            <a:pPr eaLnBrk="1" hangingPunct="1"/>
            <a:endParaRPr lang="en-CA" altLang="en-US"/>
          </a:p>
        </p:txBody>
      </p:sp>
      <p:sp>
        <p:nvSpPr>
          <p:cNvPr id="12341" name="Text Box 76"/>
          <p:cNvSpPr txBox="1">
            <a:spLocks noChangeArrowheads="1"/>
          </p:cNvSpPr>
          <p:nvPr/>
        </p:nvSpPr>
        <p:spPr bwMode="auto">
          <a:xfrm>
            <a:off x="1485901" y="6219825"/>
            <a:ext cx="1662113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Bioprospecting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AAFC or industry</a:t>
            </a:r>
            <a:endParaRPr lang="en-CA" altLang="en-US" sz="1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42" name="Text Box 77"/>
          <p:cNvSpPr txBox="1">
            <a:spLocks noChangeArrowheads="1"/>
          </p:cNvSpPr>
          <p:nvPr/>
        </p:nvSpPr>
        <p:spPr bwMode="auto">
          <a:xfrm>
            <a:off x="3405188" y="6219825"/>
            <a:ext cx="143510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Industry/AAFC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IP</a:t>
            </a:r>
            <a:endParaRPr lang="en-CA" altLang="en-US" sz="1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43" name="Text Box 78"/>
          <p:cNvSpPr txBox="1">
            <a:spLocks noChangeArrowheads="1"/>
          </p:cNvSpPr>
          <p:nvPr/>
        </p:nvSpPr>
        <p:spPr bwMode="auto">
          <a:xfrm>
            <a:off x="5807075" y="6215063"/>
            <a:ext cx="2033588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Industry - Generation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of efficacy data</a:t>
            </a:r>
            <a:endParaRPr lang="en-CA" altLang="en-US" sz="1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44" name="Text Box 79"/>
          <p:cNvSpPr txBox="1">
            <a:spLocks noChangeArrowheads="1"/>
          </p:cNvSpPr>
          <p:nvPr/>
        </p:nvSpPr>
        <p:spPr bwMode="auto">
          <a:xfrm>
            <a:off x="7885113" y="6215063"/>
            <a:ext cx="173990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Industry registers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>
                <a:solidFill>
                  <a:srgbClr val="000000"/>
                </a:solidFill>
                <a:latin typeface="Arial" panose="020B0604020202020204" pitchFamily="34" charset="0"/>
              </a:rPr>
              <a:t>AAFC technology</a:t>
            </a:r>
            <a:endParaRPr lang="en-CA" altLang="en-US" sz="1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45" name="Line 81"/>
          <p:cNvSpPr>
            <a:spLocks noChangeShapeType="1"/>
          </p:cNvSpPr>
          <p:nvPr/>
        </p:nvSpPr>
        <p:spPr bwMode="auto">
          <a:xfrm flipV="1">
            <a:off x="2351088" y="5805489"/>
            <a:ext cx="0" cy="2873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46" name="Line 82"/>
          <p:cNvSpPr>
            <a:spLocks noChangeShapeType="1"/>
          </p:cNvSpPr>
          <p:nvPr/>
        </p:nvSpPr>
        <p:spPr bwMode="auto">
          <a:xfrm flipV="1">
            <a:off x="4079875" y="5805489"/>
            <a:ext cx="0" cy="2873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47" name="Line 83"/>
          <p:cNvSpPr>
            <a:spLocks noChangeShapeType="1"/>
          </p:cNvSpPr>
          <p:nvPr/>
        </p:nvSpPr>
        <p:spPr bwMode="auto">
          <a:xfrm flipV="1">
            <a:off x="8543925" y="5805489"/>
            <a:ext cx="0" cy="2873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48" name="Line 84"/>
          <p:cNvSpPr>
            <a:spLocks noChangeShapeType="1"/>
          </p:cNvSpPr>
          <p:nvPr/>
        </p:nvSpPr>
        <p:spPr bwMode="auto">
          <a:xfrm flipV="1">
            <a:off x="6816725" y="5805489"/>
            <a:ext cx="0" cy="2873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349" name="Line 85"/>
          <p:cNvSpPr>
            <a:spLocks noChangeShapeType="1"/>
          </p:cNvSpPr>
          <p:nvPr/>
        </p:nvSpPr>
        <p:spPr bwMode="auto">
          <a:xfrm flipV="1">
            <a:off x="5880100" y="5805489"/>
            <a:ext cx="0" cy="28733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9246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>
                <a:latin typeface="Arial" panose="020B0604020202020204" pitchFamily="34" charset="0"/>
              </a:rPr>
              <a:t>How we establish partnerships (cont’d)</a:t>
            </a:r>
            <a:endParaRPr lang="en-CA" altLang="en-US" sz="3400"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Office of Intellectual Property and Commercialization (OIPC)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Confidentiality agreement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Materials Transfer Agreement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Collaborative Research and Development Agreement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Science and Technology Branch (STB) review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Proposal review committee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In line with Departmental Mandate and Science Priorities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Builds on Synergies (benefits to AAFC, universities, industry, society as a whole)</a:t>
            </a:r>
            <a:endParaRPr lang="en-CA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05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0"/>
            <a:ext cx="8134350" cy="9144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Role of Pest Management Centre (PMC)</a:t>
            </a:r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295400"/>
            <a:ext cx="8353425" cy="4800600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PMC part of AAFC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Research/technology does not originate with PMC; will provide some funding to generate data for registration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Review of projects via Canadian biopesticides and minor use pesticides priority setting workshop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Input from provinces/stakeholders in priority setting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Pesticide Risk Reduction Program:  supports large-scale demonstrations of new technologies; funds projects which implement solutions identified in the strategies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Provides regulatory advice to facilitate tech transfer of biopesticides to industry</a:t>
            </a:r>
          </a:p>
          <a:p>
            <a:pPr eaLnBrk="1" hangingPunct="1"/>
            <a:endParaRPr lang="en-CA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Partnerships &amp; Collaborations</a:t>
            </a:r>
            <a:endParaRPr lang="en-CA" altLang="en-US" sz="360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Other AAFC national studies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Universities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Other federal organizations 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PMRA, US EPA, CFIA, NSERC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Pest Management Centre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Provincial organizations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Private Industry (national, international)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Grower groups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Internationally</a:t>
            </a:r>
          </a:p>
          <a:p>
            <a:pPr eaLnBrk="1" hangingPunct="1">
              <a:lnSpc>
                <a:spcPct val="90000"/>
              </a:lnSpc>
            </a:pPr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55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The Research Strategy</a:t>
            </a:r>
            <a:endParaRPr lang="en-CA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1341438"/>
            <a:ext cx="8420100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AAFC researchers have developed an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R&amp;D blueprint </a:t>
            </a:r>
            <a:r>
              <a:rPr lang="en-US" altLang="en-US" dirty="0">
                <a:latin typeface="Arial" panose="020B0604020202020204" pitchFamily="34" charset="0"/>
              </a:rPr>
              <a:t>for delivery of new </a:t>
            </a:r>
            <a:r>
              <a:rPr lang="en-US" altLang="en-US" dirty="0" err="1">
                <a:latin typeface="Arial" panose="020B0604020202020204" pitchFamily="34" charset="0"/>
              </a:rPr>
              <a:t>biopesticide</a:t>
            </a:r>
            <a:r>
              <a:rPr lang="en-US" altLang="en-US" dirty="0">
                <a:latin typeface="Arial" panose="020B0604020202020204" pitchFamily="34" charset="0"/>
              </a:rPr>
              <a:t> products, from discovery, development of platform technologies, to industry development for commercialization and adoption.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Maintain “corporate” knowledge of </a:t>
            </a:r>
            <a:r>
              <a:rPr lang="en-US" altLang="en-US">
                <a:latin typeface="Arial" panose="020B0604020202020204" pitchFamily="34" charset="0"/>
              </a:rPr>
              <a:t>the technology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Research in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</a:rPr>
              <a:t>pre-commercialization</a:t>
            </a:r>
            <a:r>
              <a:rPr lang="en-US" altLang="en-US" dirty="0">
                <a:latin typeface="Arial" panose="020B0604020202020204" pitchFamily="34" charset="0"/>
              </a:rPr>
              <a:t> stages is progressing.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We are developing platform technologies;  need to develop more commercial prototypes.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CA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2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Strategy – cont’d</a:t>
            </a:r>
            <a:endParaRPr lang="en-CA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0700" y="1341438"/>
            <a:ext cx="8420100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We need to </a:t>
            </a: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foster a strong research environment (BPIA)</a:t>
            </a:r>
            <a:r>
              <a:rPr lang="en-US" altLang="en-US">
                <a:latin typeface="Arial" panose="020B0604020202020204" pitchFamily="34" charset="0"/>
              </a:rPr>
              <a:t>, establish science technology clusters, and create education and communication programs to strengthen the adoption of biopesticides in Canada.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We are building our </a:t>
            </a: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international collaborations </a:t>
            </a:r>
            <a:r>
              <a:rPr lang="en-US" altLang="en-US">
                <a:latin typeface="Arial" panose="020B0604020202020204" pitchFamily="34" charset="0"/>
              </a:rPr>
              <a:t>and investigating various </a:t>
            </a: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funding</a:t>
            </a:r>
            <a:r>
              <a:rPr lang="en-US" altLang="en-US">
                <a:latin typeface="Arial" panose="020B0604020202020204" pitchFamily="34" charset="0"/>
              </a:rPr>
              <a:t> opportunities.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45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59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7989888" cy="914400"/>
          </a:xfrm>
        </p:spPr>
        <p:txBody>
          <a:bodyPr/>
          <a:lstStyle/>
          <a:p>
            <a:pPr eaLnBrk="1" hangingPunct="1"/>
            <a:r>
              <a:rPr lang="en-CA" altLang="en-US"/>
              <a:t>Reasons for Researchers to study biopesticides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919288" y="1295400"/>
            <a:ext cx="8280400" cy="4800600"/>
          </a:xfrm>
        </p:spPr>
        <p:txBody>
          <a:bodyPr/>
          <a:lstStyle/>
          <a:p>
            <a:pPr eaLnBrk="1" hangingPunct="1"/>
            <a:r>
              <a:rPr lang="en-CA" altLang="en-US"/>
              <a:t>Scientific curiosity/academic exercise – increase knowledge</a:t>
            </a:r>
          </a:p>
          <a:p>
            <a:pPr lvl="1" eaLnBrk="1" hangingPunct="1"/>
            <a:r>
              <a:rPr lang="en-CA" altLang="en-US"/>
              <a:t>Investigate various pest-biological control-host interactions</a:t>
            </a:r>
          </a:p>
          <a:p>
            <a:pPr lvl="1" eaLnBrk="1" hangingPunct="1"/>
            <a:r>
              <a:rPr lang="en-CA" altLang="en-US"/>
              <a:t>Study the nature (mechanism) of the biological control</a:t>
            </a:r>
          </a:p>
          <a:p>
            <a:pPr eaLnBrk="1" hangingPunct="1"/>
            <a:r>
              <a:rPr lang="en-CA" altLang="en-US"/>
              <a:t>Develop a biological (biopesticide) product</a:t>
            </a:r>
          </a:p>
          <a:p>
            <a:pPr lvl="1" eaLnBrk="1" hangingPunct="1"/>
            <a:r>
              <a:rPr lang="en-CA" altLang="en-US"/>
              <a:t>Screen for potential agents</a:t>
            </a:r>
          </a:p>
          <a:p>
            <a:pPr lvl="1" eaLnBrk="1" hangingPunct="1"/>
            <a:r>
              <a:rPr lang="en-CA" altLang="en-US"/>
              <a:t>Investigate platform technologies (fermentation, formulation, application technology)</a:t>
            </a:r>
          </a:p>
          <a:p>
            <a:pPr eaLnBrk="1" hangingPunct="1"/>
            <a:r>
              <a:rPr lang="en-CA" altLang="en-US"/>
              <a:t>Advance the study of biopesticides for a commercial product</a:t>
            </a:r>
          </a:p>
        </p:txBody>
      </p:sp>
    </p:spTree>
    <p:extLst>
      <p:ext uri="{BB962C8B-B14F-4D97-AF65-F5344CB8AC3E}">
        <p14:creationId xmlns:p14="http://schemas.microsoft.com/office/powerpoint/2010/main" val="369812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-100013"/>
            <a:ext cx="8713788" cy="11160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Biopesticide Product Development – Strategy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727575" y="3309938"/>
            <a:ext cx="3036888" cy="1136208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Biocontrol Agent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(selection &amp; improvement, mode of action)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903789" y="1981200"/>
            <a:ext cx="2200275" cy="528638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Formulation 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497888" y="3395664"/>
            <a:ext cx="2069478" cy="951543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Application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Technology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630363" y="3602039"/>
            <a:ext cx="2449512" cy="528637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Fermentation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989514" y="5791201"/>
            <a:ext cx="2060575" cy="588963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Field Trials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 rot="12180000" flipH="1">
            <a:off x="7354888" y="2638426"/>
            <a:ext cx="1549400" cy="149225"/>
          </a:xfrm>
          <a:prstGeom prst="rightArrow">
            <a:avLst>
              <a:gd name="adj1" fmla="val 50000"/>
              <a:gd name="adj2" fmla="val 54078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 rot="19680000" flipH="1">
            <a:off x="3217863" y="2974976"/>
            <a:ext cx="1549400" cy="149225"/>
          </a:xfrm>
          <a:prstGeom prst="rightArrow">
            <a:avLst>
              <a:gd name="adj1" fmla="val 50000"/>
              <a:gd name="adj2" fmla="val 540780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 rot="9120000" flipH="1">
            <a:off x="3081338" y="2746376"/>
            <a:ext cx="1549400" cy="149225"/>
          </a:xfrm>
          <a:prstGeom prst="rightArrow">
            <a:avLst>
              <a:gd name="adj1" fmla="val 50000"/>
              <a:gd name="adj2" fmla="val 755794"/>
            </a:avLst>
          </a:prstGeom>
          <a:solidFill>
            <a:srgbClr val="99C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1620000" flipH="1">
            <a:off x="7202489" y="2873376"/>
            <a:ext cx="1550987" cy="123825"/>
          </a:xfrm>
          <a:prstGeom prst="rightArrow">
            <a:avLst>
              <a:gd name="adj1" fmla="val 50000"/>
              <a:gd name="adj2" fmla="val 911762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5132" name="AutoShape 12"/>
          <p:cNvCxnSpPr>
            <a:cxnSpLocks noChangeShapeType="1"/>
          </p:cNvCxnSpPr>
          <p:nvPr/>
        </p:nvCxnSpPr>
        <p:spPr bwMode="auto">
          <a:xfrm>
            <a:off x="5808663" y="2667000"/>
            <a:ext cx="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3" name="AutoShape 13"/>
          <p:cNvCxnSpPr>
            <a:cxnSpLocks noChangeShapeType="1"/>
          </p:cNvCxnSpPr>
          <p:nvPr/>
        </p:nvCxnSpPr>
        <p:spPr bwMode="auto">
          <a:xfrm flipV="1">
            <a:off x="6113463" y="2667000"/>
            <a:ext cx="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4" name="AutoShape 14"/>
          <p:cNvCxnSpPr>
            <a:cxnSpLocks noChangeShapeType="1"/>
          </p:cNvCxnSpPr>
          <p:nvPr/>
        </p:nvCxnSpPr>
        <p:spPr bwMode="auto">
          <a:xfrm>
            <a:off x="4151313" y="3789363"/>
            <a:ext cx="381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5" name="AutoShape 15"/>
          <p:cNvCxnSpPr>
            <a:cxnSpLocks noChangeShapeType="1"/>
          </p:cNvCxnSpPr>
          <p:nvPr/>
        </p:nvCxnSpPr>
        <p:spPr bwMode="auto">
          <a:xfrm>
            <a:off x="7967663" y="3789363"/>
            <a:ext cx="457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6" name="AutoShape 16"/>
          <p:cNvCxnSpPr>
            <a:cxnSpLocks noChangeShapeType="1"/>
          </p:cNvCxnSpPr>
          <p:nvPr/>
        </p:nvCxnSpPr>
        <p:spPr bwMode="auto">
          <a:xfrm flipH="1">
            <a:off x="4151313" y="4017963"/>
            <a:ext cx="381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7" name="AutoShape 17"/>
          <p:cNvCxnSpPr>
            <a:cxnSpLocks noChangeShapeType="1"/>
          </p:cNvCxnSpPr>
          <p:nvPr/>
        </p:nvCxnSpPr>
        <p:spPr bwMode="auto">
          <a:xfrm flipH="1">
            <a:off x="7967663" y="4017963"/>
            <a:ext cx="457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5494338" y="4729163"/>
            <a:ext cx="431800" cy="976312"/>
          </a:xfrm>
          <a:prstGeom prst="downArrow">
            <a:avLst>
              <a:gd name="adj1" fmla="val 50000"/>
              <a:gd name="adj2" fmla="val 56526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5994400" y="4652963"/>
            <a:ext cx="431800" cy="976312"/>
          </a:xfrm>
          <a:prstGeom prst="upArrow">
            <a:avLst>
              <a:gd name="adj1" fmla="val 50000"/>
              <a:gd name="adj2" fmla="val 56526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CA" altLang="en-US" sz="13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8264525" y="5373689"/>
            <a:ext cx="1857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Validation of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Technology</a:t>
            </a:r>
            <a:endParaRPr lang="en-CA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8021" name="AutoShape 21"/>
          <p:cNvSpPr>
            <a:spLocks noChangeArrowheads="1"/>
          </p:cNvSpPr>
          <p:nvPr/>
        </p:nvSpPr>
        <p:spPr bwMode="auto">
          <a:xfrm>
            <a:off x="7207251" y="5661026"/>
            <a:ext cx="976313" cy="485775"/>
          </a:xfrm>
          <a:custGeom>
            <a:avLst/>
            <a:gdLst>
              <a:gd name="T0" fmla="*/ 33096785 w 21600"/>
              <a:gd name="T1" fmla="*/ 0 h 21600"/>
              <a:gd name="T2" fmla="*/ 0 w 21600"/>
              <a:gd name="T3" fmla="*/ 5462450 h 21600"/>
              <a:gd name="T4" fmla="*/ 33096785 w 21600"/>
              <a:gd name="T5" fmla="*/ 10924877 h 21600"/>
              <a:gd name="T6" fmla="*/ 44129031 w 21600"/>
              <a:gd name="T7" fmla="*/ 546245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631950" y="1052514"/>
            <a:ext cx="51117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333399"/>
                </a:solidFill>
                <a:latin typeface="Arial" panose="020B0604020202020204" pitchFamily="34" charset="0"/>
              </a:rPr>
              <a:t>Platform technologies: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  fermentation, formulation, spray application</a:t>
            </a:r>
            <a:endParaRPr lang="en-CA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637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13435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 Solution for Delivery of Biopesticides</a:t>
            </a:r>
            <a:endParaRPr lang="en-CA" altLang="en-US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u="sng">
                <a:latin typeface="Arial" panose="020B0604020202020204" pitchFamily="34" charset="0"/>
              </a:rPr>
              <a:t>Biopesticide Innovation Chain – The Research &amp; Development Model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target pest: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select appropriate target pest with large market potential and economic impact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understand pest population dynamics and ecology, epidemiology, epizoology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biopesticide: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develop strategic screening program against target pest (no ad-hoc screening)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focus on developing platform technologies (fermentation, formulation, application technology)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>
                <a:solidFill>
                  <a:srgbClr val="800000"/>
                </a:solidFill>
                <a:latin typeface="Arial" panose="020B0604020202020204" pitchFamily="34" charset="0"/>
              </a:rPr>
              <a:t>build in Go vs. No-Go decision points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establish industry and research partnerships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Arial" panose="020B0604020202020204" pitchFamily="34" charset="0"/>
              </a:rPr>
              <a:t>create smooth transition through various stages of innovation chain</a:t>
            </a:r>
          </a:p>
        </p:txBody>
      </p:sp>
    </p:spTree>
    <p:extLst>
      <p:ext uri="{BB962C8B-B14F-4D97-AF65-F5344CB8AC3E}">
        <p14:creationId xmlns:p14="http://schemas.microsoft.com/office/powerpoint/2010/main" val="242772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 rot="16200000">
            <a:off x="5438775" y="38100"/>
            <a:ext cx="1322388" cy="8929688"/>
          </a:xfrm>
          <a:prstGeom prst="rect">
            <a:avLst/>
          </a:prstGeom>
          <a:gradFill rotWithShape="0">
            <a:gsLst>
              <a:gs pos="0">
                <a:srgbClr val="FFE59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50" tIns="28575" rIns="57150" bIns="28575"/>
          <a:lstStyle>
            <a:lvl1pPr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1300" b="1">
                <a:solidFill>
                  <a:srgbClr val="000000"/>
                </a:solidFill>
              </a:rPr>
              <a:t>Stage gates</a:t>
            </a:r>
            <a:endParaRPr lang="en-CA" altLang="en-US" sz="1300" b="1">
              <a:solidFill>
                <a:srgbClr val="000000"/>
              </a:solidFill>
            </a:endParaRP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1736725" y="-177800"/>
            <a:ext cx="85153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6555" tIns="27781" rIns="56555" bIns="27781" anchor="ctr"/>
          <a:lstStyle>
            <a:lvl1pPr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br>
              <a:rPr lang="en-US" altLang="en-US" sz="1600">
                <a:solidFill>
                  <a:srgbClr val="C28700"/>
                </a:solidFill>
              </a:rPr>
            </a:br>
            <a:r>
              <a:rPr lang="en-US" altLang="en-US" sz="1600">
                <a:solidFill>
                  <a:srgbClr val="C287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Biopesticides – Science Innovation Chain</a:t>
            </a:r>
            <a:br>
              <a:rPr lang="en-US" altLang="en-US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Research &amp; Development Model</a:t>
            </a:r>
            <a:endParaRPr lang="en-CA" altLang="en-US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 rot="16200000">
            <a:off x="5438776" y="-2243137"/>
            <a:ext cx="1322387" cy="8929688"/>
          </a:xfrm>
          <a:prstGeom prst="rect">
            <a:avLst/>
          </a:prstGeom>
          <a:gradFill rotWithShape="0">
            <a:gsLst>
              <a:gs pos="0">
                <a:srgbClr val="E4FFA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150" tIns="28575" rIns="57150" bIns="28575"/>
          <a:lstStyle>
            <a:lvl1pPr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715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1300" b="1">
                <a:solidFill>
                  <a:srgbClr val="000000"/>
                </a:solidFill>
              </a:rPr>
              <a:t>Deliverables</a:t>
            </a:r>
            <a:endParaRPr lang="en-CA" altLang="en-US" sz="1300" b="1">
              <a:solidFill>
                <a:srgbClr val="000000"/>
              </a:solidFill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335213" y="3667125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52625" y="2070101"/>
            <a:ext cx="763588" cy="360363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scientific knowledge</a:t>
            </a:r>
            <a:endParaRPr lang="en-CA" altLang="en-US" sz="1000">
              <a:solidFill>
                <a:srgbClr val="000000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874838" y="3984625"/>
            <a:ext cx="91916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Discovery and BCA selection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224213" y="3667126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928938" y="4533901"/>
            <a:ext cx="5905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Proof of concept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854325" y="2019301"/>
            <a:ext cx="814388" cy="411163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greenhouse, field efficacy</a:t>
            </a:r>
            <a:endParaRPr lang="en-CA" altLang="en-US" sz="1000">
              <a:solidFill>
                <a:srgbClr val="000000"/>
              </a:solidFill>
            </a:endParaRP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4110038" y="3667125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641725" y="3984625"/>
            <a:ext cx="93980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Technology development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806825" y="1887539"/>
            <a:ext cx="852488" cy="542925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fermentation, formulation, stability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572000" y="4533900"/>
            <a:ext cx="8588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Market identification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797426" y="2039939"/>
            <a:ext cx="531813" cy="390525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markets &amp; uses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5000625" y="3667126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478463" y="3984626"/>
            <a:ext cx="819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Technology transfer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467350" y="2039939"/>
            <a:ext cx="742950" cy="390525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license agreements</a:t>
            </a: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5888038" y="3667125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26188" y="4533901"/>
            <a:ext cx="8890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Application development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348413" y="1692275"/>
            <a:ext cx="798512" cy="738188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 i="1">
                <a:solidFill>
                  <a:srgbClr val="000000"/>
                </a:solidFill>
              </a:rPr>
              <a:t>large-scale field tests; product formulation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6770688" y="3667126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7243763" y="3984626"/>
            <a:ext cx="8239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Commercial scale-up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7285038" y="1865313"/>
            <a:ext cx="952500" cy="565150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manufacturing, process engineering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7656513" y="3667125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9353551" y="3984626"/>
            <a:ext cx="804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Technology adoption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9271001" y="2073275"/>
            <a:ext cx="968375" cy="357188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>
                <a:solidFill>
                  <a:srgbClr val="000000"/>
                </a:solidFill>
              </a:rPr>
              <a:t>product sales; client adoption</a:t>
            </a:r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9755188" y="3667125"/>
            <a:ext cx="0" cy="311150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8086726" y="4533900"/>
            <a:ext cx="8937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5" tIns="28575" rIns="28575" bIns="28575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100">
                <a:solidFill>
                  <a:srgbClr val="000000"/>
                </a:solidFill>
              </a:rPr>
              <a:t>Registration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8375650" y="2028825"/>
            <a:ext cx="755650" cy="401638"/>
          </a:xfrm>
          <a:prstGeom prst="rect">
            <a:avLst/>
          </a:prstGeom>
          <a:solidFill>
            <a:srgbClr val="E4FFAD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lIns="28575" tIns="28575" rIns="28575" bIns="285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CA" altLang="en-US" sz="1000" i="1">
                <a:solidFill>
                  <a:srgbClr val="000000"/>
                </a:solidFill>
              </a:rPr>
              <a:t>biopesticide product</a:t>
            </a:r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>
            <a:off x="8534400" y="3667126"/>
            <a:ext cx="0" cy="841375"/>
          </a:xfrm>
          <a:prstGeom prst="line">
            <a:avLst/>
          </a:prstGeom>
          <a:noFill/>
          <a:ln w="57150" cap="rnd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1858963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DBF3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2747963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95DC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3633788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57C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3" name="AutoShape 35"/>
          <p:cNvSpPr>
            <a:spLocks noChangeArrowheads="1"/>
          </p:cNvSpPr>
          <p:nvPr/>
        </p:nvSpPr>
        <p:spPr bwMode="auto">
          <a:xfrm>
            <a:off x="4524375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57C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4" name="AutoShape 36"/>
          <p:cNvSpPr>
            <a:spLocks noChangeArrowheads="1"/>
          </p:cNvSpPr>
          <p:nvPr/>
        </p:nvSpPr>
        <p:spPr bwMode="auto">
          <a:xfrm>
            <a:off x="5411788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27B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5" name="AutoShape 37"/>
          <p:cNvSpPr>
            <a:spLocks noChangeArrowheads="1"/>
          </p:cNvSpPr>
          <p:nvPr/>
        </p:nvSpPr>
        <p:spPr bwMode="auto">
          <a:xfrm>
            <a:off x="6294438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00A5F8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7178675" y="3168651"/>
            <a:ext cx="954088" cy="404813"/>
          </a:xfrm>
          <a:prstGeom prst="chevron">
            <a:avLst>
              <a:gd name="adj" fmla="val 38201"/>
            </a:avLst>
          </a:prstGeom>
          <a:solidFill>
            <a:srgbClr val="0095E0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8058151" y="3168651"/>
            <a:ext cx="950913" cy="404813"/>
          </a:xfrm>
          <a:prstGeom prst="chevron">
            <a:avLst>
              <a:gd name="adj" fmla="val 38074"/>
            </a:avLst>
          </a:prstGeom>
          <a:solidFill>
            <a:srgbClr val="0088CC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8942388" y="3168651"/>
            <a:ext cx="950912" cy="404813"/>
          </a:xfrm>
          <a:prstGeom prst="chevron">
            <a:avLst>
              <a:gd name="adj" fmla="val 38074"/>
            </a:avLst>
          </a:prstGeom>
          <a:solidFill>
            <a:srgbClr val="27B7FF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9118600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0088CC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9278938" y="3168651"/>
            <a:ext cx="952500" cy="404813"/>
          </a:xfrm>
          <a:prstGeom prst="chevron">
            <a:avLst>
              <a:gd name="adj" fmla="val 38137"/>
            </a:avLst>
          </a:prstGeom>
          <a:solidFill>
            <a:srgbClr val="006699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>
              <a:solidFill>
                <a:srgbClr val="000000"/>
              </a:solidFill>
            </a:endParaRPr>
          </a:p>
        </p:txBody>
      </p:sp>
      <p:grpSp>
        <p:nvGrpSpPr>
          <p:cNvPr id="7211" name="Group 43"/>
          <p:cNvGrpSpPr>
            <a:grpSpLocks/>
          </p:cNvGrpSpPr>
          <p:nvPr/>
        </p:nvGrpSpPr>
        <p:grpSpPr bwMode="auto">
          <a:xfrm>
            <a:off x="2165351" y="2470151"/>
            <a:ext cx="320675" cy="625475"/>
            <a:chOff x="404" y="1560"/>
            <a:chExt cx="154" cy="390"/>
          </a:xfrm>
        </p:grpSpPr>
        <p:sp>
          <p:nvSpPr>
            <p:cNvPr id="7240" name="Freeform 44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41" name="Freeform 45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2" name="Group 46"/>
          <p:cNvGrpSpPr>
            <a:grpSpLocks/>
          </p:cNvGrpSpPr>
          <p:nvPr/>
        </p:nvGrpSpPr>
        <p:grpSpPr bwMode="auto">
          <a:xfrm>
            <a:off x="3048001" y="2470151"/>
            <a:ext cx="320675" cy="625475"/>
            <a:chOff x="404" y="1560"/>
            <a:chExt cx="154" cy="390"/>
          </a:xfrm>
        </p:grpSpPr>
        <p:sp>
          <p:nvSpPr>
            <p:cNvPr id="7238" name="Freeform 47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39" name="Freeform 48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3" name="Group 49"/>
          <p:cNvGrpSpPr>
            <a:grpSpLocks/>
          </p:cNvGrpSpPr>
          <p:nvPr/>
        </p:nvGrpSpPr>
        <p:grpSpPr bwMode="auto">
          <a:xfrm>
            <a:off x="3917951" y="2470151"/>
            <a:ext cx="320675" cy="625475"/>
            <a:chOff x="404" y="1560"/>
            <a:chExt cx="154" cy="390"/>
          </a:xfrm>
        </p:grpSpPr>
        <p:sp>
          <p:nvSpPr>
            <p:cNvPr id="7236" name="Freeform 50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37" name="Freeform 51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4" name="Group 52"/>
          <p:cNvGrpSpPr>
            <a:grpSpLocks/>
          </p:cNvGrpSpPr>
          <p:nvPr/>
        </p:nvGrpSpPr>
        <p:grpSpPr bwMode="auto">
          <a:xfrm>
            <a:off x="4914901" y="2470151"/>
            <a:ext cx="320675" cy="625475"/>
            <a:chOff x="404" y="1560"/>
            <a:chExt cx="154" cy="390"/>
          </a:xfrm>
        </p:grpSpPr>
        <p:sp>
          <p:nvSpPr>
            <p:cNvPr id="7234" name="Freeform 53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35" name="Freeform 54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5" name="Group 55"/>
          <p:cNvGrpSpPr>
            <a:grpSpLocks/>
          </p:cNvGrpSpPr>
          <p:nvPr/>
        </p:nvGrpSpPr>
        <p:grpSpPr bwMode="auto">
          <a:xfrm>
            <a:off x="5727701" y="2470151"/>
            <a:ext cx="320675" cy="625475"/>
            <a:chOff x="404" y="1560"/>
            <a:chExt cx="154" cy="390"/>
          </a:xfrm>
        </p:grpSpPr>
        <p:sp>
          <p:nvSpPr>
            <p:cNvPr id="7232" name="Freeform 56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33" name="Freeform 57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6" name="Group 58"/>
          <p:cNvGrpSpPr>
            <a:grpSpLocks/>
          </p:cNvGrpSpPr>
          <p:nvPr/>
        </p:nvGrpSpPr>
        <p:grpSpPr bwMode="auto">
          <a:xfrm>
            <a:off x="6553201" y="2470151"/>
            <a:ext cx="320675" cy="625475"/>
            <a:chOff x="404" y="1560"/>
            <a:chExt cx="154" cy="390"/>
          </a:xfrm>
        </p:grpSpPr>
        <p:sp>
          <p:nvSpPr>
            <p:cNvPr id="7230" name="Freeform 59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31" name="Freeform 60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7" name="Group 61"/>
          <p:cNvGrpSpPr>
            <a:grpSpLocks/>
          </p:cNvGrpSpPr>
          <p:nvPr/>
        </p:nvGrpSpPr>
        <p:grpSpPr bwMode="auto">
          <a:xfrm>
            <a:off x="7454901" y="2470151"/>
            <a:ext cx="320675" cy="625475"/>
            <a:chOff x="404" y="1560"/>
            <a:chExt cx="154" cy="390"/>
          </a:xfrm>
        </p:grpSpPr>
        <p:sp>
          <p:nvSpPr>
            <p:cNvPr id="7228" name="Freeform 62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29" name="Freeform 63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8" name="Group 64"/>
          <p:cNvGrpSpPr>
            <a:grpSpLocks/>
          </p:cNvGrpSpPr>
          <p:nvPr/>
        </p:nvGrpSpPr>
        <p:grpSpPr bwMode="auto">
          <a:xfrm>
            <a:off x="8445501" y="2470151"/>
            <a:ext cx="320675" cy="625475"/>
            <a:chOff x="404" y="1560"/>
            <a:chExt cx="154" cy="390"/>
          </a:xfrm>
        </p:grpSpPr>
        <p:sp>
          <p:nvSpPr>
            <p:cNvPr id="7226" name="Freeform 65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27" name="Freeform 66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219" name="Group 67"/>
          <p:cNvGrpSpPr>
            <a:grpSpLocks/>
          </p:cNvGrpSpPr>
          <p:nvPr/>
        </p:nvGrpSpPr>
        <p:grpSpPr bwMode="auto">
          <a:xfrm>
            <a:off x="9556751" y="2470151"/>
            <a:ext cx="320675" cy="625475"/>
            <a:chOff x="404" y="1560"/>
            <a:chExt cx="154" cy="390"/>
          </a:xfrm>
        </p:grpSpPr>
        <p:sp>
          <p:nvSpPr>
            <p:cNvPr id="7224" name="Freeform 68"/>
            <p:cNvSpPr>
              <a:spLocks/>
            </p:cNvSpPr>
            <p:nvPr/>
          </p:nvSpPr>
          <p:spPr bwMode="auto">
            <a:xfrm>
              <a:off x="419" y="1625"/>
              <a:ext cx="139" cy="325"/>
            </a:xfrm>
            <a:custGeom>
              <a:avLst/>
              <a:gdLst>
                <a:gd name="T0" fmla="*/ 0 w 201"/>
                <a:gd name="T1" fmla="*/ 32 h 470"/>
                <a:gd name="T2" fmla="*/ 37 w 201"/>
                <a:gd name="T3" fmla="*/ 324 h 470"/>
                <a:gd name="T4" fmla="*/ 94 w 201"/>
                <a:gd name="T5" fmla="*/ 323 h 470"/>
                <a:gd name="T6" fmla="*/ 45 w 201"/>
                <a:gd name="T7" fmla="*/ 16 h 470"/>
                <a:gd name="T8" fmla="*/ 0 w 201"/>
                <a:gd name="T9" fmla="*/ 32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1" h="470">
                  <a:moveTo>
                    <a:pt x="0" y="46"/>
                  </a:moveTo>
                  <a:cubicBezTo>
                    <a:pt x="0" y="46"/>
                    <a:pt x="201" y="157"/>
                    <a:pt x="54" y="468"/>
                  </a:cubicBezTo>
                  <a:cubicBezTo>
                    <a:pt x="52" y="470"/>
                    <a:pt x="136" y="467"/>
                    <a:pt x="136" y="467"/>
                  </a:cubicBezTo>
                  <a:cubicBezTo>
                    <a:pt x="136" y="467"/>
                    <a:pt x="172" y="75"/>
                    <a:pt x="65" y="23"/>
                  </a:cubicBezTo>
                  <a:cubicBezTo>
                    <a:pt x="17" y="0"/>
                    <a:pt x="0" y="46"/>
                    <a:pt x="0" y="46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00"/>
                </a:gs>
                <a:gs pos="100000">
                  <a:srgbClr val="FFDF85"/>
                </a:gs>
              </a:gsLst>
              <a:lin ang="5400000" scaled="1"/>
            </a:gradFill>
            <a:ln w="9525" cap="flat" cmpd="sng">
              <a:solidFill>
                <a:srgbClr val="CC99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225" name="Freeform 69"/>
            <p:cNvSpPr>
              <a:spLocks/>
            </p:cNvSpPr>
            <p:nvPr/>
          </p:nvSpPr>
          <p:spPr bwMode="auto">
            <a:xfrm rot="-969870">
              <a:off x="404" y="1560"/>
              <a:ext cx="116" cy="142"/>
            </a:xfrm>
            <a:custGeom>
              <a:avLst/>
              <a:gdLst>
                <a:gd name="T0" fmla="*/ 116 w 395"/>
                <a:gd name="T1" fmla="*/ 88 h 486"/>
                <a:gd name="T2" fmla="*/ 0 w 395"/>
                <a:gd name="T3" fmla="*/ 142 h 486"/>
                <a:gd name="T4" fmla="*/ 5 w 395"/>
                <a:gd name="T5" fmla="*/ 0 h 486"/>
                <a:gd name="T6" fmla="*/ 116 w 395"/>
                <a:gd name="T7" fmla="*/ 88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5" h="486">
                  <a:moveTo>
                    <a:pt x="395" y="302"/>
                  </a:moveTo>
                  <a:lnTo>
                    <a:pt x="0" y="486"/>
                  </a:lnTo>
                  <a:lnTo>
                    <a:pt x="17" y="0"/>
                  </a:lnTo>
                  <a:lnTo>
                    <a:pt x="395" y="302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4288" cap="flat">
                  <a:solidFill>
                    <a:srgbClr val="CC99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CA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19878" name="Oval 70"/>
          <p:cNvSpPr>
            <a:spLocks noGrp="1" noChangeArrowheads="1"/>
          </p:cNvSpPr>
          <p:nvPr>
            <p:ph type="body" idx="1"/>
          </p:nvPr>
        </p:nvSpPr>
        <p:spPr>
          <a:xfrm>
            <a:off x="1631950" y="5300663"/>
            <a:ext cx="2878138" cy="647700"/>
          </a:xfrm>
          <a:prstGeom prst="ellipse">
            <a:avLst/>
          </a:prstGeom>
          <a:solidFill>
            <a:srgbClr val="7A7A7B">
              <a:alpha val="25098"/>
            </a:srgbClr>
          </a:solidFill>
          <a:ln w="12700">
            <a:solidFill>
              <a:schemeClr val="tx1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2000"/>
              <a:t>Bioprospecting</a:t>
            </a:r>
            <a:endParaRPr lang="en-CA" altLang="en-US" sz="2000"/>
          </a:p>
        </p:txBody>
      </p:sp>
      <p:sp>
        <p:nvSpPr>
          <p:cNvPr id="119879" name="Oval 71"/>
          <p:cNvSpPr>
            <a:spLocks noChangeArrowheads="1"/>
          </p:cNvSpPr>
          <p:nvPr/>
        </p:nvSpPr>
        <p:spPr bwMode="auto">
          <a:xfrm>
            <a:off x="2711451" y="5734051"/>
            <a:ext cx="3527425" cy="790575"/>
          </a:xfrm>
          <a:prstGeom prst="ellipse">
            <a:avLst/>
          </a:prstGeom>
          <a:solidFill>
            <a:srgbClr val="7A7A7B">
              <a:alpha val="25098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</a:rPr>
              <a:t>Biological &amp; Environmental Fate</a:t>
            </a:r>
            <a:endParaRPr lang="en-CA" altLang="en-US" sz="2000">
              <a:solidFill>
                <a:srgbClr val="000000"/>
              </a:solidFill>
            </a:endParaRPr>
          </a:p>
        </p:txBody>
      </p:sp>
      <p:sp>
        <p:nvSpPr>
          <p:cNvPr id="119880" name="Oval 72"/>
          <p:cNvSpPr>
            <a:spLocks noChangeArrowheads="1"/>
          </p:cNvSpPr>
          <p:nvPr/>
        </p:nvSpPr>
        <p:spPr bwMode="auto">
          <a:xfrm>
            <a:off x="4873625" y="5302251"/>
            <a:ext cx="2878138" cy="790575"/>
          </a:xfrm>
          <a:prstGeom prst="ellipse">
            <a:avLst/>
          </a:prstGeom>
          <a:solidFill>
            <a:srgbClr val="7A7A7B">
              <a:alpha val="25098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</a:rPr>
              <a:t>Biopesticide Optimization</a:t>
            </a:r>
            <a:endParaRPr lang="en-CA" altLang="en-US" sz="2000">
              <a:solidFill>
                <a:srgbClr val="000000"/>
              </a:solidFill>
            </a:endParaRPr>
          </a:p>
        </p:txBody>
      </p:sp>
      <p:sp>
        <p:nvSpPr>
          <p:cNvPr id="119881" name="Oval 73"/>
          <p:cNvSpPr>
            <a:spLocks noChangeArrowheads="1"/>
          </p:cNvSpPr>
          <p:nvPr/>
        </p:nvSpPr>
        <p:spPr bwMode="auto">
          <a:xfrm>
            <a:off x="6888164" y="5589589"/>
            <a:ext cx="2878137" cy="719137"/>
          </a:xfrm>
          <a:prstGeom prst="ellipse">
            <a:avLst/>
          </a:prstGeom>
          <a:solidFill>
            <a:srgbClr val="7A7A7B">
              <a:alpha val="25098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</a:rPr>
              <a:t>Technology / Scale-Up</a:t>
            </a:r>
            <a:endParaRPr lang="en-CA" alt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44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0017 -0.4567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9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84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4.07407E-6 L 0.00017 -0.4724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9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63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-1.11111E-6 -0.4673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19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38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2.77778E-6 -0.4488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98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78" grpId="0" animBg="1"/>
      <p:bldP spid="119878" grpId="1" animBg="1"/>
      <p:bldP spid="119879" grpId="0" animBg="1"/>
      <p:bldP spid="119879" grpId="1" animBg="1"/>
      <p:bldP spid="119880" grpId="0" animBg="1"/>
      <p:bldP spid="119880" grpId="1" animBg="1"/>
      <p:bldP spid="119881" grpId="0" animBg="1"/>
      <p:bldP spid="11988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44451"/>
            <a:ext cx="8424862" cy="936625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Selection of target pest</a:t>
            </a:r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052514"/>
            <a:ext cx="8424862" cy="5545137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Based on economics/crop loss figures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Niche market needs, with wide geographical use (local, regional, national, global)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Single target pest vs. broad spectrum – to increase markets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Controls pest at population level (heterogeneous)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Different market uses (e.g. agriculture, forestry, recreational, urban municipalities)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800000"/>
                </a:solidFill>
                <a:latin typeface="Arial" panose="020B0604020202020204" pitchFamily="34" charset="0"/>
              </a:rPr>
              <a:t>Target selection based on pest surveys, pest-management issues/opportunities (e.g.pesticide-resistance, organic production, invasive species)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800000"/>
                </a:solidFill>
                <a:latin typeface="Arial" panose="020B0604020202020204" pitchFamily="34" charset="0"/>
              </a:rPr>
              <a:t>Economics plays a role (i.e. market potential for investment in R&amp;D and commercialization by industry partner)</a:t>
            </a:r>
            <a:endParaRPr lang="en-CA" altLang="en-US" sz="240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CA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1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Different levels of screening</a:t>
            </a:r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test biopesticide candidate(s) on heterogenous populations(s) rather than a single population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use of mass through-put screening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establish standard operating procedure(s)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microbial culture collections (bacterial, fungal) established by various AAFC scientists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6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Platform technology</a:t>
            </a:r>
            <a:endParaRPr lang="en-CA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develop different types of fermentation and formulation know-how (does one size fit all?)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based on nature of biopesticide candidate and delivery (bacteria vs. fungi; liquid vs. solid; soil vs. foliar)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re-invent technology? or select from existing database of knowledge from in-house expertise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share the technology and vision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select best fit model; modify and/or refine technology that accommodates the biopesticide candidate</a:t>
            </a:r>
            <a:endParaRPr lang="en-CA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5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1" y="0"/>
            <a:ext cx="8062913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Partnerships &amp; Collaborations</a:t>
            </a:r>
            <a:endParaRPr lang="en-CA" sz="42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Other AAFC studies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Universities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Other federal organizations 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PMRA, US-EPA, CFIA, NSERC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>
                <a:latin typeface="Arial" panose="020B0604020202020204" pitchFamily="34" charset="0"/>
              </a:rPr>
              <a:t>Pest </a:t>
            </a:r>
            <a:r>
              <a:rPr lang="en-US" altLang="en-US" sz="2800">
                <a:latin typeface="Arial" panose="020B0604020202020204" pitchFamily="34" charset="0"/>
              </a:rPr>
              <a:t>Management Centre (PMC)</a:t>
            </a:r>
            <a:endParaRPr lang="en-US" altLang="en-US" sz="2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Provincial organizations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Private Industry (national, international)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Grower groups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" panose="020B0604020202020204" pitchFamily="34" charset="0"/>
              </a:rPr>
              <a:t>Internationally</a:t>
            </a:r>
            <a:endParaRPr lang="en-CA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924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874</Words>
  <Application>Microsoft Macintosh PowerPoint</Application>
  <PresentationFormat>Widescreen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Arial Narrow</vt:lpstr>
      <vt:lpstr>Times New Roman</vt:lpstr>
      <vt:lpstr>Blank Presentation</vt:lpstr>
      <vt:lpstr>Developing Biopesticides from a Researcher’s Perspective</vt:lpstr>
      <vt:lpstr>Reasons for Researchers to study biopesticides</vt:lpstr>
      <vt:lpstr>Biopesticide Product Development – Strategy</vt:lpstr>
      <vt:lpstr>A Solution for Delivery of Biopesticides</vt:lpstr>
      <vt:lpstr>PowerPoint Presentation</vt:lpstr>
      <vt:lpstr>Selection of target pest</vt:lpstr>
      <vt:lpstr>Different levels of screening</vt:lpstr>
      <vt:lpstr>Platform technology</vt:lpstr>
      <vt:lpstr>Partnerships &amp; Collaborations</vt:lpstr>
      <vt:lpstr>PowerPoint Presentation</vt:lpstr>
      <vt:lpstr>How we establish partnerships (cont’d)</vt:lpstr>
      <vt:lpstr>Role of Pest Management Centre (PMC)</vt:lpstr>
      <vt:lpstr>Partnerships &amp; Collaborations</vt:lpstr>
      <vt:lpstr>The Research Strategy</vt:lpstr>
      <vt:lpstr>Strategy – cont’d</vt:lpstr>
      <vt:lpstr>PowerPoint Presentation</vt:lpstr>
    </vt:vector>
  </TitlesOfParts>
  <Company>AAFC-AAC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Biopesticides from a Researcher’s Perspective</dc:title>
  <dc:creator>Boyetchko, Sue</dc:creator>
  <cp:lastModifiedBy>Microsoft Office User</cp:lastModifiedBy>
  <cp:revision>5</cp:revision>
  <dcterms:created xsi:type="dcterms:W3CDTF">2019-03-05T15:54:23Z</dcterms:created>
  <dcterms:modified xsi:type="dcterms:W3CDTF">2019-03-05T16:30:32Z</dcterms:modified>
</cp:coreProperties>
</file>