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7" r:id="rId2"/>
    <p:sldId id="307" r:id="rId3"/>
    <p:sldId id="321" r:id="rId4"/>
    <p:sldId id="317" r:id="rId5"/>
    <p:sldId id="320" r:id="rId6"/>
    <p:sldId id="278" r:id="rId7"/>
    <p:sldId id="285" r:id="rId8"/>
    <p:sldId id="279" r:id="rId9"/>
    <p:sldId id="284" r:id="rId10"/>
    <p:sldId id="288" r:id="rId11"/>
    <p:sldId id="287" r:id="rId12"/>
    <p:sldId id="281" r:id="rId13"/>
    <p:sldId id="286" r:id="rId14"/>
    <p:sldId id="282" r:id="rId15"/>
    <p:sldId id="280" r:id="rId16"/>
    <p:sldId id="283" r:id="rId17"/>
    <p:sldId id="31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3E"/>
    <a:srgbClr val="94AF55"/>
    <a:srgbClr val="5895CD"/>
    <a:srgbClr val="7A9C2D"/>
    <a:srgbClr val="4847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57" autoAdjust="0"/>
    <p:restoredTop sz="92969" autoAdjust="0"/>
  </p:normalViewPr>
  <p:slideViewPr>
    <p:cSldViewPr snapToGrid="0">
      <p:cViewPr varScale="1">
        <p:scale>
          <a:sx n="54" d="100"/>
          <a:sy n="54" d="100"/>
        </p:scale>
        <p:origin x="232" y="2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88BD9-F4F7-47E1-A22C-CF1F82C1555E}" type="datetimeFigureOut">
              <a:rPr lang="en-CA" smtClean="0"/>
              <a:t>2019-03-01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19871-298E-4EB5-9620-0881BDCCD6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599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819871-298E-4EB5-9620-0881BDCCD675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5303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819871-298E-4EB5-9620-0881BDCCD675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0513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819871-298E-4EB5-9620-0881BDCCD675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2177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819871-298E-4EB5-9620-0881BDCCD675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2637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819871-298E-4EB5-9620-0881BDCCD675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4394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819871-298E-4EB5-9620-0881BDCCD675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1417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819871-298E-4EB5-9620-0881BDCCD675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5825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819871-298E-4EB5-9620-0881BDCCD675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5582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819871-298E-4EB5-9620-0881BDCCD675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0247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819871-298E-4EB5-9620-0881BDCCD675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9020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819871-298E-4EB5-9620-0881BDCCD675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8475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819871-298E-4EB5-9620-0881BDCCD675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2458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0983-9BE8-44A1-B759-776C7971193E}" type="datetimeFigureOut">
              <a:rPr lang="en-CA" smtClean="0"/>
              <a:pPr/>
              <a:t>2019-03-01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F31B-5031-4EC9-BD07-8C0805A324F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321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0983-9BE8-44A1-B759-776C7971193E}" type="datetimeFigureOut">
              <a:rPr lang="en-CA" smtClean="0"/>
              <a:pPr/>
              <a:t>2019-03-01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F31B-5031-4EC9-BD07-8C0805A324F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86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0983-9BE8-44A1-B759-776C7971193E}" type="datetimeFigureOut">
              <a:rPr lang="en-CA" smtClean="0"/>
              <a:pPr/>
              <a:t>2019-03-01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F31B-5031-4EC9-BD07-8C0805A324F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130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0983-9BE8-44A1-B759-776C7971193E}" type="datetimeFigureOut">
              <a:rPr lang="en-CA" smtClean="0"/>
              <a:pPr/>
              <a:t>2019-03-01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F31B-5031-4EC9-BD07-8C0805A324F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955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0983-9BE8-44A1-B759-776C7971193E}" type="datetimeFigureOut">
              <a:rPr lang="en-CA" smtClean="0"/>
              <a:pPr/>
              <a:t>2019-03-01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F31B-5031-4EC9-BD07-8C0805A324F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669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0983-9BE8-44A1-B759-776C7971193E}" type="datetimeFigureOut">
              <a:rPr lang="en-CA" smtClean="0"/>
              <a:pPr/>
              <a:t>2019-03-01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F31B-5031-4EC9-BD07-8C0805A324F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540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0983-9BE8-44A1-B759-776C7971193E}" type="datetimeFigureOut">
              <a:rPr lang="en-CA" smtClean="0"/>
              <a:pPr/>
              <a:t>2019-03-01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F31B-5031-4EC9-BD07-8C0805A324F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419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0983-9BE8-44A1-B759-776C7971193E}" type="datetimeFigureOut">
              <a:rPr lang="en-CA" smtClean="0"/>
              <a:pPr/>
              <a:t>2019-03-01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F31B-5031-4EC9-BD07-8C0805A324F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145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0983-9BE8-44A1-B759-776C7971193E}" type="datetimeFigureOut">
              <a:rPr lang="en-CA" smtClean="0"/>
              <a:pPr/>
              <a:t>2019-03-01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F31B-5031-4EC9-BD07-8C0805A324F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75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0983-9BE8-44A1-B759-776C7971193E}" type="datetimeFigureOut">
              <a:rPr lang="en-CA" smtClean="0"/>
              <a:pPr/>
              <a:t>2019-03-01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F31B-5031-4EC9-BD07-8C0805A324F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221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90983-9BE8-44A1-B759-776C7971193E}" type="datetimeFigureOut">
              <a:rPr lang="en-CA" smtClean="0"/>
              <a:pPr/>
              <a:t>2019-03-01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F31B-5031-4EC9-BD07-8C0805A324F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797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90983-9BE8-44A1-B759-776C7971193E}" type="datetimeFigureOut">
              <a:rPr lang="en-CA" smtClean="0"/>
              <a:pPr/>
              <a:t>2019-03-01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EF31B-5031-4EC9-BD07-8C0805A324F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933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8.jpe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8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08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1118"/>
            <a:ext cx="12192000" cy="7768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04724" y="2374311"/>
            <a:ext cx="4900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Specialty Horticulture</a:t>
            </a:r>
          </a:p>
          <a:p>
            <a:r>
              <a:rPr lang="en-CA" sz="3600" dirty="0"/>
              <a:t>Industry Perspective -</a:t>
            </a:r>
          </a:p>
          <a:p>
            <a:r>
              <a:rPr lang="en-CA" sz="3600" dirty="0"/>
              <a:t>Biological Products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6364" y="1743687"/>
            <a:ext cx="5143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lant Products Logo with 2X border MediumRes for small print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72174" y="2667488"/>
            <a:ext cx="2086666" cy="12573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6D9A147-2F5A-4EA2-A490-CCF7286E578C}"/>
              </a:ext>
            </a:extLst>
          </p:cNvPr>
          <p:cNvSpPr txBox="1"/>
          <p:nvPr/>
        </p:nvSpPr>
        <p:spPr>
          <a:xfrm>
            <a:off x="2251788" y="4461276"/>
            <a:ext cx="78936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dirty="0"/>
              <a:t>Theresa Wildman</a:t>
            </a:r>
          </a:p>
          <a:p>
            <a:pPr algn="r"/>
            <a:r>
              <a:rPr lang="en-CA" sz="2000" dirty="0"/>
              <a:t>Regulatory and Technical Affairs Manager </a:t>
            </a:r>
          </a:p>
          <a:p>
            <a:pPr algn="r"/>
            <a:r>
              <a:rPr lang="en-CA" sz="2000" dirty="0"/>
              <a:t>Plant Products Inc</a:t>
            </a:r>
          </a:p>
          <a:p>
            <a:pPr algn="r"/>
            <a:r>
              <a:rPr lang="en-CA" sz="2000" dirty="0"/>
              <a:t>BPIA, March 13, 2019</a:t>
            </a:r>
          </a:p>
        </p:txBody>
      </p:sp>
    </p:spTree>
    <p:extLst>
      <p:ext uri="{BB962C8B-B14F-4D97-AF65-F5344CB8AC3E}">
        <p14:creationId xmlns:p14="http://schemas.microsoft.com/office/powerpoint/2010/main" val="32468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158329F-5EAE-45EA-A960-19079F4416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08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24576"/>
            <a:ext cx="6629400" cy="733425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Biopesticides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/>
              <a:t>Fill gaps:</a:t>
            </a:r>
          </a:p>
          <a:p>
            <a:pPr>
              <a:buNone/>
            </a:pPr>
            <a:r>
              <a:rPr lang="en-CA" dirty="0"/>
              <a:t>	certified organic production</a:t>
            </a:r>
          </a:p>
        </p:txBody>
      </p:sp>
      <p:pic>
        <p:nvPicPr>
          <p:cNvPr id="11" name="Picture 10" descr="Plant Products Logo with 2X border MediumRes for small print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026770" y="6007608"/>
            <a:ext cx="1402841" cy="8518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A7FC94A-D0DE-4995-936D-C9E75D0ED4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1118"/>
            <a:ext cx="12192000" cy="77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890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0CDE045-107A-4258-9B67-24A74E276C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08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24576"/>
            <a:ext cx="6629400" cy="733425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Biopesticides - Bonuses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/>
              <a:t>Compatibility with pre-existing biological control strategies</a:t>
            </a:r>
          </a:p>
        </p:txBody>
      </p:sp>
      <p:pic>
        <p:nvPicPr>
          <p:cNvPr id="11" name="Picture 10" descr="Plant Products Logo with 2X border MediumRes for small print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026770" y="6007608"/>
            <a:ext cx="1402841" cy="8518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0FCA7C1-28DF-438B-9BA4-46273B5EFBE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1118"/>
            <a:ext cx="12192000" cy="77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368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935FD6EF-3EEB-4B82-AFD1-D489B9E3C6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082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95D7B3C-2CC9-49A6-A628-A6759DC56126}"/>
              </a:ext>
            </a:extLst>
          </p:cNvPr>
          <p:cNvSpPr/>
          <p:nvPr/>
        </p:nvSpPr>
        <p:spPr>
          <a:xfrm>
            <a:off x="4785048" y="3429001"/>
            <a:ext cx="1180323" cy="17139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</p:spPr>
        <p:txBody>
          <a:bodyPr>
            <a:normAutofit/>
          </a:bodyPr>
          <a:lstStyle/>
          <a:p>
            <a:r>
              <a:rPr lang="en-CA" sz="3200" dirty="0"/>
              <a:t>Pest and Disease management model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461D8A0A-8183-4AF4-8348-95C66A7461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907078" y="1922107"/>
            <a:ext cx="5464770" cy="32531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24576"/>
            <a:ext cx="6629400" cy="733425"/>
          </a:xfrm>
          <a:prstGeom prst="rect">
            <a:avLst/>
          </a:prstGeom>
        </p:spPr>
      </p:pic>
      <p:pic>
        <p:nvPicPr>
          <p:cNvPr id="11" name="Picture 10" descr="Plant Products Logo with 2X border MediumRes for small print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26770" y="6007608"/>
            <a:ext cx="1402841" cy="8518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0292AC-9266-4E9F-96D3-128E30251721}"/>
              </a:ext>
            </a:extLst>
          </p:cNvPr>
          <p:cNvSpPr txBox="1"/>
          <p:nvPr/>
        </p:nvSpPr>
        <p:spPr>
          <a:xfrm>
            <a:off x="4229877" y="572900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197090-4B98-44BD-9891-C452F2752906}"/>
              </a:ext>
            </a:extLst>
          </p:cNvPr>
          <p:cNvSpPr txBox="1"/>
          <p:nvPr/>
        </p:nvSpPr>
        <p:spPr>
          <a:xfrm rot="5400000">
            <a:off x="1993860" y="1749159"/>
            <a:ext cx="738664" cy="110671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CA" dirty="0"/>
              <a:t>Pest </a:t>
            </a:r>
          </a:p>
          <a:p>
            <a:pPr algn="ctr"/>
            <a:r>
              <a:rPr lang="en-CA" dirty="0"/>
              <a:t>Population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799A4C1-8B3A-4E2A-8736-E78AC92A7166}"/>
              </a:ext>
            </a:extLst>
          </p:cNvPr>
          <p:cNvCxnSpPr>
            <a:cxnSpLocks/>
          </p:cNvCxnSpPr>
          <p:nvPr/>
        </p:nvCxnSpPr>
        <p:spPr>
          <a:xfrm flipH="1">
            <a:off x="2907078" y="3429000"/>
            <a:ext cx="305829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C1ECFB-B8F9-4461-B732-9D5132A77DD1}"/>
              </a:ext>
            </a:extLst>
          </p:cNvPr>
          <p:cNvCxnSpPr>
            <a:cxnSpLocks/>
          </p:cNvCxnSpPr>
          <p:nvPr/>
        </p:nvCxnSpPr>
        <p:spPr>
          <a:xfrm flipH="1">
            <a:off x="2907080" y="5026260"/>
            <a:ext cx="148141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5288034-7A63-4F6C-8F83-EA81E1ED6F51}"/>
              </a:ext>
            </a:extLst>
          </p:cNvPr>
          <p:cNvSpPr txBox="1"/>
          <p:nvPr/>
        </p:nvSpPr>
        <p:spPr>
          <a:xfrm>
            <a:off x="1788407" y="3244335"/>
            <a:ext cx="1699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Economic threshold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C7ADCD-3EC1-465D-8A63-6BEC4287FF53}"/>
              </a:ext>
            </a:extLst>
          </p:cNvPr>
          <p:cNvSpPr txBox="1"/>
          <p:nvPr/>
        </p:nvSpPr>
        <p:spPr>
          <a:xfrm>
            <a:off x="1788408" y="4851766"/>
            <a:ext cx="118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Detection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CDC8F49-2614-4123-B9E1-D823337D86A7}"/>
              </a:ext>
            </a:extLst>
          </p:cNvPr>
          <p:cNvCxnSpPr/>
          <p:nvPr/>
        </p:nvCxnSpPr>
        <p:spPr>
          <a:xfrm flipV="1">
            <a:off x="3287486" y="5439755"/>
            <a:ext cx="0" cy="345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5281E50-7311-4F41-A1CD-B91B907FE494}"/>
              </a:ext>
            </a:extLst>
          </p:cNvPr>
          <p:cNvCxnSpPr/>
          <p:nvPr/>
        </p:nvCxnSpPr>
        <p:spPr>
          <a:xfrm flipV="1">
            <a:off x="3903306" y="5439755"/>
            <a:ext cx="0" cy="345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BCA668E-89E9-488E-A3BA-DAC091FFDF05}"/>
              </a:ext>
            </a:extLst>
          </p:cNvPr>
          <p:cNvCxnSpPr/>
          <p:nvPr/>
        </p:nvCxnSpPr>
        <p:spPr>
          <a:xfrm flipV="1">
            <a:off x="4563974" y="5425758"/>
            <a:ext cx="0" cy="345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EB816B7-06ED-468A-8595-C2EBB6E4EBBC}"/>
              </a:ext>
            </a:extLst>
          </p:cNvPr>
          <p:cNvCxnSpPr>
            <a:cxnSpLocks/>
          </p:cNvCxnSpPr>
          <p:nvPr/>
        </p:nvCxnSpPr>
        <p:spPr>
          <a:xfrm flipV="1">
            <a:off x="3623389" y="5318440"/>
            <a:ext cx="3153747" cy="9331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BDE1505-4BB4-4ED8-80F9-890DB72F8B89}"/>
              </a:ext>
            </a:extLst>
          </p:cNvPr>
          <p:cNvCxnSpPr>
            <a:cxnSpLocks/>
          </p:cNvCxnSpPr>
          <p:nvPr/>
        </p:nvCxnSpPr>
        <p:spPr>
          <a:xfrm>
            <a:off x="8953500" y="3340358"/>
            <a:ext cx="1085850" cy="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006040B-FACC-402C-AFDD-AF3AF07933D6}"/>
              </a:ext>
            </a:extLst>
          </p:cNvPr>
          <p:cNvSpPr txBox="1"/>
          <p:nvPr/>
        </p:nvSpPr>
        <p:spPr>
          <a:xfrm>
            <a:off x="8981050" y="2968070"/>
            <a:ext cx="126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Crop cycle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B14EC1E-9DC2-4EA5-8E71-872B1BE15CCF}"/>
              </a:ext>
            </a:extLst>
          </p:cNvPr>
          <p:cNvCxnSpPr>
            <a:cxnSpLocks/>
          </p:cNvCxnSpPr>
          <p:nvPr/>
        </p:nvCxnSpPr>
        <p:spPr>
          <a:xfrm flipV="1">
            <a:off x="6768972" y="5318440"/>
            <a:ext cx="1034531" cy="9331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CF14A46-BD45-46AD-BF21-A24578F4FBB4}"/>
              </a:ext>
            </a:extLst>
          </p:cNvPr>
          <p:cNvCxnSpPr/>
          <p:nvPr/>
        </p:nvCxnSpPr>
        <p:spPr>
          <a:xfrm flipV="1">
            <a:off x="7239581" y="5444427"/>
            <a:ext cx="0" cy="345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1E4C7AC-3E71-4688-BECD-DEE4975C3719}"/>
              </a:ext>
            </a:extLst>
          </p:cNvPr>
          <p:cNvCxnSpPr/>
          <p:nvPr/>
        </p:nvCxnSpPr>
        <p:spPr>
          <a:xfrm flipV="1">
            <a:off x="6764889" y="5439754"/>
            <a:ext cx="0" cy="345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4E8742C-06BA-4390-B815-806C8FDE8BBE}"/>
              </a:ext>
            </a:extLst>
          </p:cNvPr>
          <p:cNvCxnSpPr/>
          <p:nvPr/>
        </p:nvCxnSpPr>
        <p:spPr>
          <a:xfrm flipV="1">
            <a:off x="7696783" y="5449098"/>
            <a:ext cx="0" cy="345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8FBDEF9-AC99-41F3-88D6-7697E96FE0BC}"/>
              </a:ext>
            </a:extLst>
          </p:cNvPr>
          <p:cNvSpPr/>
          <p:nvPr/>
        </p:nvSpPr>
        <p:spPr>
          <a:xfrm>
            <a:off x="5610808" y="4086697"/>
            <a:ext cx="2341984" cy="158733"/>
          </a:xfrm>
          <a:custGeom>
            <a:avLst/>
            <a:gdLst>
              <a:gd name="connsiteX0" fmla="*/ 0 w 2341984"/>
              <a:gd name="connsiteY0" fmla="*/ 158733 h 158733"/>
              <a:gd name="connsiteX1" fmla="*/ 354563 w 2341984"/>
              <a:gd name="connsiteY1" fmla="*/ 37435 h 158733"/>
              <a:gd name="connsiteX2" fmla="*/ 1156996 w 2341984"/>
              <a:gd name="connsiteY2" fmla="*/ 112 h 158733"/>
              <a:gd name="connsiteX3" fmla="*/ 2341984 w 2341984"/>
              <a:gd name="connsiteY3" fmla="*/ 28104 h 15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1984" h="158733">
                <a:moveTo>
                  <a:pt x="0" y="158733"/>
                </a:moveTo>
                <a:cubicBezTo>
                  <a:pt x="80865" y="111302"/>
                  <a:pt x="161730" y="63872"/>
                  <a:pt x="354563" y="37435"/>
                </a:cubicBezTo>
                <a:cubicBezTo>
                  <a:pt x="547396" y="10998"/>
                  <a:pt x="825759" y="1667"/>
                  <a:pt x="1156996" y="112"/>
                </a:cubicBezTo>
                <a:cubicBezTo>
                  <a:pt x="1488233" y="-1443"/>
                  <a:pt x="1915108" y="13330"/>
                  <a:pt x="2341984" y="28104"/>
                </a:cubicBezTo>
              </a:path>
            </a:pathLst>
          </a:custGeom>
          <a:noFill/>
          <a:ln w="19050"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892FD6D-316D-4F38-8BB5-F065C9CB6A69}"/>
              </a:ext>
            </a:extLst>
          </p:cNvPr>
          <p:cNvCxnSpPr>
            <a:cxnSpLocks/>
          </p:cNvCxnSpPr>
          <p:nvPr/>
        </p:nvCxnSpPr>
        <p:spPr>
          <a:xfrm>
            <a:off x="3021564" y="5335710"/>
            <a:ext cx="590161" cy="1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9F771CBD-6F2C-4BB3-A62A-E35D7FF33E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1118"/>
            <a:ext cx="12192000" cy="77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920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658FEC6-F1A7-40B7-8CCF-20C97AB47D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08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24576"/>
            <a:ext cx="6629400" cy="733425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Biopesticides - Challenges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/>
              <a:t>Efficacy</a:t>
            </a:r>
          </a:p>
          <a:p>
            <a:pPr>
              <a:buNone/>
            </a:pPr>
            <a:r>
              <a:rPr lang="en-CA" dirty="0"/>
              <a:t>Storage conditions</a:t>
            </a:r>
          </a:p>
          <a:p>
            <a:pPr>
              <a:buNone/>
            </a:pPr>
            <a:r>
              <a:rPr lang="en-CA" dirty="0"/>
              <a:t>Use conditions – UV stable, surfactants, tank mixing</a:t>
            </a:r>
          </a:p>
          <a:p>
            <a:pPr>
              <a:buNone/>
            </a:pPr>
            <a:r>
              <a:rPr lang="en-CA" dirty="0"/>
              <a:t>Application intervals - labour cost, ULV</a:t>
            </a:r>
          </a:p>
          <a:p>
            <a:pPr>
              <a:buNone/>
            </a:pPr>
            <a:r>
              <a:rPr lang="en-CA" dirty="0"/>
              <a:t>Saturation of space</a:t>
            </a:r>
          </a:p>
          <a:p>
            <a:pPr>
              <a:buNone/>
            </a:pPr>
            <a:r>
              <a:rPr lang="en-CA" dirty="0"/>
              <a:t>Problems that need solving</a:t>
            </a:r>
          </a:p>
          <a:p>
            <a:pPr>
              <a:buNone/>
            </a:pPr>
            <a:r>
              <a:rPr lang="en-CA" dirty="0"/>
              <a:t>Compatibility with pre-existing biological control strategies</a:t>
            </a:r>
          </a:p>
        </p:txBody>
      </p:sp>
      <p:pic>
        <p:nvPicPr>
          <p:cNvPr id="11" name="Picture 10" descr="Plant Products Logo with 2X border MediumRes for small print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026770" y="6007608"/>
            <a:ext cx="1402841" cy="8518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7CCAE5A-128B-4B4B-ABC6-966150DE28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1118"/>
            <a:ext cx="12192000" cy="77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75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6400934-1323-4611-AAED-AAC8212546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08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00" y="1"/>
            <a:ext cx="1714500" cy="561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24576"/>
            <a:ext cx="6629400" cy="733425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Non-pesticide - Biostimulants, Inoculants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/>
              <a:t>Greenhouse, controlled environment (inert media):</a:t>
            </a:r>
          </a:p>
          <a:p>
            <a:pPr>
              <a:buNone/>
            </a:pPr>
            <a:r>
              <a:rPr lang="en-CA" dirty="0"/>
              <a:t>	genetic potential of plant</a:t>
            </a:r>
          </a:p>
          <a:p>
            <a:pPr>
              <a:buNone/>
            </a:pPr>
            <a:r>
              <a:rPr lang="en-CA" dirty="0"/>
              <a:t>	efficacy</a:t>
            </a:r>
          </a:p>
          <a:p>
            <a:pPr>
              <a:buNone/>
            </a:pPr>
            <a:r>
              <a:rPr lang="en-CA" dirty="0"/>
              <a:t>	cost vs benefit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11" name="Picture 10" descr="Plant Products Logo with 2X border MediumRes for small print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26770" y="6007608"/>
            <a:ext cx="1402841" cy="8518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70F8E8C-05AA-4455-9022-270DBCBED6A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1118"/>
            <a:ext cx="12192000" cy="77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046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F409BF1-2805-4E95-B24E-324309E0B9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08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24576"/>
            <a:ext cx="6629400" cy="733425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Non-pesticide - Biostimulants, Microbial consortia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/>
              <a:t>Soil or media use</a:t>
            </a:r>
          </a:p>
          <a:p>
            <a:pPr>
              <a:buNone/>
            </a:pPr>
            <a:r>
              <a:rPr lang="en-CA" dirty="0"/>
              <a:t>	inoculants</a:t>
            </a:r>
          </a:p>
          <a:p>
            <a:pPr>
              <a:buNone/>
            </a:pPr>
            <a:r>
              <a:rPr lang="en-CA" dirty="0"/>
              <a:t>	plant stress reduction</a:t>
            </a:r>
          </a:p>
          <a:p>
            <a:pPr>
              <a:buNone/>
            </a:pPr>
            <a:r>
              <a:rPr lang="en-CA" dirty="0"/>
              <a:t>	condition of soil</a:t>
            </a:r>
          </a:p>
          <a:p>
            <a:pPr>
              <a:buNone/>
            </a:pPr>
            <a:r>
              <a:rPr lang="en-CA" dirty="0"/>
              <a:t>	specific nutrient release</a:t>
            </a:r>
          </a:p>
          <a:p>
            <a:pPr>
              <a:buNone/>
            </a:pPr>
            <a:r>
              <a:rPr lang="en-CA" dirty="0"/>
              <a:t>	marginal land use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11" name="Picture 10" descr="Plant Products Logo with 2X border MediumRes for small print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026770" y="6007608"/>
            <a:ext cx="1402841" cy="8518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C2279BD-E28F-4482-9A3C-9BB2F8D497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1118"/>
            <a:ext cx="12192000" cy="77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64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00" y="1"/>
            <a:ext cx="1714500" cy="561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24576"/>
            <a:ext cx="6629400" cy="733425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Commercial End use products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/>
              <a:t>Quantifiable results</a:t>
            </a:r>
          </a:p>
          <a:p>
            <a:pPr>
              <a:buNone/>
            </a:pPr>
            <a:r>
              <a:rPr lang="en-CA" dirty="0"/>
              <a:t>Science based standards</a:t>
            </a:r>
          </a:p>
          <a:p>
            <a:pPr>
              <a:buNone/>
            </a:pPr>
            <a:r>
              <a:rPr lang="en-CA" dirty="0"/>
              <a:t>Technical specifications of products</a:t>
            </a:r>
          </a:p>
        </p:txBody>
      </p:sp>
      <p:pic>
        <p:nvPicPr>
          <p:cNvPr id="11" name="Picture 10" descr="Plant Products Logo with 2X border MediumRes for small print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026770" y="6007608"/>
            <a:ext cx="1402841" cy="8518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7B9D6E-3705-434D-8FE5-85B709E0F64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08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5AD633D-42F7-4874-B25F-FA90F65E305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1118"/>
            <a:ext cx="12192000" cy="77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578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9108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081118"/>
            <a:ext cx="9144000" cy="7768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04724" y="2374311"/>
            <a:ext cx="4900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Specialty Horticulture</a:t>
            </a:r>
          </a:p>
          <a:p>
            <a:r>
              <a:rPr lang="en-CA" sz="3600" dirty="0"/>
              <a:t>Industry Perspective -</a:t>
            </a:r>
          </a:p>
          <a:p>
            <a:r>
              <a:rPr lang="en-CA" sz="3600" dirty="0"/>
              <a:t>Biological Products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6364" y="1743687"/>
            <a:ext cx="5143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lant Products Logo with 2X border MediumRes for small print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72174" y="2667488"/>
            <a:ext cx="2086666" cy="12573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6D9A147-2F5A-4EA2-A490-CCF7286E578C}"/>
              </a:ext>
            </a:extLst>
          </p:cNvPr>
          <p:cNvSpPr txBox="1"/>
          <p:nvPr/>
        </p:nvSpPr>
        <p:spPr>
          <a:xfrm>
            <a:off x="2251788" y="4461275"/>
            <a:ext cx="78936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/>
              <a:t>Thank you</a:t>
            </a:r>
          </a:p>
          <a:p>
            <a:pPr algn="ctr"/>
            <a:r>
              <a:rPr lang="en-CA" sz="3600" dirty="0">
                <a:solidFill>
                  <a:srgbClr val="00853E"/>
                </a:solidFill>
              </a:rPr>
              <a:t>www.plantproducts.com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231F0AD-43E0-49BB-9552-0ECF693F29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08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9FB8ECE-8718-416C-BEC6-6FE6E2514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1118"/>
            <a:ext cx="12192000" cy="77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634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8C6B316-0668-4F30-8369-180F9BEA31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08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984245-17BF-43C5-8C07-87EA13A73A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1118"/>
            <a:ext cx="12192000" cy="776883"/>
          </a:xfrm>
          <a:prstGeom prst="rect">
            <a:avLst/>
          </a:prstGeom>
        </p:spPr>
      </p:pic>
      <p:pic>
        <p:nvPicPr>
          <p:cNvPr id="11" name="Image 10" descr="Canada map_Canhorta-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31919" y="1233091"/>
            <a:ext cx="6182590" cy="51844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4AF55"/>
                </a:solidFill>
              </a:rPr>
              <a:t>Canadian Coverage</a:t>
            </a:r>
            <a:br>
              <a:rPr lang="en-US" b="1" dirty="0">
                <a:solidFill>
                  <a:srgbClr val="94AF55"/>
                </a:solidFill>
              </a:rPr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730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94AF55"/>
                </a:solidFill>
              </a:rPr>
              <a:t>Markets Served</a:t>
            </a:r>
            <a:endParaRPr lang="en-CA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800" dirty="0"/>
              <a:t>Commercial</a:t>
            </a:r>
            <a:r>
              <a:rPr lang="en-CA" dirty="0"/>
              <a:t>	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Greenhouse Ornamental</a:t>
            </a:r>
          </a:p>
          <a:p>
            <a:r>
              <a:rPr lang="en-CA" sz="2400" dirty="0"/>
              <a:t>Greenhouse Vegetables</a:t>
            </a:r>
          </a:p>
          <a:p>
            <a:r>
              <a:rPr lang="en-CA" sz="2400" dirty="0"/>
              <a:t>Nursery</a:t>
            </a:r>
          </a:p>
          <a:p>
            <a:r>
              <a:rPr lang="en-CA" sz="2400" dirty="0"/>
              <a:t>Specialty Horticulture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Turf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sz="2400" dirty="0"/>
              <a:t>Golf Courses</a:t>
            </a:r>
          </a:p>
          <a:p>
            <a:r>
              <a:rPr lang="en-CA" sz="2400" dirty="0"/>
              <a:t>Athletic Fields</a:t>
            </a:r>
          </a:p>
          <a:p>
            <a:r>
              <a:rPr lang="en-CA" sz="2400" dirty="0"/>
              <a:t>Municipalities</a:t>
            </a:r>
          </a:p>
          <a:p>
            <a:r>
              <a:rPr lang="en-CA" sz="2400" dirty="0"/>
              <a:t>Lawn Care Operators</a:t>
            </a:r>
          </a:p>
          <a:p>
            <a:r>
              <a:rPr lang="en-CA" sz="2400" dirty="0"/>
              <a:t>Landscapers</a:t>
            </a:r>
          </a:p>
          <a:p>
            <a:r>
              <a:rPr lang="en-CA" sz="2400" dirty="0"/>
              <a:t>Sod Farms</a:t>
            </a:r>
          </a:p>
          <a:p>
            <a:r>
              <a:rPr lang="en-CA" sz="2400" dirty="0"/>
              <a:t>Institutions</a:t>
            </a:r>
            <a:endParaRPr lang="en-CA" dirty="0"/>
          </a:p>
          <a:p>
            <a:endParaRPr lang="en-CA" dirty="0"/>
          </a:p>
        </p:txBody>
      </p:sp>
      <p:pic>
        <p:nvPicPr>
          <p:cNvPr id="10" name="Picture 9" descr="Plant Products Logo with 2X border MediumRes for small print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26770" y="6007606"/>
            <a:ext cx="1402841" cy="8518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C7CAF59-34E7-4855-9E09-84632ECE02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082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EBAD7EA-184E-493E-8758-F6163D60CC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1118"/>
            <a:ext cx="12192000" cy="77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436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Sophie\Desktop\USA_greater 2016-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4725" y="129079"/>
            <a:ext cx="6927030" cy="6357447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5E4B8C-BAB0-4F20-AC4A-F9DCD7BDAD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08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7DFAC2-4232-40D3-849A-7AB8E8DAFD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1118"/>
            <a:ext cx="12192000" cy="77688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15067" y="630478"/>
            <a:ext cx="79265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94AF55"/>
                </a:solidFill>
                <a:latin typeface="+mj-lt"/>
              </a:rPr>
              <a:t>USA</a:t>
            </a:r>
            <a:r>
              <a:rPr lang="en-CA" sz="2800" b="1" dirty="0">
                <a:solidFill>
                  <a:srgbClr val="94AF55"/>
                </a:solidFill>
                <a:latin typeface="+mj-lt"/>
              </a:rPr>
              <a:t> </a:t>
            </a:r>
            <a:r>
              <a:rPr lang="en-US" sz="2800" b="1" dirty="0">
                <a:solidFill>
                  <a:srgbClr val="94AF55"/>
                </a:solidFill>
                <a:latin typeface="+mj-lt"/>
              </a:rPr>
              <a:t>Coverage</a:t>
            </a:r>
          </a:p>
        </p:txBody>
      </p:sp>
    </p:spTree>
    <p:extLst>
      <p:ext uri="{BB962C8B-B14F-4D97-AF65-F5344CB8AC3E}">
        <p14:creationId xmlns:p14="http://schemas.microsoft.com/office/powerpoint/2010/main" val="3360179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94AF55"/>
                </a:solidFill>
              </a:rPr>
              <a:t>Markets Served</a:t>
            </a:r>
            <a:endParaRPr lang="en-CA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800" dirty="0"/>
              <a:t>Commercial</a:t>
            </a:r>
            <a:r>
              <a:rPr lang="en-CA" dirty="0"/>
              <a:t>	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Greenhouse Ornamental</a:t>
            </a:r>
          </a:p>
          <a:p>
            <a:r>
              <a:rPr lang="en-CA" sz="2400" dirty="0"/>
              <a:t>Greenhouse Vegetables</a:t>
            </a:r>
          </a:p>
        </p:txBody>
      </p:sp>
      <p:pic>
        <p:nvPicPr>
          <p:cNvPr id="10" name="Picture 9" descr="Plant Products Logo with 2X border MediumRes for small print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26770" y="6007606"/>
            <a:ext cx="1402841" cy="8518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6BD1AA-95F7-4D83-A612-BFD624A651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082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2A8E8A3-BFEA-45A5-AB9E-E6B7D42C70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1118"/>
            <a:ext cx="12192000" cy="77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5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7EA0F18-750E-4B81-8EFB-A49E92F003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08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24576"/>
            <a:ext cx="6629400" cy="733425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Commercial Biological products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/>
              <a:t>Biopesticides (fungi, bacteria, viruses, extracts etc.)</a:t>
            </a:r>
          </a:p>
          <a:p>
            <a:pPr>
              <a:buNone/>
            </a:pPr>
            <a:r>
              <a:rPr lang="en-CA" dirty="0"/>
              <a:t>	registered via PMRA</a:t>
            </a:r>
          </a:p>
          <a:p>
            <a:pPr>
              <a:buNone/>
            </a:pPr>
            <a:r>
              <a:rPr lang="en-CA" dirty="0"/>
              <a:t>Biostimulants (living, non-living)</a:t>
            </a:r>
          </a:p>
          <a:p>
            <a:pPr>
              <a:buNone/>
            </a:pPr>
            <a:r>
              <a:rPr lang="en-CA" dirty="0"/>
              <a:t>	registered via CFIA</a:t>
            </a:r>
          </a:p>
          <a:p>
            <a:pPr>
              <a:buNone/>
            </a:pPr>
            <a:r>
              <a:rPr lang="en-CA" dirty="0"/>
              <a:t>Pheromones (disruption, monitoring)</a:t>
            </a:r>
          </a:p>
          <a:p>
            <a:pPr>
              <a:buNone/>
            </a:pPr>
            <a:r>
              <a:rPr lang="en-CA" dirty="0"/>
              <a:t>	some require registration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</p:txBody>
      </p:sp>
      <p:pic>
        <p:nvPicPr>
          <p:cNvPr id="11" name="Picture 10" descr="Plant Products Logo with 2X border MediumRes for small prin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026770" y="6007608"/>
            <a:ext cx="1402841" cy="8518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D7454B0-BF54-42E7-AA7C-22E2BB5159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1118"/>
            <a:ext cx="12192000" cy="77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85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4C3E78F-16C6-4D0E-8496-861D39D179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08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24576"/>
            <a:ext cx="6629400" cy="733425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Biopesticides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/>
              <a:t>Role</a:t>
            </a:r>
          </a:p>
          <a:p>
            <a:pPr>
              <a:buNone/>
            </a:pPr>
            <a:r>
              <a:rPr lang="en-CA" dirty="0"/>
              <a:t>	new active ingredients</a:t>
            </a:r>
          </a:p>
          <a:p>
            <a:pPr>
              <a:buNone/>
            </a:pPr>
            <a:r>
              <a:rPr lang="en-CA" dirty="0"/>
              <a:t>	new modes of action</a:t>
            </a:r>
          </a:p>
          <a:p>
            <a:pPr>
              <a:buNone/>
            </a:pPr>
            <a:r>
              <a:rPr lang="en-CA" dirty="0"/>
              <a:t>	broaden the tools available for crop protection</a:t>
            </a:r>
          </a:p>
          <a:p>
            <a:pPr>
              <a:buNone/>
            </a:pPr>
            <a:r>
              <a:rPr lang="en-CA" dirty="0"/>
              <a:t>	assurance of efficacy (suppression or control)</a:t>
            </a:r>
          </a:p>
          <a:p>
            <a:pPr>
              <a:buNone/>
            </a:pPr>
            <a:r>
              <a:rPr lang="en-CA" dirty="0"/>
              <a:t>Part of commercial industry for decades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</p:txBody>
      </p:sp>
      <p:pic>
        <p:nvPicPr>
          <p:cNvPr id="11" name="Picture 10" descr="Plant Products Logo with 2X border MediumRes for small print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026770" y="6007608"/>
            <a:ext cx="1402841" cy="8518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52A08AE-EFB4-4717-8EE9-76D387D9E6A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1118"/>
            <a:ext cx="12192000" cy="77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892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FAA6FD9-CEC4-42DA-AD59-4B88F71FA2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08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24576"/>
            <a:ext cx="6629400" cy="733425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Biopesticides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/>
              <a:t>Loss of broad spectrum ai’s</a:t>
            </a:r>
          </a:p>
          <a:p>
            <a:pPr>
              <a:buNone/>
            </a:pPr>
            <a:r>
              <a:rPr lang="en-CA" dirty="0"/>
              <a:t>Cost of registration of new synthetic ai’s</a:t>
            </a:r>
          </a:p>
          <a:p>
            <a:pPr>
              <a:buNone/>
            </a:pPr>
            <a:r>
              <a:rPr lang="en-CA" dirty="0"/>
              <a:t>Product Stewardship</a:t>
            </a:r>
          </a:p>
          <a:p>
            <a:pPr>
              <a:buNone/>
            </a:pPr>
            <a:r>
              <a:rPr lang="en-CA" dirty="0"/>
              <a:t>Re-evaluations</a:t>
            </a:r>
          </a:p>
          <a:p>
            <a:pPr>
              <a:buNone/>
            </a:pPr>
            <a:r>
              <a:rPr lang="en-CA" dirty="0"/>
              <a:t>	Reduced applications per season</a:t>
            </a:r>
          </a:p>
          <a:p>
            <a:pPr>
              <a:buNone/>
            </a:pPr>
            <a:r>
              <a:rPr lang="en-CA" dirty="0"/>
              <a:t>	Maximum residue limits for export (MRL)</a:t>
            </a:r>
          </a:p>
        </p:txBody>
      </p:sp>
      <p:pic>
        <p:nvPicPr>
          <p:cNvPr id="11" name="Picture 10" descr="Plant Products Logo with 2X border MediumRes for small print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026770" y="6007608"/>
            <a:ext cx="1402841" cy="8518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27E9DCE-1E1F-4D76-9D3D-22348508104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1118"/>
            <a:ext cx="12192000" cy="77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95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A684927-8FF6-4901-97A7-2B95263233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08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24576"/>
            <a:ext cx="6629400" cy="733425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Biopesticides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/>
              <a:t>Fill gaps for a more complete pest and disease management program:</a:t>
            </a:r>
          </a:p>
          <a:p>
            <a:pPr>
              <a:buNone/>
            </a:pPr>
            <a:r>
              <a:rPr lang="en-CA" dirty="0"/>
              <a:t>	Seed treatment</a:t>
            </a:r>
          </a:p>
          <a:p>
            <a:pPr>
              <a:buNone/>
            </a:pPr>
            <a:r>
              <a:rPr lang="en-CA" dirty="0"/>
              <a:t>	Very young plants</a:t>
            </a:r>
          </a:p>
          <a:p>
            <a:pPr>
              <a:buNone/>
            </a:pPr>
            <a:r>
              <a:rPr lang="en-CA" dirty="0"/>
              <a:t>	Close to harvest PHI - “extreme harvesting”</a:t>
            </a:r>
          </a:p>
          <a:p>
            <a:pPr>
              <a:buNone/>
            </a:pPr>
            <a:r>
              <a:rPr lang="en-CA" dirty="0"/>
              <a:t>	Re-entry Intervals REI - worker safety; flow of business; replant intervals</a:t>
            </a:r>
          </a:p>
        </p:txBody>
      </p:sp>
      <p:pic>
        <p:nvPicPr>
          <p:cNvPr id="11" name="Picture 10" descr="Plant Products Logo with 2X border MediumRes for small print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026770" y="6007608"/>
            <a:ext cx="1402841" cy="8518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302B072-EA1E-48B3-965E-CA1E197281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1118"/>
            <a:ext cx="12192000" cy="77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019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2245</TotalTime>
  <Words>227</Words>
  <Application>Microsoft Macintosh PowerPoint</Application>
  <PresentationFormat>Widescreen</PresentationFormat>
  <Paragraphs>110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Canadian Coverage </vt:lpstr>
      <vt:lpstr>Markets Served</vt:lpstr>
      <vt:lpstr>PowerPoint Presentation</vt:lpstr>
      <vt:lpstr>Markets Served</vt:lpstr>
      <vt:lpstr>Commercial Biological products</vt:lpstr>
      <vt:lpstr>Biopesticides</vt:lpstr>
      <vt:lpstr>Biopesticides</vt:lpstr>
      <vt:lpstr>Biopesticides</vt:lpstr>
      <vt:lpstr>Biopesticides</vt:lpstr>
      <vt:lpstr>Biopesticides - Bonuses</vt:lpstr>
      <vt:lpstr>Pest and Disease management model</vt:lpstr>
      <vt:lpstr>Biopesticides - Challenges</vt:lpstr>
      <vt:lpstr>Non-pesticide - Biostimulants, Inoculants</vt:lpstr>
      <vt:lpstr>Non-pesticide - Biostimulants, Microbial consortia</vt:lpstr>
      <vt:lpstr>Commercial End use products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Jacobs</dc:creator>
  <cp:lastModifiedBy>Microsoft Office User</cp:lastModifiedBy>
  <cp:revision>145</cp:revision>
  <dcterms:created xsi:type="dcterms:W3CDTF">2013-09-11T12:54:10Z</dcterms:created>
  <dcterms:modified xsi:type="dcterms:W3CDTF">2019-03-02T01:03:38Z</dcterms:modified>
</cp:coreProperties>
</file>