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8" r:id="rId2"/>
    <p:sldId id="257" r:id="rId3"/>
    <p:sldId id="260" r:id="rId4"/>
    <p:sldId id="261" r:id="rId5"/>
    <p:sldId id="259"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53"/>
  </p:normalViewPr>
  <p:slideViewPr>
    <p:cSldViewPr snapToGrid="0" snapToObjects="1">
      <p:cViewPr varScale="1">
        <p:scale>
          <a:sx n="96" d="100"/>
          <a:sy n="96" d="100"/>
        </p:scale>
        <p:origin x="6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9A2B72-8B49-E94B-A922-B3447A1E09CC}" type="datetimeFigureOut">
              <a:rPr lang="it-IT" smtClean="0"/>
              <a:t>23/03/20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B747A-A06B-B044-B506-AB7F6EF1B178}" type="slidenum">
              <a:rPr lang="it-IT" smtClean="0"/>
              <a:t>‹#›</a:t>
            </a:fld>
            <a:endParaRPr lang="it-IT"/>
          </a:p>
        </p:txBody>
      </p:sp>
    </p:spTree>
    <p:extLst>
      <p:ext uri="{BB962C8B-B14F-4D97-AF65-F5344CB8AC3E}">
        <p14:creationId xmlns:p14="http://schemas.microsoft.com/office/powerpoint/2010/main" val="19746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3EFDF0ED-16D1-4A36-A547-1BDA91BDF3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75" tIns="49538" rIns="99075" bIns="49538"/>
          <a:lstStyle>
            <a:lvl1pPr>
              <a:spcBef>
                <a:spcPct val="30000"/>
              </a:spcBef>
              <a:defRPr sz="1300">
                <a:solidFill>
                  <a:schemeClr val="tx1"/>
                </a:solidFill>
                <a:latin typeface="Calibri" panose="020F0502020204030204" pitchFamily="34" charset="0"/>
              </a:defRPr>
            </a:lvl1pPr>
            <a:lvl2pPr marL="804986" indent="-309610">
              <a:spcBef>
                <a:spcPct val="30000"/>
              </a:spcBef>
              <a:defRPr sz="1300">
                <a:solidFill>
                  <a:schemeClr val="tx1"/>
                </a:solidFill>
                <a:latin typeface="Calibri" panose="020F0502020204030204" pitchFamily="34" charset="0"/>
              </a:defRPr>
            </a:lvl2pPr>
            <a:lvl3pPr marL="1238441" indent="-247688">
              <a:spcBef>
                <a:spcPct val="30000"/>
              </a:spcBef>
              <a:defRPr sz="1300">
                <a:solidFill>
                  <a:schemeClr val="tx1"/>
                </a:solidFill>
                <a:latin typeface="Calibri" panose="020F0502020204030204" pitchFamily="34" charset="0"/>
              </a:defRPr>
            </a:lvl3pPr>
            <a:lvl4pPr marL="1733817" indent="-247688">
              <a:spcBef>
                <a:spcPct val="30000"/>
              </a:spcBef>
              <a:defRPr sz="1300">
                <a:solidFill>
                  <a:schemeClr val="tx1"/>
                </a:solidFill>
                <a:latin typeface="Calibri" panose="020F0502020204030204" pitchFamily="34" charset="0"/>
              </a:defRPr>
            </a:lvl4pPr>
            <a:lvl5pPr marL="2229193" indent="-247688">
              <a:spcBef>
                <a:spcPct val="30000"/>
              </a:spcBef>
              <a:defRPr sz="1300">
                <a:solidFill>
                  <a:schemeClr val="tx1"/>
                </a:solidFill>
                <a:latin typeface="Calibri" panose="020F0502020204030204" pitchFamily="34" charset="0"/>
              </a:defRPr>
            </a:lvl5pPr>
            <a:lvl6pPr marL="2724569" indent="-247688" defTabSz="495376" eaLnBrk="0" fontAlgn="base" hangingPunct="0">
              <a:spcBef>
                <a:spcPct val="30000"/>
              </a:spcBef>
              <a:spcAft>
                <a:spcPct val="0"/>
              </a:spcAft>
              <a:defRPr sz="1300">
                <a:solidFill>
                  <a:schemeClr val="tx1"/>
                </a:solidFill>
                <a:latin typeface="Calibri" panose="020F0502020204030204" pitchFamily="34" charset="0"/>
              </a:defRPr>
            </a:lvl6pPr>
            <a:lvl7pPr marL="3219945" indent="-247688" defTabSz="495376" eaLnBrk="0" fontAlgn="base" hangingPunct="0">
              <a:spcBef>
                <a:spcPct val="30000"/>
              </a:spcBef>
              <a:spcAft>
                <a:spcPct val="0"/>
              </a:spcAft>
              <a:defRPr sz="1300">
                <a:solidFill>
                  <a:schemeClr val="tx1"/>
                </a:solidFill>
                <a:latin typeface="Calibri" panose="020F0502020204030204" pitchFamily="34" charset="0"/>
              </a:defRPr>
            </a:lvl7pPr>
            <a:lvl8pPr marL="3715322" indent="-247688" defTabSz="495376" eaLnBrk="0" fontAlgn="base" hangingPunct="0">
              <a:spcBef>
                <a:spcPct val="30000"/>
              </a:spcBef>
              <a:spcAft>
                <a:spcPct val="0"/>
              </a:spcAft>
              <a:defRPr sz="1300">
                <a:solidFill>
                  <a:schemeClr val="tx1"/>
                </a:solidFill>
                <a:latin typeface="Calibri" panose="020F0502020204030204" pitchFamily="34" charset="0"/>
              </a:defRPr>
            </a:lvl8pPr>
            <a:lvl9pPr marL="4210698" indent="-247688" defTabSz="49537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03F29643-5AAD-4D59-A863-E86A1BE6E1AF}" type="slidenum">
              <a:rPr lang="nl-NL" altLang="en-US" smtClean="0">
                <a:solidFill>
                  <a:srgbClr val="000000"/>
                </a:solidFill>
                <a:ea typeface="MS PGothic" panose="020B0600070205080204" pitchFamily="34" charset="-128"/>
              </a:rPr>
              <a:pPr>
                <a:spcBef>
                  <a:spcPct val="0"/>
                </a:spcBef>
              </a:pPr>
              <a:t>1</a:t>
            </a:fld>
            <a:endParaRPr lang="nl-NL" altLang="en-US">
              <a:solidFill>
                <a:srgbClr val="000000"/>
              </a:solidFill>
              <a:ea typeface="MS PGothic" panose="020B0600070205080204" pitchFamily="34" charset="-128"/>
            </a:endParaRPr>
          </a:p>
        </p:txBody>
      </p:sp>
      <p:sp>
        <p:nvSpPr>
          <p:cNvPr id="45059" name="Rectangle 2">
            <a:extLst>
              <a:ext uri="{FF2B5EF4-FFF2-40B4-BE49-F238E27FC236}">
                <a16:creationId xmlns:a16="http://schemas.microsoft.com/office/drawing/2014/main" id="{3260B6BE-18AD-4AB9-AC26-499941C1B03C}"/>
              </a:ext>
            </a:extLst>
          </p:cNvPr>
          <p:cNvSpPr>
            <a:spLocks noGrp="1" noRot="1" noChangeAspect="1" noChangeArrowheads="1" noTextEdit="1"/>
          </p:cNvSpPr>
          <p:nvPr>
            <p:ph type="sldImg"/>
          </p:nvPr>
        </p:nvSpPr>
        <p:spPr bwMode="auto">
          <a:xfrm>
            <a:off x="142875" y="768350"/>
            <a:ext cx="6818313" cy="3836988"/>
          </a:xfrm>
          <a:solidFill>
            <a:srgbClr val="FFFFFF"/>
          </a:solidFill>
          <a:ln>
            <a:solidFill>
              <a:srgbClr val="000000"/>
            </a:solidFill>
            <a:miter lim="800000"/>
            <a:headEnd/>
            <a:tailEnd/>
          </a:ln>
        </p:spPr>
      </p:sp>
      <p:sp>
        <p:nvSpPr>
          <p:cNvPr id="45060" name="Rectangle 3">
            <a:extLst>
              <a:ext uri="{FF2B5EF4-FFF2-40B4-BE49-F238E27FC236}">
                <a16:creationId xmlns:a16="http://schemas.microsoft.com/office/drawing/2014/main" id="{C2C0BC82-9EE3-4ED7-8F79-784F3669C6DF}"/>
              </a:ext>
            </a:extLst>
          </p:cNvPr>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altLang="en-US" dirty="0">
              <a:ea typeface="MS PGothic" panose="020B0600070205080204" pitchFamily="34" charset="-128"/>
            </a:endParaRPr>
          </a:p>
        </p:txBody>
      </p:sp>
    </p:spTree>
    <p:extLst>
      <p:ext uri="{BB962C8B-B14F-4D97-AF65-F5344CB8AC3E}">
        <p14:creationId xmlns:p14="http://schemas.microsoft.com/office/powerpoint/2010/main" val="1489922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089E94-532B-494D-AD7A-712B16D9F5AA}" type="slidenum">
              <a:rPr lang="en-US" smtClean="0"/>
              <a:pPr/>
              <a:t>5</a:t>
            </a:fld>
            <a:endParaRPr lang="en-US"/>
          </a:p>
        </p:txBody>
      </p:sp>
    </p:spTree>
    <p:extLst>
      <p:ext uri="{BB962C8B-B14F-4D97-AF65-F5344CB8AC3E}">
        <p14:creationId xmlns:p14="http://schemas.microsoft.com/office/powerpoint/2010/main" val="161213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8BF015B-E550-FA44-9EBB-829DA8F92A68}" type="datetimeFigureOut">
              <a:rPr lang="it-IT" smtClean="0"/>
              <a:t>23/03/20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760248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8BF015B-E550-FA44-9EBB-829DA8F92A68}" type="datetimeFigureOut">
              <a:rPr lang="it-IT" smtClean="0"/>
              <a:t>23/03/20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2038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8BF015B-E550-FA44-9EBB-829DA8F92A68}" type="datetimeFigureOut">
              <a:rPr lang="it-IT" smtClean="0"/>
              <a:t>23/03/20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077213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re Seul">
    <p:spTree>
      <p:nvGrpSpPr>
        <p:cNvPr id="1" name=""/>
        <p:cNvGrpSpPr/>
        <p:nvPr/>
      </p:nvGrpSpPr>
      <p:grpSpPr>
        <a:xfrm>
          <a:off x="0" y="0"/>
          <a:ext cx="0" cy="0"/>
          <a:chOff x="0" y="0"/>
          <a:chExt cx="0" cy="0"/>
        </a:xfrm>
      </p:grpSpPr>
      <p:sp>
        <p:nvSpPr>
          <p:cNvPr id="6" name="Title 4"/>
          <p:cNvSpPr>
            <a:spLocks noGrp="1"/>
          </p:cNvSpPr>
          <p:nvPr>
            <p:ph type="title"/>
          </p:nvPr>
        </p:nvSpPr>
        <p:spPr>
          <a:xfrm>
            <a:off x="855134" y="544829"/>
            <a:ext cx="10481733" cy="769441"/>
          </a:xfrm>
          <a:prstGeom prst="rect">
            <a:avLst/>
          </a:prstGeom>
        </p:spPr>
        <p:txBody>
          <a:bodyPr>
            <a:normAutofit/>
          </a:bodyPr>
          <a:lstStyle>
            <a:lvl1pPr>
              <a:defRPr sz="2400">
                <a:latin typeface="Arial" pitchFamily="34" charset="0"/>
                <a:cs typeface="Arial" pitchFamily="34" charset="0"/>
              </a:defRPr>
            </a:lvl1pPr>
          </a:lstStyle>
          <a:p>
            <a:r>
              <a:rPr lang="fr-FR"/>
              <a:t>Modifiez le style du titre</a:t>
            </a:r>
            <a:endParaRPr lang="fr-FR" dirty="0"/>
          </a:p>
        </p:txBody>
      </p:sp>
      <p:sp>
        <p:nvSpPr>
          <p:cNvPr id="3" name="Espace réservé du pied de page 4"/>
          <p:cNvSpPr>
            <a:spLocks noGrp="1"/>
          </p:cNvSpPr>
          <p:nvPr>
            <p:ph type="ftr" sz="quarter" idx="3"/>
          </p:nvPr>
        </p:nvSpPr>
        <p:spPr>
          <a:xfrm>
            <a:off x="516365" y="6506643"/>
            <a:ext cx="1955665" cy="123111"/>
          </a:xfrm>
          <a:prstGeom prst="rect">
            <a:avLst/>
          </a:prstGeom>
        </p:spPr>
        <p:txBody>
          <a:bodyPr wrap="none" lIns="0" tIns="0" rIns="0" bIns="0" anchor="ctr">
            <a:spAutoFit/>
          </a:bodyPr>
          <a:lstStyle>
            <a:lvl1pPr>
              <a:defRPr sz="800"/>
            </a:lvl1pPr>
          </a:lstStyle>
          <a:p>
            <a:pPr>
              <a:defRPr/>
            </a:pPr>
            <a:r>
              <a:rPr lang="fr-FR"/>
              <a:t>ISO/TC 34/SC 9/WG 19-3rd Meeting/April 2015</a:t>
            </a:r>
            <a:endParaRPr lang="fr-FR" dirty="0"/>
          </a:p>
        </p:txBody>
      </p:sp>
    </p:spTree>
    <p:extLst>
      <p:ext uri="{BB962C8B-B14F-4D97-AF65-F5344CB8AC3E}">
        <p14:creationId xmlns:p14="http://schemas.microsoft.com/office/powerpoint/2010/main" val="1447142002"/>
      </p:ext>
    </p:extLst>
  </p:cSld>
  <p:clrMapOvr>
    <a:masterClrMapping/>
  </p:clrMapOvr>
  <p:transition>
    <p:fade/>
  </p:transition>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olo e testo">
    <p:spTree>
      <p:nvGrpSpPr>
        <p:cNvPr id="1" name=""/>
        <p:cNvGrpSpPr/>
        <p:nvPr/>
      </p:nvGrpSpPr>
      <p:grpSpPr>
        <a:xfrm>
          <a:off x="0" y="0"/>
          <a:ext cx="0" cy="0"/>
          <a:chOff x="0" y="0"/>
          <a:chExt cx="0" cy="0"/>
        </a:xfrm>
      </p:grpSpPr>
      <p:sp>
        <p:nvSpPr>
          <p:cNvPr id="2" name="Titolo 1"/>
          <p:cNvSpPr>
            <a:spLocks noGrp="1"/>
          </p:cNvSpPr>
          <p:nvPr>
            <p:ph type="title"/>
          </p:nvPr>
        </p:nvSpPr>
        <p:spPr>
          <a:xfrm>
            <a:off x="1317812" y="312540"/>
            <a:ext cx="9556376" cy="1518047"/>
          </a:xfrm>
        </p:spPr>
        <p:txBody>
          <a:bodyPr/>
          <a:lstStyle/>
          <a:p>
            <a:r>
              <a:rPr lang="fr-FR"/>
              <a:t>Modifiez le style du titre</a:t>
            </a:r>
            <a:endParaRPr lang="it-IT"/>
          </a:p>
        </p:txBody>
      </p:sp>
      <p:sp>
        <p:nvSpPr>
          <p:cNvPr id="3" name="Segnaposto numero diapositiva 2"/>
          <p:cNvSpPr>
            <a:spLocks noGrp="1"/>
          </p:cNvSpPr>
          <p:nvPr>
            <p:ph type="sldNum" sz="quarter" idx="10"/>
          </p:nvPr>
        </p:nvSpPr>
        <p:spPr/>
        <p:txBody>
          <a:bodyPr/>
          <a:lstStyle/>
          <a:p>
            <a:fld id="{86CB4B4D-7CA3-9044-876B-883B54F8677D}" type="slidenum">
              <a:rPr lang="it-IT" smtClean="0"/>
              <a:pPr/>
              <a:t>‹#›</a:t>
            </a:fld>
            <a:endParaRPr lang="it-IT" dirty="0"/>
          </a:p>
        </p:txBody>
      </p:sp>
      <p:sp>
        <p:nvSpPr>
          <p:cNvPr id="4" name="Shape 40"/>
          <p:cNvSpPr>
            <a:spLocks noGrp="1"/>
          </p:cNvSpPr>
          <p:nvPr>
            <p:ph type="body" sz="quarter" idx="1"/>
          </p:nvPr>
        </p:nvSpPr>
        <p:spPr>
          <a:xfrm>
            <a:off x="1317812" y="1830587"/>
            <a:ext cx="9556376" cy="4402336"/>
          </a:xfrm>
          <a:prstGeom prst="rect">
            <a:avLst/>
          </a:prstGeom>
        </p:spPr>
        <p:txBody>
          <a:bodyPr anchor="t"/>
          <a:lstStyle>
            <a:lvl1pPr marL="0" indent="0" algn="ctr">
              <a:spcBef>
                <a:spcPts val="0"/>
              </a:spcBef>
              <a:buSzTx/>
              <a:buNone/>
              <a:defRPr sz="1650"/>
            </a:lvl1pPr>
            <a:lvl2pPr marL="0" indent="85725" algn="ctr">
              <a:spcBef>
                <a:spcPts val="0"/>
              </a:spcBef>
              <a:buSzTx/>
              <a:buNone/>
              <a:defRPr sz="1650"/>
            </a:lvl2pPr>
            <a:lvl3pPr marL="0" indent="171450" algn="ctr">
              <a:spcBef>
                <a:spcPts val="0"/>
              </a:spcBef>
              <a:buSzTx/>
              <a:buNone/>
              <a:defRPr sz="1650"/>
            </a:lvl3pPr>
            <a:lvl4pPr marL="0" indent="257175" algn="ctr">
              <a:spcBef>
                <a:spcPts val="0"/>
              </a:spcBef>
              <a:buSzTx/>
              <a:buNone/>
              <a:defRPr sz="1650"/>
            </a:lvl4pPr>
            <a:lvl5pPr marL="0" indent="342900" algn="ctr">
              <a:spcBef>
                <a:spcPts val="0"/>
              </a:spcBef>
              <a:buSzTx/>
              <a:buNone/>
              <a:defRPr sz="165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a:p>
        </p:txBody>
      </p:sp>
    </p:spTree>
    <p:extLst>
      <p:ext uri="{BB962C8B-B14F-4D97-AF65-F5344CB8AC3E}">
        <p14:creationId xmlns:p14="http://schemas.microsoft.com/office/powerpoint/2010/main" val="55646389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re &amp; Contenu">
    <p:spTree>
      <p:nvGrpSpPr>
        <p:cNvPr id="1" name=""/>
        <p:cNvGrpSpPr/>
        <p:nvPr/>
      </p:nvGrpSpPr>
      <p:grpSpPr>
        <a:xfrm>
          <a:off x="0" y="0"/>
          <a:ext cx="0" cy="0"/>
          <a:chOff x="0" y="0"/>
          <a:chExt cx="0" cy="0"/>
        </a:xfrm>
      </p:grpSpPr>
      <p:sp>
        <p:nvSpPr>
          <p:cNvPr id="10" name="Text Placeholder 9"/>
          <p:cNvSpPr>
            <a:spLocks noGrp="1"/>
          </p:cNvSpPr>
          <p:nvPr>
            <p:ph type="body" sz="quarter" idx="11"/>
          </p:nvPr>
        </p:nvSpPr>
        <p:spPr>
          <a:xfrm>
            <a:off x="855134" y="1802675"/>
            <a:ext cx="10481733" cy="4171405"/>
          </a:xfrm>
        </p:spPr>
        <p:txBody>
          <a:bodyPr/>
          <a:lstStyle/>
          <a:p>
            <a:pPr lvl="0"/>
            <a:r>
              <a:rPr lang="fr-FR"/>
              <a:t>Modifiez les styles du texte du masque</a:t>
            </a:r>
          </a:p>
          <a:p>
            <a:pPr lvl="1"/>
            <a:r>
              <a:rPr lang="fr-FR"/>
              <a:t>Deuxième niveau</a:t>
            </a:r>
          </a:p>
          <a:p>
            <a:pPr lvl="2"/>
            <a:r>
              <a:rPr lang="fr-FR"/>
              <a:t>Troisième niveau</a:t>
            </a:r>
          </a:p>
        </p:txBody>
      </p:sp>
      <p:sp>
        <p:nvSpPr>
          <p:cNvPr id="11" name="Title 10"/>
          <p:cNvSpPr>
            <a:spLocks noGrp="1"/>
          </p:cNvSpPr>
          <p:nvPr>
            <p:ph type="title"/>
          </p:nvPr>
        </p:nvSpPr>
        <p:spPr/>
        <p:txBody>
          <a:bodyPr/>
          <a:lstStyle/>
          <a:p>
            <a:r>
              <a:rPr lang="fr-FR"/>
              <a:t>Modifiez le style du titre</a:t>
            </a:r>
          </a:p>
        </p:txBody>
      </p:sp>
      <p:sp>
        <p:nvSpPr>
          <p:cNvPr id="4" name="Espace réservé du pied de page 4"/>
          <p:cNvSpPr>
            <a:spLocks noGrp="1"/>
          </p:cNvSpPr>
          <p:nvPr>
            <p:ph type="ftr" sz="quarter" idx="3"/>
          </p:nvPr>
        </p:nvSpPr>
        <p:spPr>
          <a:xfrm>
            <a:off x="516365" y="6506643"/>
            <a:ext cx="1955665" cy="123111"/>
          </a:xfrm>
          <a:prstGeom prst="rect">
            <a:avLst/>
          </a:prstGeom>
        </p:spPr>
        <p:txBody>
          <a:bodyPr wrap="none" lIns="0" tIns="0" rIns="0" bIns="0" anchor="ctr">
            <a:spAutoFit/>
          </a:bodyPr>
          <a:lstStyle>
            <a:lvl1pPr>
              <a:defRPr sz="800"/>
            </a:lvl1pPr>
          </a:lstStyle>
          <a:p>
            <a:pPr>
              <a:defRPr/>
            </a:pPr>
            <a:r>
              <a:rPr lang="fr-FR"/>
              <a:t>ISO/TC 34/SC 9/WG 19-3rd Meeting/April 2015</a:t>
            </a:r>
            <a:endParaRPr lang="fr-FR" dirty="0"/>
          </a:p>
        </p:txBody>
      </p:sp>
    </p:spTree>
    <p:extLst>
      <p:ext uri="{BB962C8B-B14F-4D97-AF65-F5344CB8AC3E}">
        <p14:creationId xmlns:p14="http://schemas.microsoft.com/office/powerpoint/2010/main" val="1997700219"/>
      </p:ext>
    </p:extLst>
  </p:cSld>
  <p:clrMapOvr>
    <a:masterClrMapping/>
  </p:clrMapOvr>
  <p:transition>
    <p:fade/>
  </p:transition>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8BF015B-E550-FA44-9EBB-829DA8F92A68}" type="datetimeFigureOut">
              <a:rPr lang="it-IT" smtClean="0"/>
              <a:t>23/03/20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69185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D8BF015B-E550-FA44-9EBB-829DA8F92A68}" type="datetimeFigureOut">
              <a:rPr lang="it-IT" smtClean="0"/>
              <a:t>23/03/20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1187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8BF015B-E550-FA44-9EBB-829DA8F92A68}" type="datetimeFigureOut">
              <a:rPr lang="it-IT" smtClean="0"/>
              <a:t>23/03/20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311590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8BF015B-E550-FA44-9EBB-829DA8F92A68}" type="datetimeFigureOut">
              <a:rPr lang="it-IT" smtClean="0"/>
              <a:t>23/03/20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213109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D8BF015B-E550-FA44-9EBB-829DA8F92A68}" type="datetimeFigureOut">
              <a:rPr lang="it-IT" smtClean="0"/>
              <a:t>23/03/20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58150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BF015B-E550-FA44-9EBB-829DA8F92A68}" type="datetimeFigureOut">
              <a:rPr lang="it-IT" smtClean="0"/>
              <a:t>23/03/20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885166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D8BF015B-E550-FA44-9EBB-829DA8F92A68}" type="datetimeFigureOut">
              <a:rPr lang="it-IT" smtClean="0"/>
              <a:t>23/03/20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367638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D8BF015B-E550-FA44-9EBB-829DA8F92A68}" type="datetimeFigureOut">
              <a:rPr lang="it-IT" smtClean="0"/>
              <a:t>23/03/20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4B9E0C-CA35-7A48-AF9F-5B08136B8585}" type="slidenum">
              <a:rPr lang="it-IT" smtClean="0"/>
              <a:t>‹#›</a:t>
            </a:fld>
            <a:endParaRPr lang="it-IT"/>
          </a:p>
        </p:txBody>
      </p:sp>
    </p:spTree>
    <p:extLst>
      <p:ext uri="{BB962C8B-B14F-4D97-AF65-F5344CB8AC3E}">
        <p14:creationId xmlns:p14="http://schemas.microsoft.com/office/powerpoint/2010/main" val="138148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F015B-E550-FA44-9EBB-829DA8F92A68}" type="datetimeFigureOut">
              <a:rPr lang="it-IT" smtClean="0"/>
              <a:t>23/03/20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B9E0C-CA35-7A48-AF9F-5B08136B8585}" type="slidenum">
              <a:rPr lang="it-IT" smtClean="0"/>
              <a:t>‹#›</a:t>
            </a:fld>
            <a:endParaRPr lang="it-IT"/>
          </a:p>
        </p:txBody>
      </p:sp>
    </p:spTree>
    <p:extLst>
      <p:ext uri="{BB962C8B-B14F-4D97-AF65-F5344CB8AC3E}">
        <p14:creationId xmlns:p14="http://schemas.microsoft.com/office/powerpoint/2010/main" val="1754558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ur-lex.europa.eu/legal-content/EN/TX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growth/tools-databases/mandates/index.cfm?fuseaction=search.detail&amp;id=588" TargetMode="External"/><Relationship Id="rId2" Type="http://schemas.openxmlformats.org/officeDocument/2006/relationships/image" Target="../media/image3.png"/><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9500DB59-534D-41D8-8287-605D8AFC33FC}"/>
              </a:ext>
            </a:extLst>
          </p:cNvPr>
          <p:cNvPicPr>
            <a:picLocks noChangeAspect="1"/>
          </p:cNvPicPr>
          <p:nvPr/>
        </p:nvPicPr>
        <p:blipFill rotWithShape="1">
          <a:blip r:embed="rId3">
            <a:extLst>
              <a:ext uri="{28A0092B-C50C-407E-A947-70E740481C1C}">
                <a14:useLocalDpi xmlns:a14="http://schemas.microsoft.com/office/drawing/2010/main" val="0"/>
              </a:ext>
            </a:extLst>
          </a:blip>
          <a:srcRect l="28243" r="5876"/>
          <a:stretch/>
        </p:blipFill>
        <p:spPr>
          <a:xfrm>
            <a:off x="0" y="1973578"/>
            <a:ext cx="3039054" cy="4612945"/>
          </a:xfrm>
          <a:prstGeom prst="rect">
            <a:avLst/>
          </a:prstGeom>
        </p:spPr>
      </p:pic>
      <p:sp>
        <p:nvSpPr>
          <p:cNvPr id="44036" name="Title 1">
            <a:extLst>
              <a:ext uri="{FF2B5EF4-FFF2-40B4-BE49-F238E27FC236}">
                <a16:creationId xmlns:a16="http://schemas.microsoft.com/office/drawing/2014/main" id="{E75E1C92-B2FC-4AB5-A5EA-27F41E59E162}"/>
              </a:ext>
            </a:extLst>
          </p:cNvPr>
          <p:cNvSpPr>
            <a:spLocks noGrp="1"/>
          </p:cNvSpPr>
          <p:nvPr>
            <p:ph type="title"/>
          </p:nvPr>
        </p:nvSpPr>
        <p:spPr>
          <a:xfrm>
            <a:off x="1038870" y="522515"/>
            <a:ext cx="10115070" cy="827315"/>
          </a:xfrm>
        </p:spPr>
        <p:txBody>
          <a:bodyPr>
            <a:noAutofit/>
          </a:bodyPr>
          <a:lstStyle/>
          <a:p>
            <a:r>
              <a:rPr lang="fr-FR" dirty="0"/>
              <a:t>CEN/TC 455 « </a:t>
            </a:r>
            <a:r>
              <a:rPr lang="en-US" i="1" dirty="0"/>
              <a:t>Plant biostimulants </a:t>
            </a:r>
            <a:r>
              <a:rPr lang="fr-FR" dirty="0"/>
              <a:t>»</a:t>
            </a:r>
            <a:br>
              <a:rPr lang="fr-FR" dirty="0"/>
            </a:br>
            <a:r>
              <a:rPr lang="en-US" cap="none" dirty="0">
                <a:solidFill>
                  <a:schemeClr val="accent1"/>
                </a:solidFill>
              </a:rPr>
              <a:t>Definition of PFC 6 – Plant Biostimulant</a:t>
            </a:r>
            <a:endParaRPr lang="en-GB" altLang="en-US" dirty="0"/>
          </a:p>
        </p:txBody>
      </p:sp>
      <p:sp>
        <p:nvSpPr>
          <p:cNvPr id="5" name="TextBox 4">
            <a:extLst>
              <a:ext uri="{FF2B5EF4-FFF2-40B4-BE49-F238E27FC236}">
                <a16:creationId xmlns:a16="http://schemas.microsoft.com/office/drawing/2014/main" id="{34498447-79C6-4A20-B755-D08237912E16}"/>
              </a:ext>
            </a:extLst>
          </p:cNvPr>
          <p:cNvSpPr txBox="1"/>
          <p:nvPr/>
        </p:nvSpPr>
        <p:spPr>
          <a:xfrm>
            <a:off x="3532603" y="2098595"/>
            <a:ext cx="6293280" cy="4154984"/>
          </a:xfrm>
          <a:prstGeom prst="rect">
            <a:avLst/>
          </a:prstGeom>
          <a:noFill/>
        </p:spPr>
        <p:txBody>
          <a:bodyPr wrap="square">
            <a:spAutoFit/>
          </a:bodyPr>
          <a:lstStyle/>
          <a:p>
            <a:pPr algn="just">
              <a:defRPr/>
            </a:pPr>
            <a:r>
              <a:rPr lang="en-GB" sz="2200" dirty="0">
                <a:cs typeface="Arial" panose="020B0604020202020204" pitchFamily="34" charset="0"/>
              </a:rPr>
              <a:t>A plant biostimulant shall be a EU fertilizing product the function of which is to stimulate plant nutrition processes independently of the product’s nutrient content with the sole aim of improving one or more of the following characteristics of the plant and the plant rhizosphere:</a:t>
            </a:r>
          </a:p>
          <a:p>
            <a:pPr algn="just">
              <a:defRPr/>
            </a:pPr>
            <a:endParaRPr lang="en-GB" sz="2200" dirty="0">
              <a:cs typeface="Arial" panose="020B0604020202020204" pitchFamily="34" charset="0"/>
            </a:endParaRPr>
          </a:p>
          <a:p>
            <a:pPr marL="285743" indent="-285743" algn="just">
              <a:buFont typeface="Wingdings" panose="05000000000000000000" pitchFamily="2" charset="2"/>
              <a:buChar char="Ø"/>
              <a:defRPr/>
            </a:pPr>
            <a:r>
              <a:rPr lang="en-GB" sz="2200" dirty="0">
                <a:cs typeface="Arial" panose="020B0604020202020204" pitchFamily="34" charset="0"/>
              </a:rPr>
              <a:t>nutrient use efficiency,</a:t>
            </a:r>
          </a:p>
          <a:p>
            <a:pPr marL="285743" indent="-285743" algn="just">
              <a:buFont typeface="Wingdings" panose="05000000000000000000" pitchFamily="2" charset="2"/>
              <a:buChar char="Ø"/>
              <a:defRPr/>
            </a:pPr>
            <a:r>
              <a:rPr lang="en-GB" sz="2200" dirty="0">
                <a:cs typeface="Arial" panose="020B0604020202020204" pitchFamily="34" charset="0"/>
              </a:rPr>
              <a:t>tolerance to abiotic stress,</a:t>
            </a:r>
          </a:p>
          <a:p>
            <a:pPr marL="285743" indent="-285743" algn="just">
              <a:buFont typeface="Wingdings" panose="05000000000000000000" pitchFamily="2" charset="2"/>
              <a:buChar char="Ø"/>
              <a:defRPr/>
            </a:pPr>
            <a:r>
              <a:rPr lang="en-GB" sz="2200" dirty="0">
                <a:cs typeface="Arial" panose="020B0604020202020204" pitchFamily="34" charset="0"/>
              </a:rPr>
              <a:t>crop quality traits, or</a:t>
            </a:r>
          </a:p>
          <a:p>
            <a:pPr marL="285743" indent="-285743" algn="just">
              <a:buFont typeface="Wingdings" panose="05000000000000000000" pitchFamily="2" charset="2"/>
              <a:buChar char="Ø"/>
              <a:defRPr/>
            </a:pPr>
            <a:r>
              <a:rPr lang="en-GB" sz="2200" dirty="0">
                <a:cs typeface="Arial" panose="020B0604020202020204" pitchFamily="34" charset="0"/>
              </a:rPr>
              <a:t>availability of confined nutrients in the soil or  rhizosphere</a:t>
            </a:r>
          </a:p>
        </p:txBody>
      </p:sp>
    </p:spTree>
    <p:extLst>
      <p:ext uri="{BB962C8B-B14F-4D97-AF65-F5344CB8AC3E}">
        <p14:creationId xmlns:p14="http://schemas.microsoft.com/office/powerpoint/2010/main" val="97921444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7DDE04-38E2-4545-B7E3-C45D6C89BC50}"/>
              </a:ext>
            </a:extLst>
          </p:cNvPr>
          <p:cNvSpPr>
            <a:spLocks noGrp="1"/>
          </p:cNvSpPr>
          <p:nvPr>
            <p:ph type="title"/>
          </p:nvPr>
        </p:nvSpPr>
        <p:spPr/>
        <p:txBody>
          <a:bodyPr>
            <a:normAutofit/>
          </a:bodyPr>
          <a:lstStyle/>
          <a:p>
            <a:r>
              <a:rPr lang="fr-FR" dirty="0"/>
              <a:t>CEN/TC 455 « </a:t>
            </a:r>
            <a:r>
              <a:rPr lang="en-US" i="1" dirty="0"/>
              <a:t>Plant biostimulants </a:t>
            </a:r>
            <a:r>
              <a:rPr lang="fr-FR" dirty="0"/>
              <a:t>»</a:t>
            </a:r>
            <a:br>
              <a:rPr lang="fr-FR" dirty="0"/>
            </a:br>
            <a:r>
              <a:rPr lang="en-US" cap="none" dirty="0">
                <a:solidFill>
                  <a:schemeClr val="accent1"/>
                </a:solidFill>
              </a:rPr>
              <a:t>FPR - </a:t>
            </a:r>
            <a:r>
              <a:rPr lang="en-US" cap="none" dirty="0" err="1">
                <a:solidFill>
                  <a:schemeClr val="accent1"/>
                </a:solidFill>
              </a:rPr>
              <a:t>Fertilising</a:t>
            </a:r>
            <a:r>
              <a:rPr lang="en-US" cap="none" dirty="0">
                <a:solidFill>
                  <a:schemeClr val="accent1"/>
                </a:solidFill>
              </a:rPr>
              <a:t> Product Regulation</a:t>
            </a:r>
            <a:endParaRPr lang="en-US" dirty="0"/>
          </a:p>
        </p:txBody>
      </p:sp>
      <p:sp>
        <p:nvSpPr>
          <p:cNvPr id="4" name="Rectangle 3">
            <a:extLst>
              <a:ext uri="{FF2B5EF4-FFF2-40B4-BE49-F238E27FC236}">
                <a16:creationId xmlns:a16="http://schemas.microsoft.com/office/drawing/2014/main" id="{4B98F79B-E894-474D-8065-A37BC5FFB76F}"/>
              </a:ext>
            </a:extLst>
          </p:cNvPr>
          <p:cNvSpPr/>
          <p:nvPr/>
        </p:nvSpPr>
        <p:spPr>
          <a:xfrm>
            <a:off x="1865355" y="1570632"/>
            <a:ext cx="8318295" cy="4770537"/>
          </a:xfrm>
          <a:prstGeom prst="rect">
            <a:avLst/>
          </a:prstGeom>
        </p:spPr>
        <p:txBody>
          <a:bodyPr wrap="square">
            <a:spAutoFit/>
          </a:bodyPr>
          <a:lstStyle/>
          <a:p>
            <a:r>
              <a:rPr lang="en-US" sz="2000" i="1" dirty="0"/>
              <a:t>The European Parliament voted in 27 March 2019 to approve the compromise text of the EU </a:t>
            </a:r>
            <a:r>
              <a:rPr lang="en-US" sz="2000" i="1" dirty="0" err="1"/>
              <a:t>Fertilising</a:t>
            </a:r>
            <a:r>
              <a:rPr lang="en-US" sz="2000" i="1" dirty="0"/>
              <a:t> Products Regulation (FPR)</a:t>
            </a:r>
          </a:p>
          <a:p>
            <a:endParaRPr lang="en-US" sz="2000" i="1" dirty="0"/>
          </a:p>
          <a:p>
            <a:r>
              <a:rPr lang="en-US" sz="2000" i="1" dirty="0"/>
              <a:t>The Council will endorse the text on 22 May. </a:t>
            </a:r>
            <a:endParaRPr lang="en-US" sz="2000" dirty="0"/>
          </a:p>
          <a:p>
            <a:endParaRPr lang="en-US" sz="2000" i="1" dirty="0"/>
          </a:p>
          <a:p>
            <a:endParaRPr lang="en-US" sz="2000" i="1" dirty="0"/>
          </a:p>
          <a:p>
            <a:endParaRPr lang="en-US" sz="2000" i="1" dirty="0"/>
          </a:p>
          <a:p>
            <a:r>
              <a:rPr lang="en-US" sz="2000" i="1" dirty="0"/>
              <a:t>Publication in 25 June 2019</a:t>
            </a:r>
          </a:p>
          <a:p>
            <a:endParaRPr lang="en-US" sz="2000" i="1" dirty="0"/>
          </a:p>
          <a:p>
            <a:r>
              <a:rPr lang="en-US" sz="2000" i="1" dirty="0"/>
              <a:t>Entry into force 15 July 2019</a:t>
            </a:r>
          </a:p>
          <a:p>
            <a:endParaRPr lang="en-US" sz="2000" i="1" dirty="0"/>
          </a:p>
          <a:p>
            <a:r>
              <a:rPr lang="en-US" sz="2000" i="1" dirty="0"/>
              <a:t>Application 16 July 2022</a:t>
            </a:r>
          </a:p>
          <a:p>
            <a:endParaRPr lang="en-US" sz="2000" i="1" dirty="0"/>
          </a:p>
          <a:p>
            <a:r>
              <a:rPr lang="en-US" sz="1200" i="1" u="sng" dirty="0">
                <a:solidFill>
                  <a:srgbClr val="0000CC"/>
                </a:solidFill>
                <a:hlinkClick r:id="rId2"/>
              </a:rPr>
              <a:t>https://eur-lex.europa.eu/legal-content/EN/TXT/PDF</a:t>
            </a:r>
            <a:endParaRPr lang="en-US" sz="1200" i="1" u="sng" dirty="0">
              <a:solidFill>
                <a:srgbClr val="0000CC"/>
              </a:solidFill>
            </a:endParaRPr>
          </a:p>
          <a:p>
            <a:r>
              <a:rPr lang="en-US" sz="1200" i="1" u="sng" dirty="0">
                <a:solidFill>
                  <a:srgbClr val="0000CC"/>
                </a:solidFill>
              </a:rPr>
              <a:t>/?uri=OJ:L:2019:170:FULL&amp;from=EN</a:t>
            </a:r>
          </a:p>
          <a:p>
            <a:endParaRPr lang="en-US" sz="2000" i="1" dirty="0"/>
          </a:p>
        </p:txBody>
      </p:sp>
      <p:pic>
        <p:nvPicPr>
          <p:cNvPr id="5" name="Image 4">
            <a:extLst>
              <a:ext uri="{FF2B5EF4-FFF2-40B4-BE49-F238E27FC236}">
                <a16:creationId xmlns:a16="http://schemas.microsoft.com/office/drawing/2014/main" id="{2DF0F848-449B-4DB3-9E13-DC500B99EF69}"/>
              </a:ext>
            </a:extLst>
          </p:cNvPr>
          <p:cNvPicPr>
            <a:picLocks noChangeAspect="1"/>
          </p:cNvPicPr>
          <p:nvPr/>
        </p:nvPicPr>
        <p:blipFill rotWithShape="1">
          <a:blip r:embed="rId3"/>
          <a:srcRect l="480" r="4027"/>
          <a:stretch/>
        </p:blipFill>
        <p:spPr>
          <a:xfrm>
            <a:off x="5585219" y="3120046"/>
            <a:ext cx="4964196" cy="3184415"/>
          </a:xfrm>
          <a:prstGeom prst="rect">
            <a:avLst/>
          </a:prstGeom>
          <a:ln>
            <a:solidFill>
              <a:srgbClr val="0000CC"/>
            </a:solidFill>
          </a:ln>
        </p:spPr>
      </p:pic>
    </p:spTree>
    <p:extLst>
      <p:ext uri="{BB962C8B-B14F-4D97-AF65-F5344CB8AC3E}">
        <p14:creationId xmlns:p14="http://schemas.microsoft.com/office/powerpoint/2010/main" val="186332533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7DDE04-38E2-4545-B7E3-C45D6C89BC50}"/>
              </a:ext>
            </a:extLst>
          </p:cNvPr>
          <p:cNvSpPr>
            <a:spLocks noGrp="1"/>
          </p:cNvSpPr>
          <p:nvPr>
            <p:ph type="title"/>
          </p:nvPr>
        </p:nvSpPr>
        <p:spPr/>
        <p:txBody>
          <a:bodyPr>
            <a:normAutofit/>
          </a:bodyPr>
          <a:lstStyle/>
          <a:p>
            <a:r>
              <a:rPr lang="fr-FR" dirty="0"/>
              <a:t>CEN/TC 455 « </a:t>
            </a:r>
            <a:r>
              <a:rPr lang="en-US" i="1" dirty="0"/>
              <a:t>Plant biostimulants </a:t>
            </a:r>
            <a:r>
              <a:rPr lang="fr-FR" dirty="0"/>
              <a:t>»</a:t>
            </a:r>
            <a:br>
              <a:rPr lang="fr-FR" dirty="0"/>
            </a:br>
            <a:r>
              <a:rPr lang="en-US" dirty="0">
                <a:solidFill>
                  <a:schemeClr val="accent1"/>
                </a:solidFill>
              </a:rPr>
              <a:t>European Committee for Standardization (CEN) ?</a:t>
            </a:r>
            <a:endParaRPr lang="en-US" dirty="0"/>
          </a:p>
        </p:txBody>
      </p:sp>
      <p:sp>
        <p:nvSpPr>
          <p:cNvPr id="4" name="Rectangle 3">
            <a:extLst>
              <a:ext uri="{FF2B5EF4-FFF2-40B4-BE49-F238E27FC236}">
                <a16:creationId xmlns:a16="http://schemas.microsoft.com/office/drawing/2014/main" id="{4B98F79B-E894-474D-8065-A37BC5FFB76F}"/>
              </a:ext>
            </a:extLst>
          </p:cNvPr>
          <p:cNvSpPr/>
          <p:nvPr/>
        </p:nvSpPr>
        <p:spPr>
          <a:xfrm>
            <a:off x="1885233" y="2017893"/>
            <a:ext cx="8318295" cy="4770537"/>
          </a:xfrm>
          <a:prstGeom prst="rect">
            <a:avLst/>
          </a:prstGeom>
        </p:spPr>
        <p:txBody>
          <a:bodyPr wrap="square">
            <a:spAutoFit/>
          </a:bodyPr>
          <a:lstStyle/>
          <a:p>
            <a:pPr algn="just"/>
            <a:r>
              <a:rPr lang="en-GB" sz="1600" dirty="0">
                <a:solidFill>
                  <a:srgbClr val="000000"/>
                </a:solidFill>
                <a:latin typeface="Arial" panose="020B0604020202020204" pitchFamily="34" charset="0"/>
              </a:rPr>
              <a:t>The European Committee for Standardization (CEN) develops setting European standards (ENs) that are applied across the whole of the European single market. </a:t>
            </a:r>
          </a:p>
          <a:p>
            <a:pPr algn="just"/>
            <a:endParaRPr lang="en-GB" sz="1600" dirty="0">
              <a:solidFill>
                <a:srgbClr val="000000"/>
              </a:solidFill>
              <a:latin typeface="Arial" panose="020B0604020202020204" pitchFamily="34" charset="0"/>
            </a:endParaRPr>
          </a:p>
          <a:p>
            <a:pPr algn="just"/>
            <a:r>
              <a:rPr lang="en-GB" sz="1600" dirty="0">
                <a:solidFill>
                  <a:srgbClr val="000000"/>
                </a:solidFill>
                <a:latin typeface="Arial" panose="020B0604020202020204" pitchFamily="34" charset="0"/>
              </a:rPr>
              <a:t>CEN brings together the national standards agencies of 34 countries and a network of thousands of technical experts from business federations, commercial and consumer organizations, environmental groups and other societal stakeholders.</a:t>
            </a:r>
          </a:p>
          <a:p>
            <a:pPr algn="just"/>
            <a:endParaRPr lang="en-US" sz="1600" dirty="0">
              <a:solidFill>
                <a:srgbClr val="000000"/>
              </a:solidFill>
              <a:latin typeface="Arial" panose="020B0604020202020204" pitchFamily="34" charset="0"/>
            </a:endParaRPr>
          </a:p>
          <a:p>
            <a:pPr algn="just"/>
            <a:r>
              <a:rPr lang="en-US" sz="1600" dirty="0">
                <a:solidFill>
                  <a:srgbClr val="000000"/>
                </a:solidFill>
                <a:latin typeface="Arial" panose="020B0604020202020204" pitchFamily="34" charset="0"/>
              </a:rPr>
              <a:t>It</a:t>
            </a:r>
            <a:r>
              <a:rPr lang="en-GB" sz="1600" dirty="0">
                <a:solidFill>
                  <a:srgbClr val="000000"/>
                </a:solidFill>
                <a:latin typeface="Arial" panose="020B0604020202020204" pitchFamily="34" charset="0"/>
              </a:rPr>
              <a:t> will be mandated by the European Commission to develop standards supporting the implementation of the fertilising products regulation and in this context  </a:t>
            </a:r>
            <a:r>
              <a:rPr lang="en-GB" sz="1600" b="1" dirty="0">
                <a:solidFill>
                  <a:srgbClr val="000000"/>
                </a:solidFill>
                <a:latin typeface="Arial" panose="020B0604020202020204" pitchFamily="34" charset="0"/>
              </a:rPr>
              <a:t>CEN has created a Technical Committee CEN/TC 455  on Plant Biostimulants.</a:t>
            </a:r>
          </a:p>
          <a:p>
            <a:pPr algn="just"/>
            <a:endParaRPr lang="en-GB" sz="1600" dirty="0">
              <a:solidFill>
                <a:srgbClr val="000000"/>
              </a:solidFill>
              <a:latin typeface="Arial" panose="020B0604020202020204" pitchFamily="34" charset="0"/>
            </a:endParaRPr>
          </a:p>
          <a:p>
            <a:pPr algn="just"/>
            <a:r>
              <a:rPr lang="en-GB" sz="1600" dirty="0">
                <a:solidFill>
                  <a:srgbClr val="000000"/>
                </a:solidFill>
                <a:latin typeface="Arial" panose="020B0604020202020204" pitchFamily="34" charset="0"/>
              </a:rPr>
              <a:t>AFNOR designs and deploys solutions based on voluntary standards in France and selected other countries. It serves the general interest in its standardization activities and provides services in such competitive sectors.</a:t>
            </a:r>
          </a:p>
          <a:p>
            <a:pPr algn="just"/>
            <a:endParaRPr lang="en-US" sz="1600" dirty="0">
              <a:solidFill>
                <a:srgbClr val="000000"/>
              </a:solidFill>
              <a:latin typeface="Arial" panose="020B0604020202020204" pitchFamily="34" charset="0"/>
            </a:endParaRPr>
          </a:p>
          <a:p>
            <a:pPr algn="just"/>
            <a:r>
              <a:rPr lang="en-US" sz="1600" b="1" dirty="0">
                <a:solidFill>
                  <a:srgbClr val="000000"/>
                </a:solidFill>
                <a:latin typeface="Arial" panose="020B0604020202020204" pitchFamily="34" charset="0"/>
              </a:rPr>
              <a:t>A</a:t>
            </a:r>
            <a:r>
              <a:rPr lang="en-GB" sz="1600" b="1" dirty="0">
                <a:solidFill>
                  <a:srgbClr val="000000"/>
                </a:solidFill>
                <a:latin typeface="Arial" panose="020B0604020202020204" pitchFamily="34" charset="0"/>
              </a:rPr>
              <a:t>FNOR Normalisation provides the secretariat of CEN/TC 455 Plant Biostimulants.</a:t>
            </a:r>
          </a:p>
          <a:p>
            <a:pPr algn="just"/>
            <a:endParaRPr lang="en-GB" sz="1600" dirty="0">
              <a:solidFill>
                <a:srgbClr val="000000"/>
              </a:solidFill>
              <a:latin typeface="Arial" panose="020B0604020202020204" pitchFamily="34" charset="0"/>
            </a:endParaRPr>
          </a:p>
          <a:p>
            <a:pPr algn="just"/>
            <a:endParaRPr lang="en-GB" sz="1600" dirty="0">
              <a:solidFill>
                <a:srgbClr val="000000"/>
              </a:solidFill>
              <a:latin typeface="Arial" panose="020B0604020202020204" pitchFamily="34" charset="0"/>
            </a:endParaRPr>
          </a:p>
          <a:p>
            <a:pPr algn="just"/>
            <a:endParaRPr lang="en-GB" sz="1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342775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re 1">
            <a:extLst>
              <a:ext uri="{FF2B5EF4-FFF2-40B4-BE49-F238E27FC236}">
                <a16:creationId xmlns:a16="http://schemas.microsoft.com/office/drawing/2014/main" id="{31E91599-27A2-4BD3-AD8E-B236C966DFE1}"/>
              </a:ext>
            </a:extLst>
          </p:cNvPr>
          <p:cNvSpPr txBox="1">
            <a:spLocks/>
          </p:cNvSpPr>
          <p:nvPr/>
        </p:nvSpPr>
        <p:spPr>
          <a:xfrm>
            <a:off x="2165350" y="544829"/>
            <a:ext cx="7861300" cy="769441"/>
          </a:xfrm>
          <a:prstGeom prst="rect">
            <a:avLst/>
          </a:prstGeom>
        </p:spPr>
        <p:txBody>
          <a:bodyPr vert="horz" lIns="0" tIns="0" rIns="0" bIns="0" rtlCol="0" anchor="t">
            <a:normAutofit/>
          </a:bodyPr>
          <a:lstStyle>
            <a:lvl1pPr marL="0" marR="0" indent="0" algn="l" defTabSz="914400" rtl="0" eaLnBrk="1" fontAlgn="base" latinLnBrk="0" hangingPunct="1">
              <a:lnSpc>
                <a:spcPct val="100000"/>
              </a:lnSpc>
              <a:spcBef>
                <a:spcPct val="0"/>
              </a:spcBef>
              <a:spcAft>
                <a:spcPct val="0"/>
              </a:spcAft>
              <a:buClrTx/>
              <a:buSzTx/>
              <a:buFontTx/>
              <a:buNone/>
              <a:tabLst/>
              <a:defRPr sz="2400" b="1" kern="1200" cap="all" baseline="0">
                <a:solidFill>
                  <a:schemeClr val="tx1"/>
                </a:solidFill>
                <a:latin typeface="+mj-lt"/>
                <a:ea typeface="+mj-ea"/>
                <a:cs typeface="+mj-cs"/>
              </a:defRPr>
            </a:lvl1pPr>
          </a:lstStyle>
          <a:p>
            <a:r>
              <a:rPr lang="fr-FR" dirty="0"/>
              <a:t>CEN/TC 455 « </a:t>
            </a:r>
            <a:r>
              <a:rPr lang="en-US" i="1" dirty="0"/>
              <a:t>Plant biostimulants </a:t>
            </a:r>
            <a:r>
              <a:rPr lang="fr-FR" dirty="0"/>
              <a:t>»</a:t>
            </a:r>
            <a:br>
              <a:rPr lang="fr-FR" dirty="0"/>
            </a:br>
            <a:r>
              <a:rPr lang="en-US" cap="none" dirty="0">
                <a:solidFill>
                  <a:schemeClr val="accent1"/>
                </a:solidFill>
              </a:rPr>
              <a:t>Relationship between EU legislation &amp; EN standards</a:t>
            </a:r>
            <a:endParaRPr lang="en-US" dirty="0"/>
          </a:p>
        </p:txBody>
      </p:sp>
      <p:sp>
        <p:nvSpPr>
          <p:cNvPr id="3" name="Espace réservé du texte 2">
            <a:extLst>
              <a:ext uri="{FF2B5EF4-FFF2-40B4-BE49-F238E27FC236}">
                <a16:creationId xmlns:a16="http://schemas.microsoft.com/office/drawing/2014/main" id="{1A4A6D37-3EF5-41CB-9785-836278547407}"/>
              </a:ext>
            </a:extLst>
          </p:cNvPr>
          <p:cNvSpPr>
            <a:spLocks noGrp="1"/>
          </p:cNvSpPr>
          <p:nvPr>
            <p:ph type="body" sz="quarter" idx="11"/>
          </p:nvPr>
        </p:nvSpPr>
        <p:spPr>
          <a:xfrm>
            <a:off x="2151514" y="1623361"/>
            <a:ext cx="7861300" cy="4171405"/>
          </a:xfrm>
        </p:spPr>
        <p:txBody>
          <a:bodyPr/>
          <a:lstStyle/>
          <a:p>
            <a:r>
              <a:rPr lang="en-US" dirty="0"/>
              <a:t>Validation by CEN of the Standardization Request from the Commission</a:t>
            </a:r>
          </a:p>
          <a:p>
            <a:endParaRPr lang="en-US" dirty="0"/>
          </a:p>
        </p:txBody>
      </p:sp>
      <p:pic>
        <p:nvPicPr>
          <p:cNvPr id="5" name="Image 4">
            <a:extLst>
              <a:ext uri="{FF2B5EF4-FFF2-40B4-BE49-F238E27FC236}">
                <a16:creationId xmlns:a16="http://schemas.microsoft.com/office/drawing/2014/main" id="{FC4690C2-EA3E-4C2D-856C-B72738882A2E}"/>
              </a:ext>
            </a:extLst>
          </p:cNvPr>
          <p:cNvPicPr>
            <a:picLocks noChangeAspect="1"/>
          </p:cNvPicPr>
          <p:nvPr/>
        </p:nvPicPr>
        <p:blipFill>
          <a:blip r:embed="rId2"/>
          <a:stretch>
            <a:fillRect/>
          </a:stretch>
        </p:blipFill>
        <p:spPr>
          <a:xfrm>
            <a:off x="6700705" y="2907487"/>
            <a:ext cx="3750639" cy="3293857"/>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Rectangle 3">
            <a:extLst>
              <a:ext uri="{FF2B5EF4-FFF2-40B4-BE49-F238E27FC236}">
                <a16:creationId xmlns:a16="http://schemas.microsoft.com/office/drawing/2014/main" id="{8F5D4643-5BA7-488A-B7ED-3F31ED508823}"/>
              </a:ext>
            </a:extLst>
          </p:cNvPr>
          <p:cNvSpPr/>
          <p:nvPr/>
        </p:nvSpPr>
        <p:spPr>
          <a:xfrm>
            <a:off x="1524000" y="4845649"/>
            <a:ext cx="5097576" cy="1477328"/>
          </a:xfrm>
          <a:prstGeom prst="rect">
            <a:avLst/>
          </a:prstGeom>
        </p:spPr>
        <p:txBody>
          <a:bodyPr wrap="square">
            <a:spAutoFit/>
          </a:bodyPr>
          <a:lstStyle/>
          <a:p>
            <a:r>
              <a:rPr lang="en-US" dirty="0">
                <a:latin typeface="Calibri" panose="020F0502020204030204" pitchFamily="34" charset="0"/>
                <a:ea typeface="Calibri" panose="020F0502020204030204" pitchFamily="34" charset="0"/>
              </a:rPr>
              <a:t>Development of standards in 2 steps :</a:t>
            </a:r>
          </a:p>
          <a:p>
            <a:pPr marL="285750" indent="-285750">
              <a:buFont typeface="Arial" panose="020B0604020202020204" pitchFamily="34" charset="0"/>
              <a:buChar char="•"/>
            </a:pPr>
            <a:r>
              <a:rPr lang="en-US" b="1" dirty="0">
                <a:latin typeface="Calibri" panose="020F0502020204030204" pitchFamily="34" charset="0"/>
                <a:ea typeface="Calibri" panose="020F0502020204030204" pitchFamily="34" charset="0"/>
              </a:rPr>
              <a:t>TS</a:t>
            </a:r>
            <a:r>
              <a:rPr lang="en-US" dirty="0">
                <a:latin typeface="Calibri" panose="020F0502020204030204" pitchFamily="34" charset="0"/>
                <a:ea typeface="Calibri" panose="020F0502020204030204" pitchFamily="34" charset="0"/>
              </a:rPr>
              <a:t>: Technical Specification (EN without ring-test)  before April 2022</a:t>
            </a:r>
          </a:p>
          <a:p>
            <a:pPr marL="285750" indent="-285750">
              <a:buFont typeface="Arial" panose="020B0604020202020204" pitchFamily="34" charset="0"/>
              <a:buChar char="•"/>
            </a:pPr>
            <a:r>
              <a:rPr lang="en-US" b="1" dirty="0" err="1">
                <a:latin typeface="Calibri" panose="020F0502020204030204" pitchFamily="34" charset="0"/>
                <a:ea typeface="Calibri" panose="020F0502020204030204" pitchFamily="34" charset="0"/>
              </a:rPr>
              <a:t>hEN</a:t>
            </a:r>
            <a:r>
              <a:rPr lang="en-US" dirty="0">
                <a:latin typeface="Calibri" panose="020F0502020204030204" pitchFamily="34" charset="0"/>
                <a:ea typeface="Calibri" panose="020F0502020204030204" pitchFamily="34" charset="0"/>
              </a:rPr>
              <a:t>: Harmonized EN standard (EN with ring-test and citation into JOEU) before April 2024</a:t>
            </a:r>
          </a:p>
        </p:txBody>
      </p:sp>
      <p:sp>
        <p:nvSpPr>
          <p:cNvPr id="7" name="Rectangle 6">
            <a:extLst>
              <a:ext uri="{FF2B5EF4-FFF2-40B4-BE49-F238E27FC236}">
                <a16:creationId xmlns:a16="http://schemas.microsoft.com/office/drawing/2014/main" id="{AB693136-F4EA-4372-81F1-2CD5F81060E5}"/>
              </a:ext>
            </a:extLst>
          </p:cNvPr>
          <p:cNvSpPr/>
          <p:nvPr/>
        </p:nvSpPr>
        <p:spPr>
          <a:xfrm>
            <a:off x="6195646" y="2096898"/>
            <a:ext cx="4444682" cy="461665"/>
          </a:xfrm>
          <a:prstGeom prst="rect">
            <a:avLst/>
          </a:prstGeom>
        </p:spPr>
        <p:txBody>
          <a:bodyPr wrap="square">
            <a:spAutoFit/>
          </a:bodyPr>
          <a:lstStyle/>
          <a:p>
            <a:pPr algn="ctr"/>
            <a:r>
              <a:rPr lang="en-US" sz="1200" u="sng" dirty="0">
                <a:solidFill>
                  <a:srgbClr val="0000FF"/>
                </a:solidFill>
                <a:latin typeface="Calibri" panose="020F0502020204030204" pitchFamily="34" charset="0"/>
                <a:ea typeface="Calibri" panose="020F0502020204030204" pitchFamily="34" charset="0"/>
                <a:hlinkClick r:id="rId3"/>
              </a:rPr>
              <a:t>https://ec.europa.eu/growth/tools-databases/mandates/index.cfm?fuseaction=search.detail&amp;id=588</a:t>
            </a:r>
            <a:endParaRPr lang="en-US" sz="1200" u="sng" dirty="0">
              <a:solidFill>
                <a:srgbClr val="0000FF"/>
              </a:solidFill>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35DAEF94-0E9D-4399-8CD7-EE9AC2203ECA}"/>
              </a:ext>
            </a:extLst>
          </p:cNvPr>
          <p:cNvPicPr>
            <a:picLocks noChangeAspect="1"/>
          </p:cNvPicPr>
          <p:nvPr/>
        </p:nvPicPr>
        <p:blipFill>
          <a:blip r:embed="rId4"/>
          <a:stretch>
            <a:fillRect/>
          </a:stretch>
        </p:blipFill>
        <p:spPr>
          <a:xfrm>
            <a:off x="1704194" y="1455631"/>
            <a:ext cx="4482661" cy="3709977"/>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extLst>
      <p:ext uri="{BB962C8B-B14F-4D97-AF65-F5344CB8AC3E}">
        <p14:creationId xmlns:p14="http://schemas.microsoft.com/office/powerpoint/2010/main" val="158824353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10">
            <a:extLst>
              <a:ext uri="{FF2B5EF4-FFF2-40B4-BE49-F238E27FC236}">
                <a16:creationId xmlns:a16="http://schemas.microsoft.com/office/drawing/2014/main" id="{10F39F32-644E-488B-AE32-4C3A316E92F7}"/>
              </a:ext>
            </a:extLst>
          </p:cNvPr>
          <p:cNvSpPr>
            <a:spLocks noGrp="1" noChangeArrowheads="1"/>
          </p:cNvSpPr>
          <p:nvPr/>
        </p:nvSpPr>
        <p:spPr>
          <a:xfrm>
            <a:off x="4926736" y="2316027"/>
            <a:ext cx="6027014" cy="3346604"/>
          </a:xfr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900" dirty="0"/>
          </a:p>
          <a:p>
            <a:pPr marL="482204" lvl="4" indent="-214313">
              <a:buClr>
                <a:schemeClr val="accent1"/>
              </a:buClr>
              <a:buFont typeface="Wingdings" panose="05000000000000000000" pitchFamily="2" charset="2"/>
              <a:buChar char="ð"/>
            </a:pPr>
            <a:endParaRPr lang="en-US" sz="1350" dirty="0"/>
          </a:p>
          <a:p>
            <a:pPr marL="267891" lvl="4" indent="0">
              <a:buClr>
                <a:schemeClr val="accent1"/>
              </a:buClr>
              <a:buNone/>
            </a:pPr>
            <a:endParaRPr lang="en-US" sz="1350" dirty="0"/>
          </a:p>
          <a:p>
            <a:pPr marL="267891" lvl="4" indent="0">
              <a:buClr>
                <a:schemeClr val="accent1"/>
              </a:buClr>
              <a:buNone/>
            </a:pPr>
            <a:endParaRPr lang="en-US" sz="1350" dirty="0"/>
          </a:p>
        </p:txBody>
      </p:sp>
      <p:pic>
        <p:nvPicPr>
          <p:cNvPr id="50" name="Image 49">
            <a:extLst>
              <a:ext uri="{FF2B5EF4-FFF2-40B4-BE49-F238E27FC236}">
                <a16:creationId xmlns:a16="http://schemas.microsoft.com/office/drawing/2014/main" id="{68FD70AF-F7C7-4883-BC32-3F0D93C75D4F}"/>
              </a:ext>
            </a:extLst>
          </p:cNvPr>
          <p:cNvPicPr>
            <a:picLocks noChangeAspect="1"/>
          </p:cNvPicPr>
          <p:nvPr/>
        </p:nvPicPr>
        <p:blipFill rotWithShape="1">
          <a:blip r:embed="rId3"/>
          <a:srcRect t="14227"/>
          <a:stretch/>
        </p:blipFill>
        <p:spPr>
          <a:xfrm>
            <a:off x="4781079" y="2452291"/>
            <a:ext cx="5935021" cy="3035578"/>
          </a:xfrm>
          <a:prstGeom prst="rect">
            <a:avLst/>
          </a:prstGeom>
        </p:spPr>
      </p:pic>
      <p:grpSp>
        <p:nvGrpSpPr>
          <p:cNvPr id="51" name="Groupe 50">
            <a:extLst>
              <a:ext uri="{FF2B5EF4-FFF2-40B4-BE49-F238E27FC236}">
                <a16:creationId xmlns:a16="http://schemas.microsoft.com/office/drawing/2014/main" id="{30C9ACD3-E9D1-47FA-BE46-5A29A5BAA062}"/>
              </a:ext>
            </a:extLst>
          </p:cNvPr>
          <p:cNvGrpSpPr/>
          <p:nvPr/>
        </p:nvGrpSpPr>
        <p:grpSpPr>
          <a:xfrm>
            <a:off x="4624339" y="5208150"/>
            <a:ext cx="6289661" cy="660352"/>
            <a:chOff x="-1" y="6158747"/>
            <a:chExt cx="9144001" cy="862882"/>
          </a:xfrm>
          <a:solidFill>
            <a:schemeClr val="bg1"/>
          </a:solidFill>
        </p:grpSpPr>
        <p:sp>
          <p:nvSpPr>
            <p:cNvPr id="80" name="Rectangle 79">
              <a:extLst>
                <a:ext uri="{FF2B5EF4-FFF2-40B4-BE49-F238E27FC236}">
                  <a16:creationId xmlns:a16="http://schemas.microsoft.com/office/drawing/2014/main" id="{0A8FC8C5-129A-4A3F-ADC0-171C4A7E88D9}"/>
                </a:ext>
              </a:extLst>
            </p:cNvPr>
            <p:cNvSpPr/>
            <p:nvPr/>
          </p:nvSpPr>
          <p:spPr>
            <a:xfrm>
              <a:off x="-1" y="6210913"/>
              <a:ext cx="9144001" cy="603258"/>
            </a:xfrm>
            <a:prstGeom prst="rect">
              <a:avLst/>
            </a:prstGeom>
            <a:grpFill/>
          </p:spPr>
          <p:txBody>
            <a:bodyPr wrap="squar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endParaRPr lang="en-US" sz="1200" b="1" dirty="0">
                <a:solidFill>
                  <a:srgbClr val="0000CC"/>
                </a:solidFill>
              </a:endParaRPr>
            </a:p>
            <a:p>
              <a:pPr algn="ctr"/>
              <a:r>
                <a:rPr lang="en-US" sz="1200" b="1" dirty="0">
                  <a:solidFill>
                    <a:srgbClr val="0000CC"/>
                  </a:solidFill>
                </a:rPr>
                <a:t> </a:t>
              </a:r>
              <a:endParaRPr lang="fr-FR" sz="1200" b="1" dirty="0">
                <a:solidFill>
                  <a:srgbClr val="0000CC"/>
                </a:solidFill>
              </a:endParaRPr>
            </a:p>
          </p:txBody>
        </p:sp>
        <p:sp>
          <p:nvSpPr>
            <p:cNvPr id="81" name="Rectangle 80">
              <a:extLst>
                <a:ext uri="{FF2B5EF4-FFF2-40B4-BE49-F238E27FC236}">
                  <a16:creationId xmlns:a16="http://schemas.microsoft.com/office/drawing/2014/main" id="{9CA64BDA-94B1-4242-8C67-20F168C1B5DE}"/>
                </a:ext>
              </a:extLst>
            </p:cNvPr>
            <p:cNvSpPr/>
            <p:nvPr/>
          </p:nvSpPr>
          <p:spPr>
            <a:xfrm>
              <a:off x="7609366" y="6158747"/>
              <a:ext cx="760200" cy="542931"/>
            </a:xfrm>
            <a:prstGeom prst="rect">
              <a:avLst/>
            </a:prstGeom>
            <a:grp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050" b="1" dirty="0">
                  <a:solidFill>
                    <a:srgbClr val="0000CC"/>
                  </a:solidFill>
                </a:rPr>
                <a:t>April</a:t>
              </a:r>
            </a:p>
            <a:p>
              <a:pPr algn="ctr"/>
              <a:r>
                <a:rPr lang="en-US" sz="1050" b="1" dirty="0">
                  <a:solidFill>
                    <a:srgbClr val="0000CC"/>
                  </a:solidFill>
                </a:rPr>
                <a:t> 2024</a:t>
              </a:r>
              <a:endParaRPr lang="fr-FR" sz="1050" b="1" dirty="0">
                <a:solidFill>
                  <a:srgbClr val="0000CC"/>
                </a:solidFill>
              </a:endParaRPr>
            </a:p>
          </p:txBody>
        </p:sp>
        <p:sp>
          <p:nvSpPr>
            <p:cNvPr id="82" name="Rectangle 81">
              <a:extLst>
                <a:ext uri="{FF2B5EF4-FFF2-40B4-BE49-F238E27FC236}">
                  <a16:creationId xmlns:a16="http://schemas.microsoft.com/office/drawing/2014/main" id="{2E986392-2C2B-4C87-9D81-61AE3E573FBE}"/>
                </a:ext>
              </a:extLst>
            </p:cNvPr>
            <p:cNvSpPr/>
            <p:nvPr/>
          </p:nvSpPr>
          <p:spPr>
            <a:xfrm>
              <a:off x="6952104" y="6174242"/>
              <a:ext cx="760200" cy="542931"/>
            </a:xfrm>
            <a:prstGeom prst="rect">
              <a:avLst/>
            </a:prstGeom>
            <a:grp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050" b="1" dirty="0">
                  <a:solidFill>
                    <a:srgbClr val="0000CC"/>
                  </a:solidFill>
                </a:rPr>
                <a:t>Feb.</a:t>
              </a:r>
            </a:p>
            <a:p>
              <a:pPr algn="ctr"/>
              <a:r>
                <a:rPr lang="en-US" sz="1050" b="1" dirty="0">
                  <a:solidFill>
                    <a:srgbClr val="0000CC"/>
                  </a:solidFill>
                </a:rPr>
                <a:t> 2024</a:t>
              </a:r>
              <a:endParaRPr lang="fr-FR" sz="1050" b="1" dirty="0">
                <a:solidFill>
                  <a:srgbClr val="0000CC"/>
                </a:solidFill>
              </a:endParaRPr>
            </a:p>
          </p:txBody>
        </p:sp>
        <p:sp>
          <p:nvSpPr>
            <p:cNvPr id="83" name="Rectangle 82">
              <a:extLst>
                <a:ext uri="{FF2B5EF4-FFF2-40B4-BE49-F238E27FC236}">
                  <a16:creationId xmlns:a16="http://schemas.microsoft.com/office/drawing/2014/main" id="{4A01320E-8A4C-4BDA-BC23-E0F599DFD014}"/>
                </a:ext>
              </a:extLst>
            </p:cNvPr>
            <p:cNvSpPr/>
            <p:nvPr/>
          </p:nvSpPr>
          <p:spPr>
            <a:xfrm>
              <a:off x="6253359" y="6179976"/>
              <a:ext cx="888054" cy="542931"/>
            </a:xfrm>
            <a:prstGeom prst="rect">
              <a:avLst/>
            </a:prstGeom>
            <a:grpFill/>
          </p:spPr>
          <p:txBody>
            <a:bodyPr wrap="squar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050" b="1" dirty="0">
                  <a:solidFill>
                    <a:srgbClr val="0000CC"/>
                  </a:solidFill>
                </a:rPr>
                <a:t>Dec.</a:t>
              </a:r>
            </a:p>
            <a:p>
              <a:pPr algn="ctr"/>
              <a:r>
                <a:rPr lang="en-US" sz="1050" b="1" dirty="0">
                  <a:solidFill>
                    <a:srgbClr val="0000CC"/>
                  </a:solidFill>
                </a:rPr>
                <a:t> 2023</a:t>
              </a:r>
              <a:endParaRPr lang="fr-FR" sz="1050" b="1" dirty="0">
                <a:solidFill>
                  <a:srgbClr val="0000CC"/>
                </a:solidFill>
              </a:endParaRPr>
            </a:p>
          </p:txBody>
        </p:sp>
        <p:sp>
          <p:nvSpPr>
            <p:cNvPr id="84" name="Rectangle 83">
              <a:extLst>
                <a:ext uri="{FF2B5EF4-FFF2-40B4-BE49-F238E27FC236}">
                  <a16:creationId xmlns:a16="http://schemas.microsoft.com/office/drawing/2014/main" id="{DDB0622C-85E8-47C3-B36A-B116729DB7CC}"/>
                </a:ext>
              </a:extLst>
            </p:cNvPr>
            <p:cNvSpPr/>
            <p:nvPr/>
          </p:nvSpPr>
          <p:spPr>
            <a:xfrm>
              <a:off x="5494127" y="6177068"/>
              <a:ext cx="974602" cy="542931"/>
            </a:xfrm>
            <a:prstGeom prst="rect">
              <a:avLst/>
            </a:prstGeom>
            <a:grp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050" b="1" dirty="0" err="1">
                  <a:solidFill>
                    <a:srgbClr val="0000CC"/>
                  </a:solidFill>
                </a:rPr>
                <a:t>Mi</a:t>
              </a:r>
              <a:r>
                <a:rPr lang="en-US" sz="1050" b="1" dirty="0">
                  <a:solidFill>
                    <a:srgbClr val="0000CC"/>
                  </a:solidFill>
                </a:rPr>
                <a:t>-Nov.</a:t>
              </a:r>
            </a:p>
            <a:p>
              <a:pPr algn="ctr"/>
              <a:r>
                <a:rPr lang="en-US" sz="1050" b="1" dirty="0">
                  <a:solidFill>
                    <a:srgbClr val="0000CC"/>
                  </a:solidFill>
                </a:rPr>
                <a:t> 2023</a:t>
              </a:r>
              <a:endParaRPr lang="fr-FR" sz="1050" b="1" dirty="0">
                <a:solidFill>
                  <a:srgbClr val="0000CC"/>
                </a:solidFill>
              </a:endParaRPr>
            </a:p>
          </p:txBody>
        </p:sp>
        <p:sp>
          <p:nvSpPr>
            <p:cNvPr id="85" name="Rectangle 84">
              <a:extLst>
                <a:ext uri="{FF2B5EF4-FFF2-40B4-BE49-F238E27FC236}">
                  <a16:creationId xmlns:a16="http://schemas.microsoft.com/office/drawing/2014/main" id="{35FD2D41-18F4-48AE-B083-90D9BD9824D6}"/>
                </a:ext>
              </a:extLst>
            </p:cNvPr>
            <p:cNvSpPr/>
            <p:nvPr/>
          </p:nvSpPr>
          <p:spPr>
            <a:xfrm>
              <a:off x="3047687" y="6177068"/>
              <a:ext cx="1013006" cy="844561"/>
            </a:xfrm>
            <a:prstGeom prst="rect">
              <a:avLst/>
            </a:prstGeom>
            <a:grpFill/>
          </p:spPr>
          <p:txBody>
            <a:bodyPr wrap="squar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200" b="1" dirty="0" err="1">
                  <a:solidFill>
                    <a:srgbClr val="0000CC"/>
                  </a:solidFill>
                </a:rPr>
                <a:t>Mi</a:t>
              </a:r>
              <a:r>
                <a:rPr lang="en-US" sz="1200" b="1" dirty="0">
                  <a:solidFill>
                    <a:srgbClr val="0000CC"/>
                  </a:solidFill>
                </a:rPr>
                <a:t>-Dec.</a:t>
              </a:r>
            </a:p>
            <a:p>
              <a:pPr algn="ctr"/>
              <a:r>
                <a:rPr lang="en-US" sz="1200" b="1" dirty="0">
                  <a:solidFill>
                    <a:srgbClr val="0000CC"/>
                  </a:solidFill>
                </a:rPr>
                <a:t>2022</a:t>
              </a:r>
              <a:endParaRPr lang="fr-FR" sz="1200" b="1" dirty="0">
                <a:solidFill>
                  <a:srgbClr val="0000CC"/>
                </a:solidFill>
              </a:endParaRPr>
            </a:p>
          </p:txBody>
        </p:sp>
        <p:sp>
          <p:nvSpPr>
            <p:cNvPr id="86" name="Rectangle 85">
              <a:extLst>
                <a:ext uri="{FF2B5EF4-FFF2-40B4-BE49-F238E27FC236}">
                  <a16:creationId xmlns:a16="http://schemas.microsoft.com/office/drawing/2014/main" id="{1A20C328-EC39-4064-B730-36D2FE7D8F3F}"/>
                </a:ext>
              </a:extLst>
            </p:cNvPr>
            <p:cNvSpPr/>
            <p:nvPr/>
          </p:nvSpPr>
          <p:spPr>
            <a:xfrm>
              <a:off x="2384831" y="6183600"/>
              <a:ext cx="816131" cy="603258"/>
            </a:xfrm>
            <a:prstGeom prst="rect">
              <a:avLst/>
            </a:prstGeom>
            <a:grp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200" b="1" dirty="0">
                  <a:solidFill>
                    <a:srgbClr val="0000CC"/>
                  </a:solidFill>
                </a:rPr>
                <a:t>Sept.</a:t>
              </a:r>
            </a:p>
            <a:p>
              <a:pPr algn="ctr"/>
              <a:r>
                <a:rPr lang="en-US" sz="1200" b="1" dirty="0">
                  <a:solidFill>
                    <a:srgbClr val="0000CC"/>
                  </a:solidFill>
                </a:rPr>
                <a:t>2022</a:t>
              </a:r>
              <a:endParaRPr lang="fr-FR" sz="1200" b="1" dirty="0">
                <a:solidFill>
                  <a:srgbClr val="0000CC"/>
                </a:solidFill>
              </a:endParaRPr>
            </a:p>
          </p:txBody>
        </p:sp>
        <p:sp>
          <p:nvSpPr>
            <p:cNvPr id="87" name="Rectangle 86">
              <a:extLst>
                <a:ext uri="{FF2B5EF4-FFF2-40B4-BE49-F238E27FC236}">
                  <a16:creationId xmlns:a16="http://schemas.microsoft.com/office/drawing/2014/main" id="{D40E5790-1DFF-4DE3-94E8-FCA5B679676E}"/>
                </a:ext>
              </a:extLst>
            </p:cNvPr>
            <p:cNvSpPr/>
            <p:nvPr/>
          </p:nvSpPr>
          <p:spPr>
            <a:xfrm>
              <a:off x="109291" y="6187294"/>
              <a:ext cx="760200" cy="542931"/>
            </a:xfrm>
            <a:prstGeom prst="rect">
              <a:avLst/>
            </a:prstGeom>
            <a:grp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050" b="1" dirty="0">
                  <a:solidFill>
                    <a:srgbClr val="0000CC"/>
                  </a:solidFill>
                </a:rPr>
                <a:t>July</a:t>
              </a:r>
            </a:p>
            <a:p>
              <a:pPr algn="ctr"/>
              <a:r>
                <a:rPr lang="en-US" sz="1050" b="1" dirty="0">
                  <a:solidFill>
                    <a:srgbClr val="0000CC"/>
                  </a:solidFill>
                </a:rPr>
                <a:t> 2022</a:t>
              </a:r>
              <a:endParaRPr lang="fr-FR" sz="1050" b="1" dirty="0">
                <a:solidFill>
                  <a:srgbClr val="0000CC"/>
                </a:solidFill>
              </a:endParaRPr>
            </a:p>
          </p:txBody>
        </p:sp>
        <p:sp>
          <p:nvSpPr>
            <p:cNvPr id="88" name="Rectangle 87">
              <a:extLst>
                <a:ext uri="{FF2B5EF4-FFF2-40B4-BE49-F238E27FC236}">
                  <a16:creationId xmlns:a16="http://schemas.microsoft.com/office/drawing/2014/main" id="{16D3E04A-4480-4D99-AC3D-33AFD9977DBA}"/>
                </a:ext>
              </a:extLst>
            </p:cNvPr>
            <p:cNvSpPr/>
            <p:nvPr/>
          </p:nvSpPr>
          <p:spPr>
            <a:xfrm>
              <a:off x="3896501" y="6211072"/>
              <a:ext cx="1160721" cy="542931"/>
            </a:xfrm>
            <a:prstGeom prst="rect">
              <a:avLst/>
            </a:prstGeom>
            <a:grpFill/>
          </p:spPr>
          <p:txBody>
            <a:bodyPr wrap="squar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a:r>
                <a:rPr lang="en-US" sz="1050" b="1" dirty="0" err="1">
                  <a:solidFill>
                    <a:srgbClr val="0000CC"/>
                  </a:solidFill>
                </a:rPr>
                <a:t>Mi</a:t>
              </a:r>
              <a:r>
                <a:rPr lang="en-US" sz="1050" b="1" dirty="0">
                  <a:solidFill>
                    <a:srgbClr val="0000CC"/>
                  </a:solidFill>
                </a:rPr>
                <a:t>-March</a:t>
              </a:r>
            </a:p>
            <a:p>
              <a:pPr algn="ctr"/>
              <a:r>
                <a:rPr lang="en-US" sz="1050" b="1" dirty="0">
                  <a:solidFill>
                    <a:srgbClr val="0000CC"/>
                  </a:solidFill>
                </a:rPr>
                <a:t> 2023</a:t>
              </a:r>
              <a:endParaRPr lang="fr-FR" sz="1050" b="1" dirty="0">
                <a:solidFill>
                  <a:srgbClr val="0000CC"/>
                </a:solidFill>
              </a:endParaRPr>
            </a:p>
          </p:txBody>
        </p:sp>
      </p:grpSp>
      <p:sp>
        <p:nvSpPr>
          <p:cNvPr id="58" name="ZoneTexte 9">
            <a:extLst>
              <a:ext uri="{FF2B5EF4-FFF2-40B4-BE49-F238E27FC236}">
                <a16:creationId xmlns:a16="http://schemas.microsoft.com/office/drawing/2014/main" id="{DA4C56C0-BA39-40A7-A67C-3BBBAA9A3454}"/>
              </a:ext>
            </a:extLst>
          </p:cNvPr>
          <p:cNvSpPr txBox="1"/>
          <p:nvPr/>
        </p:nvSpPr>
        <p:spPr>
          <a:xfrm>
            <a:off x="5417656" y="4350665"/>
            <a:ext cx="159565" cy="369332"/>
          </a:xfrm>
          <a:prstGeom prst="rect">
            <a:avLst/>
          </a:prstGeom>
          <a:solidFill>
            <a:srgbClr val="1CADE4"/>
          </a:solid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endParaRPr lang="fr-FR" sz="1800" dirty="0"/>
          </a:p>
        </p:txBody>
      </p:sp>
      <p:sp>
        <p:nvSpPr>
          <p:cNvPr id="59" name="ZoneTexte 24">
            <a:extLst>
              <a:ext uri="{FF2B5EF4-FFF2-40B4-BE49-F238E27FC236}">
                <a16:creationId xmlns:a16="http://schemas.microsoft.com/office/drawing/2014/main" id="{FFEDFC1E-1E1D-4672-9E8C-7F101C26FA08}"/>
              </a:ext>
            </a:extLst>
          </p:cNvPr>
          <p:cNvSpPr txBox="1"/>
          <p:nvPr/>
        </p:nvSpPr>
        <p:spPr>
          <a:xfrm>
            <a:off x="6043493" y="4137629"/>
            <a:ext cx="590639" cy="461665"/>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solidFill>
                  <a:schemeClr val="bg1"/>
                </a:solidFill>
                <a:latin typeface="+mn-lt"/>
              </a:rPr>
              <a:t>+ ring tests</a:t>
            </a:r>
          </a:p>
        </p:txBody>
      </p:sp>
      <p:sp>
        <p:nvSpPr>
          <p:cNvPr id="60" name="Rectangle 59">
            <a:extLst>
              <a:ext uri="{FF2B5EF4-FFF2-40B4-BE49-F238E27FC236}">
                <a16:creationId xmlns:a16="http://schemas.microsoft.com/office/drawing/2014/main" id="{EDE9AF36-1F99-4914-877C-784A89DF2118}"/>
              </a:ext>
            </a:extLst>
          </p:cNvPr>
          <p:cNvSpPr/>
          <p:nvPr/>
        </p:nvSpPr>
        <p:spPr>
          <a:xfrm>
            <a:off x="4671794" y="5036467"/>
            <a:ext cx="5745244" cy="1757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fr-FR" sz="1800"/>
          </a:p>
        </p:txBody>
      </p:sp>
      <p:sp>
        <p:nvSpPr>
          <p:cNvPr id="61" name="ZoneTexte 19">
            <a:extLst>
              <a:ext uri="{FF2B5EF4-FFF2-40B4-BE49-F238E27FC236}">
                <a16:creationId xmlns:a16="http://schemas.microsoft.com/office/drawing/2014/main" id="{A0DAB8F9-40E9-4AB3-8BB7-CC77D5B5D416}"/>
              </a:ext>
            </a:extLst>
          </p:cNvPr>
          <p:cNvSpPr txBox="1"/>
          <p:nvPr/>
        </p:nvSpPr>
        <p:spPr>
          <a:xfrm>
            <a:off x="9879739" y="4971230"/>
            <a:ext cx="368572"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24</a:t>
            </a:r>
          </a:p>
        </p:txBody>
      </p:sp>
      <p:sp>
        <p:nvSpPr>
          <p:cNvPr id="62" name="ZoneTexte 27">
            <a:extLst>
              <a:ext uri="{FF2B5EF4-FFF2-40B4-BE49-F238E27FC236}">
                <a16:creationId xmlns:a16="http://schemas.microsoft.com/office/drawing/2014/main" id="{44D43B8A-D545-40D9-872C-645C08664BE6}"/>
              </a:ext>
            </a:extLst>
          </p:cNvPr>
          <p:cNvSpPr txBox="1"/>
          <p:nvPr/>
        </p:nvSpPr>
        <p:spPr>
          <a:xfrm>
            <a:off x="9516987" y="4976038"/>
            <a:ext cx="368572"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22</a:t>
            </a:r>
          </a:p>
        </p:txBody>
      </p:sp>
      <p:sp>
        <p:nvSpPr>
          <p:cNvPr id="63" name="ZoneTexte 28">
            <a:extLst>
              <a:ext uri="{FF2B5EF4-FFF2-40B4-BE49-F238E27FC236}">
                <a16:creationId xmlns:a16="http://schemas.microsoft.com/office/drawing/2014/main" id="{5C75D934-CEA8-4E13-97E6-53B23B9A97F3}"/>
              </a:ext>
            </a:extLst>
          </p:cNvPr>
          <p:cNvSpPr txBox="1"/>
          <p:nvPr/>
        </p:nvSpPr>
        <p:spPr>
          <a:xfrm>
            <a:off x="9150750" y="4976241"/>
            <a:ext cx="368572"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20</a:t>
            </a:r>
          </a:p>
        </p:txBody>
      </p:sp>
      <p:sp>
        <p:nvSpPr>
          <p:cNvPr id="64" name="ZoneTexte 29">
            <a:extLst>
              <a:ext uri="{FF2B5EF4-FFF2-40B4-BE49-F238E27FC236}">
                <a16:creationId xmlns:a16="http://schemas.microsoft.com/office/drawing/2014/main" id="{B80778A5-85F6-4645-8F24-B686A2DFCC8B}"/>
              </a:ext>
            </a:extLst>
          </p:cNvPr>
          <p:cNvSpPr txBox="1"/>
          <p:nvPr/>
        </p:nvSpPr>
        <p:spPr>
          <a:xfrm>
            <a:off x="8790332" y="4976241"/>
            <a:ext cx="458102" cy="461665"/>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19,5</a:t>
            </a:r>
          </a:p>
        </p:txBody>
      </p:sp>
      <p:sp>
        <p:nvSpPr>
          <p:cNvPr id="65" name="ZoneTexte 30">
            <a:extLst>
              <a:ext uri="{FF2B5EF4-FFF2-40B4-BE49-F238E27FC236}">
                <a16:creationId xmlns:a16="http://schemas.microsoft.com/office/drawing/2014/main" id="{755F7B84-D54C-4FFE-82E9-6F7D8C83B0CD}"/>
              </a:ext>
            </a:extLst>
          </p:cNvPr>
          <p:cNvSpPr txBox="1"/>
          <p:nvPr/>
        </p:nvSpPr>
        <p:spPr>
          <a:xfrm>
            <a:off x="7448716" y="4985977"/>
            <a:ext cx="449184" cy="461665"/>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11,5</a:t>
            </a:r>
          </a:p>
        </p:txBody>
      </p:sp>
      <p:sp>
        <p:nvSpPr>
          <p:cNvPr id="66" name="ZoneTexte 31">
            <a:extLst>
              <a:ext uri="{FF2B5EF4-FFF2-40B4-BE49-F238E27FC236}">
                <a16:creationId xmlns:a16="http://schemas.microsoft.com/office/drawing/2014/main" id="{597336A4-85B1-4A60-B697-5E5230BD89DB}"/>
              </a:ext>
            </a:extLst>
          </p:cNvPr>
          <p:cNvSpPr txBox="1"/>
          <p:nvPr/>
        </p:nvSpPr>
        <p:spPr>
          <a:xfrm>
            <a:off x="6995877" y="4995940"/>
            <a:ext cx="394649"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8,5</a:t>
            </a:r>
          </a:p>
        </p:txBody>
      </p:sp>
      <p:sp>
        <p:nvSpPr>
          <p:cNvPr id="67" name="ZoneTexte 32">
            <a:extLst>
              <a:ext uri="{FF2B5EF4-FFF2-40B4-BE49-F238E27FC236}">
                <a16:creationId xmlns:a16="http://schemas.microsoft.com/office/drawing/2014/main" id="{65AEFE62-7E64-4A69-B7D3-E2056181E8C2}"/>
              </a:ext>
            </a:extLst>
          </p:cNvPr>
          <p:cNvSpPr txBox="1"/>
          <p:nvPr/>
        </p:nvSpPr>
        <p:spPr>
          <a:xfrm>
            <a:off x="6475271" y="4997815"/>
            <a:ext cx="258306"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5</a:t>
            </a:r>
          </a:p>
        </p:txBody>
      </p:sp>
      <p:sp>
        <p:nvSpPr>
          <p:cNvPr id="68" name="ZoneTexte 33">
            <a:extLst>
              <a:ext uri="{FF2B5EF4-FFF2-40B4-BE49-F238E27FC236}">
                <a16:creationId xmlns:a16="http://schemas.microsoft.com/office/drawing/2014/main" id="{F4254906-430B-4735-99C6-7BBB59510D09}"/>
              </a:ext>
            </a:extLst>
          </p:cNvPr>
          <p:cNvSpPr txBox="1"/>
          <p:nvPr/>
        </p:nvSpPr>
        <p:spPr>
          <a:xfrm>
            <a:off x="4805166" y="5005879"/>
            <a:ext cx="368572"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3</a:t>
            </a:r>
          </a:p>
        </p:txBody>
      </p:sp>
      <p:sp>
        <p:nvSpPr>
          <p:cNvPr id="70" name="ZoneTexte 36">
            <a:extLst>
              <a:ext uri="{FF2B5EF4-FFF2-40B4-BE49-F238E27FC236}">
                <a16:creationId xmlns:a16="http://schemas.microsoft.com/office/drawing/2014/main" id="{5E82A235-ACCE-4042-9CD2-535980C17BC6}"/>
              </a:ext>
            </a:extLst>
          </p:cNvPr>
          <p:cNvSpPr txBox="1"/>
          <p:nvPr/>
        </p:nvSpPr>
        <p:spPr>
          <a:xfrm>
            <a:off x="4158885" y="4995940"/>
            <a:ext cx="368572" cy="276999"/>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200" dirty="0"/>
              <a:t>0</a:t>
            </a:r>
          </a:p>
        </p:txBody>
      </p:sp>
      <p:sp>
        <p:nvSpPr>
          <p:cNvPr id="71" name="Rectangle 70">
            <a:extLst>
              <a:ext uri="{FF2B5EF4-FFF2-40B4-BE49-F238E27FC236}">
                <a16:creationId xmlns:a16="http://schemas.microsoft.com/office/drawing/2014/main" id="{F893CF00-6668-4440-9BC6-A65A1EFB2A8A}"/>
              </a:ext>
            </a:extLst>
          </p:cNvPr>
          <p:cNvSpPr/>
          <p:nvPr/>
        </p:nvSpPr>
        <p:spPr>
          <a:xfrm>
            <a:off x="4099714" y="5227173"/>
            <a:ext cx="567537" cy="415498"/>
          </a:xfrm>
          <a:prstGeom prst="rect">
            <a:avLst/>
          </a:prstGeom>
          <a:noFill/>
        </p:spPr>
        <p:txBody>
          <a:bodyPr wrap="squar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eaLnBrk="0" fontAlgn="base" hangingPunct="0">
              <a:spcBef>
                <a:spcPct val="0"/>
              </a:spcBef>
              <a:spcAft>
                <a:spcPct val="0"/>
              </a:spcAft>
            </a:pPr>
            <a:r>
              <a:rPr lang="en-US" sz="1050" b="1" dirty="0">
                <a:solidFill>
                  <a:srgbClr val="0000CC"/>
                </a:solidFill>
              </a:rPr>
              <a:t>April 2022</a:t>
            </a:r>
            <a:endParaRPr lang="fr-FR" sz="1050" b="1" dirty="0">
              <a:solidFill>
                <a:srgbClr val="0000CC"/>
              </a:solidFill>
            </a:endParaRPr>
          </a:p>
        </p:txBody>
      </p:sp>
      <p:grpSp>
        <p:nvGrpSpPr>
          <p:cNvPr id="117" name="Groupe 116">
            <a:extLst>
              <a:ext uri="{FF2B5EF4-FFF2-40B4-BE49-F238E27FC236}">
                <a16:creationId xmlns:a16="http://schemas.microsoft.com/office/drawing/2014/main" id="{A8C17CA8-4107-4AF0-BD16-61DC45BBDD85}"/>
              </a:ext>
            </a:extLst>
          </p:cNvPr>
          <p:cNvGrpSpPr/>
          <p:nvPr/>
        </p:nvGrpSpPr>
        <p:grpSpPr>
          <a:xfrm>
            <a:off x="4898870" y="5578289"/>
            <a:ext cx="3136831" cy="384731"/>
            <a:chOff x="4499825" y="6294718"/>
            <a:chExt cx="4182441" cy="512974"/>
          </a:xfrm>
        </p:grpSpPr>
        <p:sp>
          <p:nvSpPr>
            <p:cNvPr id="53" name="Rectangle 52">
              <a:extLst>
                <a:ext uri="{FF2B5EF4-FFF2-40B4-BE49-F238E27FC236}">
                  <a16:creationId xmlns:a16="http://schemas.microsoft.com/office/drawing/2014/main" id="{0AF0F53F-9680-4987-8A6F-213139B45CE7}"/>
                </a:ext>
              </a:extLst>
            </p:cNvPr>
            <p:cNvSpPr/>
            <p:nvPr/>
          </p:nvSpPr>
          <p:spPr>
            <a:xfrm rot="5400000">
              <a:off x="6463633" y="4589060"/>
              <a:ext cx="363039" cy="407422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1200" dirty="0"/>
                <a:t>First EC biostimulants (16th July 2022)</a:t>
              </a:r>
            </a:p>
          </p:txBody>
        </p:sp>
        <p:cxnSp>
          <p:nvCxnSpPr>
            <p:cNvPr id="72" name="Connecteur droit avec flèche 71">
              <a:extLst>
                <a:ext uri="{FF2B5EF4-FFF2-40B4-BE49-F238E27FC236}">
                  <a16:creationId xmlns:a16="http://schemas.microsoft.com/office/drawing/2014/main" id="{5CD7E7C9-DCBC-49D2-A252-69184111C7A0}"/>
                </a:ext>
              </a:extLst>
            </p:cNvPr>
            <p:cNvCxnSpPr/>
            <p:nvPr/>
          </p:nvCxnSpPr>
          <p:spPr>
            <a:xfrm flipV="1">
              <a:off x="4499825" y="6294718"/>
              <a:ext cx="7588" cy="4534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73" name="ZoneTexte 39">
            <a:extLst>
              <a:ext uri="{FF2B5EF4-FFF2-40B4-BE49-F238E27FC236}">
                <a16:creationId xmlns:a16="http://schemas.microsoft.com/office/drawing/2014/main" id="{17BA68E0-A370-4C2A-9628-E28DC8B69FA1}"/>
              </a:ext>
            </a:extLst>
          </p:cNvPr>
          <p:cNvSpPr txBox="1"/>
          <p:nvPr/>
        </p:nvSpPr>
        <p:spPr>
          <a:xfrm>
            <a:off x="10008995" y="3248393"/>
            <a:ext cx="746861" cy="219291"/>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825" dirty="0"/>
              <a:t>+ JOUE</a:t>
            </a:r>
          </a:p>
        </p:txBody>
      </p:sp>
      <p:sp>
        <p:nvSpPr>
          <p:cNvPr id="89" name="Rectangle 88">
            <a:extLst>
              <a:ext uri="{FF2B5EF4-FFF2-40B4-BE49-F238E27FC236}">
                <a16:creationId xmlns:a16="http://schemas.microsoft.com/office/drawing/2014/main" id="{0C2EFA3C-F2D4-45A1-9A97-509A9362B2E7}"/>
              </a:ext>
            </a:extLst>
          </p:cNvPr>
          <p:cNvSpPr/>
          <p:nvPr/>
        </p:nvSpPr>
        <p:spPr>
          <a:xfrm>
            <a:off x="2421862" y="5140627"/>
            <a:ext cx="679993" cy="461665"/>
          </a:xfrm>
          <a:prstGeom prst="rect">
            <a:avLst/>
          </a:prstGeom>
          <a:solidFill>
            <a:schemeClr val="bg1"/>
          </a:solid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eaLnBrk="0" fontAlgn="base" hangingPunct="0">
              <a:spcBef>
                <a:spcPct val="0"/>
              </a:spcBef>
              <a:spcAft>
                <a:spcPct val="0"/>
              </a:spcAft>
            </a:pPr>
            <a:r>
              <a:rPr lang="en-US" sz="1200" b="1" dirty="0">
                <a:solidFill>
                  <a:srgbClr val="0000CC"/>
                </a:solidFill>
              </a:rPr>
              <a:t>March </a:t>
            </a:r>
          </a:p>
          <a:p>
            <a:pPr algn="ctr" eaLnBrk="0" fontAlgn="base" hangingPunct="0">
              <a:spcBef>
                <a:spcPct val="0"/>
              </a:spcBef>
              <a:spcAft>
                <a:spcPct val="0"/>
              </a:spcAft>
            </a:pPr>
            <a:r>
              <a:rPr lang="en-US" sz="1200" b="1" dirty="0">
                <a:solidFill>
                  <a:srgbClr val="0000CC"/>
                </a:solidFill>
              </a:rPr>
              <a:t>2020</a:t>
            </a:r>
            <a:endParaRPr lang="fr-FR" sz="1200" b="1" dirty="0">
              <a:solidFill>
                <a:srgbClr val="0000CC"/>
              </a:solidFill>
            </a:endParaRPr>
          </a:p>
        </p:txBody>
      </p:sp>
      <p:sp>
        <p:nvSpPr>
          <p:cNvPr id="90" name="Rectangle 89">
            <a:extLst>
              <a:ext uri="{FF2B5EF4-FFF2-40B4-BE49-F238E27FC236}">
                <a16:creationId xmlns:a16="http://schemas.microsoft.com/office/drawing/2014/main" id="{4292331D-2003-4D57-9CD6-3515621F5750}"/>
              </a:ext>
            </a:extLst>
          </p:cNvPr>
          <p:cNvSpPr/>
          <p:nvPr/>
        </p:nvSpPr>
        <p:spPr>
          <a:xfrm>
            <a:off x="3071014" y="5122965"/>
            <a:ext cx="567537" cy="461665"/>
          </a:xfrm>
          <a:prstGeom prst="rect">
            <a:avLst/>
          </a:prstGeom>
          <a:noFill/>
        </p:spPr>
        <p:txBody>
          <a:bodyPr wrap="squar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eaLnBrk="0" fontAlgn="base" hangingPunct="0">
              <a:spcBef>
                <a:spcPct val="0"/>
              </a:spcBef>
              <a:spcAft>
                <a:spcPct val="0"/>
              </a:spcAft>
            </a:pPr>
            <a:r>
              <a:rPr lang="en-US" sz="1200" b="1" dirty="0">
                <a:solidFill>
                  <a:srgbClr val="0000CC"/>
                </a:solidFill>
              </a:rPr>
              <a:t>June 2020</a:t>
            </a:r>
            <a:endParaRPr lang="fr-FR" sz="1200" b="1" dirty="0">
              <a:solidFill>
                <a:srgbClr val="0000CC"/>
              </a:solidFill>
            </a:endParaRPr>
          </a:p>
        </p:txBody>
      </p:sp>
      <p:sp>
        <p:nvSpPr>
          <p:cNvPr id="91" name="Rectangle 90">
            <a:extLst>
              <a:ext uri="{FF2B5EF4-FFF2-40B4-BE49-F238E27FC236}">
                <a16:creationId xmlns:a16="http://schemas.microsoft.com/office/drawing/2014/main" id="{1705C6E6-08AD-4A57-A2E9-5B985DED0B46}"/>
              </a:ext>
            </a:extLst>
          </p:cNvPr>
          <p:cNvSpPr/>
          <p:nvPr/>
        </p:nvSpPr>
        <p:spPr>
          <a:xfrm>
            <a:off x="1500917" y="5066132"/>
            <a:ext cx="612668" cy="646331"/>
          </a:xfrm>
          <a:prstGeom prst="rect">
            <a:avLst/>
          </a:prstGeom>
          <a:solidFill>
            <a:schemeClr val="bg1"/>
          </a:solidFill>
        </p:spPr>
        <p:txBody>
          <a:bodyPr wrap="none">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pPr algn="ctr" eaLnBrk="0" fontAlgn="base" hangingPunct="0">
              <a:spcBef>
                <a:spcPct val="0"/>
              </a:spcBef>
              <a:spcAft>
                <a:spcPct val="0"/>
              </a:spcAft>
            </a:pPr>
            <a:r>
              <a:rPr lang="en-US" sz="1200" b="1" dirty="0">
                <a:solidFill>
                  <a:srgbClr val="0000CC"/>
                </a:solidFill>
              </a:rPr>
              <a:t>From </a:t>
            </a:r>
          </a:p>
          <a:p>
            <a:pPr algn="ctr" eaLnBrk="0" fontAlgn="base" hangingPunct="0">
              <a:spcBef>
                <a:spcPct val="0"/>
              </a:spcBef>
              <a:spcAft>
                <a:spcPct val="0"/>
              </a:spcAft>
            </a:pPr>
            <a:r>
              <a:rPr lang="en-US" sz="1200" b="1" dirty="0">
                <a:solidFill>
                  <a:srgbClr val="0000CC"/>
                </a:solidFill>
              </a:rPr>
              <a:t>June </a:t>
            </a:r>
          </a:p>
          <a:p>
            <a:pPr algn="ctr" eaLnBrk="0" fontAlgn="base" hangingPunct="0">
              <a:spcBef>
                <a:spcPct val="0"/>
              </a:spcBef>
              <a:spcAft>
                <a:spcPct val="0"/>
              </a:spcAft>
            </a:pPr>
            <a:r>
              <a:rPr lang="en-US" sz="1200" b="1" dirty="0">
                <a:solidFill>
                  <a:srgbClr val="0000CC"/>
                </a:solidFill>
              </a:rPr>
              <a:t>2018</a:t>
            </a:r>
            <a:endParaRPr lang="fr-FR" sz="1200" b="1" dirty="0">
              <a:solidFill>
                <a:srgbClr val="0000CC"/>
              </a:solidFill>
            </a:endParaRPr>
          </a:p>
        </p:txBody>
      </p:sp>
      <p:sp>
        <p:nvSpPr>
          <p:cNvPr id="92" name="Rectangle 91">
            <a:extLst>
              <a:ext uri="{FF2B5EF4-FFF2-40B4-BE49-F238E27FC236}">
                <a16:creationId xmlns:a16="http://schemas.microsoft.com/office/drawing/2014/main" id="{35DCA208-67F4-411C-A283-717FD4994963}"/>
              </a:ext>
            </a:extLst>
          </p:cNvPr>
          <p:cNvSpPr/>
          <p:nvPr/>
        </p:nvSpPr>
        <p:spPr>
          <a:xfrm>
            <a:off x="1544355" y="3939721"/>
            <a:ext cx="616330" cy="828806"/>
          </a:xfrm>
          <a:prstGeom prst="rect">
            <a:avLst/>
          </a:prstGeom>
          <a:solidFill>
            <a:srgbClr val="00B0F0"/>
          </a:solidFill>
          <a:ln>
            <a:solidFill>
              <a:srgbClr val="0000CC"/>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1200" dirty="0"/>
              <a:t>Work on PWIs</a:t>
            </a:r>
          </a:p>
        </p:txBody>
      </p:sp>
      <p:sp>
        <p:nvSpPr>
          <p:cNvPr id="93" name="Rectangle 92">
            <a:extLst>
              <a:ext uri="{FF2B5EF4-FFF2-40B4-BE49-F238E27FC236}">
                <a16:creationId xmlns:a16="http://schemas.microsoft.com/office/drawing/2014/main" id="{3D52C7E7-EEB2-4207-B8CF-6DBFBB611E9B}"/>
              </a:ext>
            </a:extLst>
          </p:cNvPr>
          <p:cNvSpPr/>
          <p:nvPr/>
        </p:nvSpPr>
        <p:spPr>
          <a:xfrm>
            <a:off x="1540440" y="3383766"/>
            <a:ext cx="690044" cy="327314"/>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fr-FR"/>
            </a:defPPr>
            <a:lvl1pPr algn="l" rtl="0" eaLnBrk="0" fontAlgn="base" hangingPunct="0">
              <a:spcBef>
                <a:spcPct val="0"/>
              </a:spcBef>
              <a:spcAft>
                <a:spcPct val="0"/>
              </a:spcAft>
              <a:defRPr sz="2400" kern="1200">
                <a:solidFill>
                  <a:schemeClr val="dk1"/>
                </a:solidFill>
                <a:latin typeface="+mn-lt"/>
                <a:ea typeface="+mn-ea"/>
                <a:cs typeface="+mn-cs"/>
              </a:defRPr>
            </a:lvl1pPr>
            <a:lvl2pPr marL="457200" algn="l" rtl="0" eaLnBrk="0" fontAlgn="base" hangingPunct="0">
              <a:spcBef>
                <a:spcPct val="0"/>
              </a:spcBef>
              <a:spcAft>
                <a:spcPct val="0"/>
              </a:spcAft>
              <a:defRPr sz="2400" kern="1200">
                <a:solidFill>
                  <a:schemeClr val="dk1"/>
                </a:solidFill>
                <a:latin typeface="+mn-lt"/>
                <a:ea typeface="+mn-ea"/>
                <a:cs typeface="+mn-cs"/>
              </a:defRPr>
            </a:lvl2pPr>
            <a:lvl3pPr marL="914400" algn="l" rtl="0" eaLnBrk="0" fontAlgn="base" hangingPunct="0">
              <a:spcBef>
                <a:spcPct val="0"/>
              </a:spcBef>
              <a:spcAft>
                <a:spcPct val="0"/>
              </a:spcAft>
              <a:defRPr sz="2400" kern="1200">
                <a:solidFill>
                  <a:schemeClr val="dk1"/>
                </a:solidFill>
                <a:latin typeface="+mn-lt"/>
                <a:ea typeface="+mn-ea"/>
                <a:cs typeface="+mn-cs"/>
              </a:defRPr>
            </a:lvl3pPr>
            <a:lvl4pPr marL="1371600" algn="l" rtl="0" eaLnBrk="0" fontAlgn="base" hangingPunct="0">
              <a:spcBef>
                <a:spcPct val="0"/>
              </a:spcBef>
              <a:spcAft>
                <a:spcPct val="0"/>
              </a:spcAft>
              <a:defRPr sz="2400" kern="1200">
                <a:solidFill>
                  <a:schemeClr val="dk1"/>
                </a:solidFill>
                <a:latin typeface="+mn-lt"/>
                <a:ea typeface="+mn-ea"/>
                <a:cs typeface="+mn-cs"/>
              </a:defRPr>
            </a:lvl4pPr>
            <a:lvl5pPr marL="1828800" algn="l" rtl="0" eaLnBrk="0" fontAlgn="base" hangingPunct="0">
              <a:spcBef>
                <a:spcPct val="0"/>
              </a:spcBef>
              <a:spcAft>
                <a:spcPct val="0"/>
              </a:spcAft>
              <a:defRPr sz="2400" kern="1200">
                <a:solidFill>
                  <a:schemeClr val="dk1"/>
                </a:solidFill>
                <a:latin typeface="+mn-lt"/>
                <a:ea typeface="+mn-ea"/>
                <a:cs typeface="+mn-cs"/>
              </a:defRPr>
            </a:lvl5pPr>
            <a:lvl6pPr marL="2286000" algn="l" defTabSz="914400" rtl="0" eaLnBrk="1" latinLnBrk="0" hangingPunct="1">
              <a:defRPr sz="2400" kern="1200">
                <a:solidFill>
                  <a:schemeClr val="dk1"/>
                </a:solidFill>
                <a:latin typeface="+mn-lt"/>
                <a:ea typeface="+mn-ea"/>
                <a:cs typeface="+mn-cs"/>
              </a:defRPr>
            </a:lvl6pPr>
            <a:lvl7pPr marL="2743200" algn="l" defTabSz="914400" rtl="0" eaLnBrk="1" latinLnBrk="0" hangingPunct="1">
              <a:defRPr sz="2400" kern="1200">
                <a:solidFill>
                  <a:schemeClr val="dk1"/>
                </a:solidFill>
                <a:latin typeface="+mn-lt"/>
                <a:ea typeface="+mn-ea"/>
                <a:cs typeface="+mn-cs"/>
              </a:defRPr>
            </a:lvl7pPr>
            <a:lvl8pPr marL="3200400" algn="l" defTabSz="914400" rtl="0" eaLnBrk="1" latinLnBrk="0" hangingPunct="1">
              <a:defRPr sz="2400" kern="1200">
                <a:solidFill>
                  <a:schemeClr val="dk1"/>
                </a:solidFill>
                <a:latin typeface="+mn-lt"/>
                <a:ea typeface="+mn-ea"/>
                <a:cs typeface="+mn-cs"/>
              </a:defRPr>
            </a:lvl8pPr>
            <a:lvl9pPr marL="3657600" algn="l" defTabSz="914400" rtl="0" eaLnBrk="1" latinLnBrk="0" hangingPunct="1">
              <a:defRPr sz="2400" kern="1200">
                <a:solidFill>
                  <a:schemeClr val="dk1"/>
                </a:solidFill>
                <a:latin typeface="+mn-lt"/>
                <a:ea typeface="+mn-ea"/>
                <a:cs typeface="+mn-cs"/>
              </a:defRPr>
            </a:lvl9pPr>
          </a:lstStyle>
          <a:p>
            <a:r>
              <a:rPr lang="en-US" sz="750" b="1" dirty="0"/>
              <a:t>Activation of PWI</a:t>
            </a:r>
          </a:p>
        </p:txBody>
      </p:sp>
      <p:sp>
        <p:nvSpPr>
          <p:cNvPr id="94" name="Rectangle 93">
            <a:extLst>
              <a:ext uri="{FF2B5EF4-FFF2-40B4-BE49-F238E27FC236}">
                <a16:creationId xmlns:a16="http://schemas.microsoft.com/office/drawing/2014/main" id="{319A5C35-73F3-4380-AE70-1724DAE4DABB}"/>
              </a:ext>
            </a:extLst>
          </p:cNvPr>
          <p:cNvSpPr/>
          <p:nvPr/>
        </p:nvSpPr>
        <p:spPr>
          <a:xfrm>
            <a:off x="2744579" y="3946816"/>
            <a:ext cx="579047" cy="828806"/>
          </a:xfrm>
          <a:prstGeom prst="rect">
            <a:avLst/>
          </a:prstGeom>
          <a:solidFill>
            <a:srgbClr val="80FCF3"/>
          </a:solidFill>
          <a:ln>
            <a:solidFill>
              <a:srgbClr val="0000CC"/>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1050" dirty="0">
                <a:solidFill>
                  <a:schemeClr val="tx1"/>
                </a:solidFill>
              </a:rPr>
              <a:t>Enquiry PWI to NWI</a:t>
            </a:r>
          </a:p>
        </p:txBody>
      </p:sp>
      <p:sp>
        <p:nvSpPr>
          <p:cNvPr id="95" name="Rectangle 94">
            <a:extLst>
              <a:ext uri="{FF2B5EF4-FFF2-40B4-BE49-F238E27FC236}">
                <a16:creationId xmlns:a16="http://schemas.microsoft.com/office/drawing/2014/main" id="{1DC78C79-9072-415A-853F-0B6A87907C2E}"/>
              </a:ext>
            </a:extLst>
          </p:cNvPr>
          <p:cNvSpPr/>
          <p:nvPr/>
        </p:nvSpPr>
        <p:spPr>
          <a:xfrm>
            <a:off x="2638755" y="3376688"/>
            <a:ext cx="690044" cy="327314"/>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fr-FR"/>
            </a:defPPr>
            <a:lvl1pPr algn="l" rtl="0" eaLnBrk="0" fontAlgn="base" hangingPunct="0">
              <a:spcBef>
                <a:spcPct val="0"/>
              </a:spcBef>
              <a:spcAft>
                <a:spcPct val="0"/>
              </a:spcAft>
              <a:defRPr sz="2400" kern="1200">
                <a:solidFill>
                  <a:schemeClr val="dk1"/>
                </a:solidFill>
                <a:latin typeface="+mn-lt"/>
                <a:ea typeface="+mn-ea"/>
                <a:cs typeface="+mn-cs"/>
              </a:defRPr>
            </a:lvl1pPr>
            <a:lvl2pPr marL="457200" algn="l" rtl="0" eaLnBrk="0" fontAlgn="base" hangingPunct="0">
              <a:spcBef>
                <a:spcPct val="0"/>
              </a:spcBef>
              <a:spcAft>
                <a:spcPct val="0"/>
              </a:spcAft>
              <a:defRPr sz="2400" kern="1200">
                <a:solidFill>
                  <a:schemeClr val="dk1"/>
                </a:solidFill>
                <a:latin typeface="+mn-lt"/>
                <a:ea typeface="+mn-ea"/>
                <a:cs typeface="+mn-cs"/>
              </a:defRPr>
            </a:lvl2pPr>
            <a:lvl3pPr marL="914400" algn="l" rtl="0" eaLnBrk="0" fontAlgn="base" hangingPunct="0">
              <a:spcBef>
                <a:spcPct val="0"/>
              </a:spcBef>
              <a:spcAft>
                <a:spcPct val="0"/>
              </a:spcAft>
              <a:defRPr sz="2400" kern="1200">
                <a:solidFill>
                  <a:schemeClr val="dk1"/>
                </a:solidFill>
                <a:latin typeface="+mn-lt"/>
                <a:ea typeface="+mn-ea"/>
                <a:cs typeface="+mn-cs"/>
              </a:defRPr>
            </a:lvl3pPr>
            <a:lvl4pPr marL="1371600" algn="l" rtl="0" eaLnBrk="0" fontAlgn="base" hangingPunct="0">
              <a:spcBef>
                <a:spcPct val="0"/>
              </a:spcBef>
              <a:spcAft>
                <a:spcPct val="0"/>
              </a:spcAft>
              <a:defRPr sz="2400" kern="1200">
                <a:solidFill>
                  <a:schemeClr val="dk1"/>
                </a:solidFill>
                <a:latin typeface="+mn-lt"/>
                <a:ea typeface="+mn-ea"/>
                <a:cs typeface="+mn-cs"/>
              </a:defRPr>
            </a:lvl4pPr>
            <a:lvl5pPr marL="1828800" algn="l" rtl="0" eaLnBrk="0" fontAlgn="base" hangingPunct="0">
              <a:spcBef>
                <a:spcPct val="0"/>
              </a:spcBef>
              <a:spcAft>
                <a:spcPct val="0"/>
              </a:spcAft>
              <a:defRPr sz="2400" kern="1200">
                <a:solidFill>
                  <a:schemeClr val="dk1"/>
                </a:solidFill>
                <a:latin typeface="+mn-lt"/>
                <a:ea typeface="+mn-ea"/>
                <a:cs typeface="+mn-cs"/>
              </a:defRPr>
            </a:lvl5pPr>
            <a:lvl6pPr marL="2286000" algn="l" defTabSz="914400" rtl="0" eaLnBrk="1" latinLnBrk="0" hangingPunct="1">
              <a:defRPr sz="2400" kern="1200">
                <a:solidFill>
                  <a:schemeClr val="dk1"/>
                </a:solidFill>
                <a:latin typeface="+mn-lt"/>
                <a:ea typeface="+mn-ea"/>
                <a:cs typeface="+mn-cs"/>
              </a:defRPr>
            </a:lvl6pPr>
            <a:lvl7pPr marL="2743200" algn="l" defTabSz="914400" rtl="0" eaLnBrk="1" latinLnBrk="0" hangingPunct="1">
              <a:defRPr sz="2400" kern="1200">
                <a:solidFill>
                  <a:schemeClr val="dk1"/>
                </a:solidFill>
                <a:latin typeface="+mn-lt"/>
                <a:ea typeface="+mn-ea"/>
                <a:cs typeface="+mn-cs"/>
              </a:defRPr>
            </a:lvl7pPr>
            <a:lvl8pPr marL="3200400" algn="l" defTabSz="914400" rtl="0" eaLnBrk="1" latinLnBrk="0" hangingPunct="1">
              <a:defRPr sz="2400" kern="1200">
                <a:solidFill>
                  <a:schemeClr val="dk1"/>
                </a:solidFill>
                <a:latin typeface="+mn-lt"/>
                <a:ea typeface="+mn-ea"/>
                <a:cs typeface="+mn-cs"/>
              </a:defRPr>
            </a:lvl8pPr>
            <a:lvl9pPr marL="3657600" algn="l" defTabSz="914400" rtl="0" eaLnBrk="1" latinLnBrk="0" hangingPunct="1">
              <a:defRPr sz="2400" kern="1200">
                <a:solidFill>
                  <a:schemeClr val="dk1"/>
                </a:solidFill>
                <a:latin typeface="+mn-lt"/>
                <a:ea typeface="+mn-ea"/>
                <a:cs typeface="+mn-cs"/>
              </a:defRPr>
            </a:lvl9pPr>
          </a:lstStyle>
          <a:p>
            <a:r>
              <a:rPr lang="en-US" sz="750" b="1" dirty="0"/>
              <a:t>Validation of PWI</a:t>
            </a:r>
          </a:p>
        </p:txBody>
      </p:sp>
      <p:cxnSp>
        <p:nvCxnSpPr>
          <p:cNvPr id="96" name="Connecteur droit 95">
            <a:extLst>
              <a:ext uri="{FF2B5EF4-FFF2-40B4-BE49-F238E27FC236}">
                <a16:creationId xmlns:a16="http://schemas.microsoft.com/office/drawing/2014/main" id="{C2115B21-78C2-4749-927B-23A76E7E08EB}"/>
              </a:ext>
            </a:extLst>
          </p:cNvPr>
          <p:cNvCxnSpPr>
            <a:stCxn id="93" idx="1"/>
          </p:cNvCxnSpPr>
          <p:nvPr/>
        </p:nvCxnSpPr>
        <p:spPr>
          <a:xfrm>
            <a:off x="1540440" y="3547424"/>
            <a:ext cx="1974" cy="412173"/>
          </a:xfrm>
          <a:prstGeom prst="line">
            <a:avLst/>
          </a:prstGeom>
        </p:spPr>
        <p:style>
          <a:lnRef idx="1">
            <a:schemeClr val="dk1"/>
          </a:lnRef>
          <a:fillRef idx="0">
            <a:schemeClr val="dk1"/>
          </a:fillRef>
          <a:effectRef idx="0">
            <a:schemeClr val="dk1"/>
          </a:effectRef>
          <a:fontRef idx="minor">
            <a:schemeClr val="tx1"/>
          </a:fontRef>
        </p:style>
      </p:cxnSp>
      <p:cxnSp>
        <p:nvCxnSpPr>
          <p:cNvPr id="97" name="Connecteur droit 96">
            <a:extLst>
              <a:ext uri="{FF2B5EF4-FFF2-40B4-BE49-F238E27FC236}">
                <a16:creationId xmlns:a16="http://schemas.microsoft.com/office/drawing/2014/main" id="{4F38AE5A-756B-4735-A8EE-463CCEDB0F8E}"/>
              </a:ext>
            </a:extLst>
          </p:cNvPr>
          <p:cNvCxnSpPr/>
          <p:nvPr/>
        </p:nvCxnSpPr>
        <p:spPr>
          <a:xfrm>
            <a:off x="3327264" y="3599707"/>
            <a:ext cx="1974" cy="412173"/>
          </a:xfrm>
          <a:prstGeom prst="line">
            <a:avLst/>
          </a:prstGeom>
        </p:spPr>
        <p:style>
          <a:lnRef idx="1">
            <a:schemeClr val="dk1"/>
          </a:lnRef>
          <a:fillRef idx="0">
            <a:schemeClr val="dk1"/>
          </a:fillRef>
          <a:effectRef idx="0">
            <a:schemeClr val="dk1"/>
          </a:effectRef>
          <a:fontRef idx="minor">
            <a:schemeClr val="tx1"/>
          </a:fontRef>
        </p:style>
      </p:cxnSp>
      <p:cxnSp>
        <p:nvCxnSpPr>
          <p:cNvPr id="98" name="Connecteur droit avec flèche 97">
            <a:extLst>
              <a:ext uri="{FF2B5EF4-FFF2-40B4-BE49-F238E27FC236}">
                <a16:creationId xmlns:a16="http://schemas.microsoft.com/office/drawing/2014/main" id="{04D028DE-2D6B-4276-9603-E7CAA625BFFE}"/>
              </a:ext>
            </a:extLst>
          </p:cNvPr>
          <p:cNvCxnSpPr>
            <a:cxnSpLocks/>
          </p:cNvCxnSpPr>
          <p:nvPr/>
        </p:nvCxnSpPr>
        <p:spPr>
          <a:xfrm>
            <a:off x="1524000" y="4922486"/>
            <a:ext cx="9144000"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99" name="Rectangle 98">
            <a:extLst>
              <a:ext uri="{FF2B5EF4-FFF2-40B4-BE49-F238E27FC236}">
                <a16:creationId xmlns:a16="http://schemas.microsoft.com/office/drawing/2014/main" id="{117B0E99-062A-4C89-B9CC-118EFAF8D0AE}"/>
              </a:ext>
            </a:extLst>
          </p:cNvPr>
          <p:cNvSpPr/>
          <p:nvPr/>
        </p:nvSpPr>
        <p:spPr>
          <a:xfrm>
            <a:off x="2184722" y="3946816"/>
            <a:ext cx="526406" cy="828806"/>
          </a:xfrm>
          <a:prstGeom prst="rect">
            <a:avLst/>
          </a:prstGeom>
          <a:solidFill>
            <a:srgbClr val="00B0F0"/>
          </a:solidFill>
          <a:ln>
            <a:solidFill>
              <a:srgbClr val="0000CC"/>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eaLnBrk="0" fontAlgn="base" hangingPunct="0">
              <a:spcBef>
                <a:spcPct val="0"/>
              </a:spcBef>
              <a:spcAft>
                <a:spcPct val="0"/>
              </a:spcAft>
            </a:pPr>
            <a:r>
              <a:rPr lang="fr-FR" sz="1050" dirty="0" err="1">
                <a:solidFill>
                  <a:prstClr val="white"/>
                </a:solidFill>
              </a:rPr>
              <a:t>Appro</a:t>
            </a:r>
            <a:r>
              <a:rPr lang="fr-FR" sz="1050" dirty="0">
                <a:solidFill>
                  <a:prstClr val="white"/>
                </a:solidFill>
              </a:rPr>
              <a:t>-val</a:t>
            </a:r>
          </a:p>
          <a:p>
            <a:pPr algn="ctr" eaLnBrk="0" fontAlgn="base" hangingPunct="0">
              <a:spcBef>
                <a:spcPct val="0"/>
              </a:spcBef>
              <a:spcAft>
                <a:spcPct val="0"/>
              </a:spcAft>
            </a:pPr>
            <a:r>
              <a:rPr lang="fr-FR" sz="1050" dirty="0">
                <a:solidFill>
                  <a:prstClr val="white"/>
                </a:solidFill>
              </a:rPr>
              <a:t>SR</a:t>
            </a:r>
          </a:p>
        </p:txBody>
      </p:sp>
      <p:cxnSp>
        <p:nvCxnSpPr>
          <p:cNvPr id="100" name="Connecteur droit 99">
            <a:extLst>
              <a:ext uri="{FF2B5EF4-FFF2-40B4-BE49-F238E27FC236}">
                <a16:creationId xmlns:a16="http://schemas.microsoft.com/office/drawing/2014/main" id="{50A65177-BAF2-4DB3-8554-09EDD74C7F8C}"/>
              </a:ext>
            </a:extLst>
          </p:cNvPr>
          <p:cNvCxnSpPr>
            <a:cxnSpLocks/>
          </p:cNvCxnSpPr>
          <p:nvPr/>
        </p:nvCxnSpPr>
        <p:spPr>
          <a:xfrm>
            <a:off x="2747737" y="4882768"/>
            <a:ext cx="1974" cy="117764"/>
          </a:xfrm>
          <a:prstGeom prst="line">
            <a:avLst/>
          </a:prstGeom>
        </p:spPr>
        <p:style>
          <a:lnRef idx="1">
            <a:schemeClr val="accent2"/>
          </a:lnRef>
          <a:fillRef idx="0">
            <a:schemeClr val="accent2"/>
          </a:fillRef>
          <a:effectRef idx="0">
            <a:schemeClr val="accent2"/>
          </a:effectRef>
          <a:fontRef idx="minor">
            <a:schemeClr val="tx1"/>
          </a:fontRef>
        </p:style>
      </p:cxnSp>
      <p:grpSp>
        <p:nvGrpSpPr>
          <p:cNvPr id="118" name="Groupe 117">
            <a:extLst>
              <a:ext uri="{FF2B5EF4-FFF2-40B4-BE49-F238E27FC236}">
                <a16:creationId xmlns:a16="http://schemas.microsoft.com/office/drawing/2014/main" id="{8826202D-30A3-43CF-A7B3-44EC199E4EAB}"/>
              </a:ext>
            </a:extLst>
          </p:cNvPr>
          <p:cNvGrpSpPr/>
          <p:nvPr/>
        </p:nvGrpSpPr>
        <p:grpSpPr>
          <a:xfrm>
            <a:off x="1709406" y="2031311"/>
            <a:ext cx="8235926" cy="3170747"/>
            <a:chOff x="247208" y="1565413"/>
            <a:chExt cx="10981234" cy="4227663"/>
          </a:xfrm>
        </p:grpSpPr>
        <p:sp>
          <p:nvSpPr>
            <p:cNvPr id="74" name="Étoile à 6 branches 72">
              <a:extLst>
                <a:ext uri="{FF2B5EF4-FFF2-40B4-BE49-F238E27FC236}">
                  <a16:creationId xmlns:a16="http://schemas.microsoft.com/office/drawing/2014/main" id="{1C504DCC-3D8C-4990-98F8-55F6F4B7B64A}"/>
                </a:ext>
              </a:extLst>
            </p:cNvPr>
            <p:cNvSpPr/>
            <p:nvPr/>
          </p:nvSpPr>
          <p:spPr>
            <a:xfrm>
              <a:off x="3766242" y="5543900"/>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900" dirty="0">
                  <a:solidFill>
                    <a:schemeClr val="tx1"/>
                  </a:solidFill>
                </a:rPr>
                <a:t>2</a:t>
              </a:r>
            </a:p>
          </p:txBody>
        </p:sp>
        <p:sp>
          <p:nvSpPr>
            <p:cNvPr id="75" name="Étoile à 6 branches 73">
              <a:extLst>
                <a:ext uri="{FF2B5EF4-FFF2-40B4-BE49-F238E27FC236}">
                  <a16:creationId xmlns:a16="http://schemas.microsoft.com/office/drawing/2014/main" id="{430D477D-80F6-435F-B816-201B8B3CA965}"/>
                </a:ext>
              </a:extLst>
            </p:cNvPr>
            <p:cNvSpPr/>
            <p:nvPr/>
          </p:nvSpPr>
          <p:spPr>
            <a:xfrm>
              <a:off x="6209732" y="5538516"/>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900" dirty="0">
                  <a:solidFill>
                    <a:schemeClr val="tx1"/>
                  </a:solidFill>
                </a:rPr>
                <a:t>3</a:t>
              </a:r>
            </a:p>
          </p:txBody>
        </p:sp>
        <p:sp>
          <p:nvSpPr>
            <p:cNvPr id="76" name="Étoile à 6 branches 74">
              <a:extLst>
                <a:ext uri="{FF2B5EF4-FFF2-40B4-BE49-F238E27FC236}">
                  <a16:creationId xmlns:a16="http://schemas.microsoft.com/office/drawing/2014/main" id="{ED62D087-12A8-4F8F-8929-6C5AE8017DB2}"/>
                </a:ext>
              </a:extLst>
            </p:cNvPr>
            <p:cNvSpPr/>
            <p:nvPr/>
          </p:nvSpPr>
          <p:spPr>
            <a:xfrm>
              <a:off x="9498615" y="5528917"/>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900" dirty="0">
                  <a:solidFill>
                    <a:schemeClr val="tx1"/>
                  </a:solidFill>
                </a:rPr>
                <a:t>4</a:t>
              </a:r>
            </a:p>
          </p:txBody>
        </p:sp>
        <p:sp>
          <p:nvSpPr>
            <p:cNvPr id="79" name="Étoile à 6 branches 80">
              <a:extLst>
                <a:ext uri="{FF2B5EF4-FFF2-40B4-BE49-F238E27FC236}">
                  <a16:creationId xmlns:a16="http://schemas.microsoft.com/office/drawing/2014/main" id="{9B618EAA-9871-43B2-B9E0-94A4F1C9BD6B}"/>
                </a:ext>
              </a:extLst>
            </p:cNvPr>
            <p:cNvSpPr/>
            <p:nvPr/>
          </p:nvSpPr>
          <p:spPr>
            <a:xfrm>
              <a:off x="10976228" y="5548125"/>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900" dirty="0">
                  <a:solidFill>
                    <a:schemeClr val="tx1"/>
                  </a:solidFill>
                </a:rPr>
                <a:t>5</a:t>
              </a:r>
            </a:p>
          </p:txBody>
        </p:sp>
        <p:sp>
          <p:nvSpPr>
            <p:cNvPr id="101" name="Étoile à 6 branches 67">
              <a:extLst>
                <a:ext uri="{FF2B5EF4-FFF2-40B4-BE49-F238E27FC236}">
                  <a16:creationId xmlns:a16="http://schemas.microsoft.com/office/drawing/2014/main" id="{FFF158DF-7474-4E8A-B8D0-C8F7250A8F54}"/>
                </a:ext>
              </a:extLst>
            </p:cNvPr>
            <p:cNvSpPr/>
            <p:nvPr/>
          </p:nvSpPr>
          <p:spPr>
            <a:xfrm>
              <a:off x="247208" y="1611158"/>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fr-FR" sz="900">
                <a:solidFill>
                  <a:schemeClr val="tx1"/>
                </a:solidFill>
              </a:endParaRPr>
            </a:p>
          </p:txBody>
        </p:sp>
        <p:sp>
          <p:nvSpPr>
            <p:cNvPr id="102" name="ZoneTexte 68">
              <a:extLst>
                <a:ext uri="{FF2B5EF4-FFF2-40B4-BE49-F238E27FC236}">
                  <a16:creationId xmlns:a16="http://schemas.microsoft.com/office/drawing/2014/main" id="{32FB3C98-1646-4ABA-B90B-D349B9D345F6}"/>
                </a:ext>
              </a:extLst>
            </p:cNvPr>
            <p:cNvSpPr txBox="1"/>
            <p:nvPr/>
          </p:nvSpPr>
          <p:spPr>
            <a:xfrm>
              <a:off x="458036" y="1565413"/>
              <a:ext cx="3911586" cy="1631216"/>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a:lstStyle>
            <a:p>
              <a:r>
                <a:rPr lang="fr-FR" sz="1050" b="1" dirty="0" err="1">
                  <a:latin typeface="+mn-lt"/>
                </a:rPr>
                <a:t>Available</a:t>
              </a:r>
              <a:r>
                <a:rPr lang="fr-FR" sz="1050" b="1" dirty="0">
                  <a:latin typeface="+mn-lt"/>
                </a:rPr>
                <a:t> document </a:t>
              </a:r>
            </a:p>
            <a:p>
              <a:r>
                <a:rPr lang="fr-FR" sz="1050" b="1" dirty="0">
                  <a:latin typeface="+mn-lt"/>
                </a:rPr>
                <a:t>0: if possible (First draft </a:t>
              </a:r>
              <a:r>
                <a:rPr lang="fr-FR" sz="1050" b="1" dirty="0" err="1">
                  <a:latin typeface="+mn-lt"/>
                </a:rPr>
                <a:t>proposal</a:t>
              </a:r>
              <a:r>
                <a:rPr lang="fr-FR" sz="1050" b="1" dirty="0">
                  <a:latin typeface="+mn-lt"/>
                </a:rPr>
                <a:t>) </a:t>
              </a:r>
            </a:p>
            <a:p>
              <a:r>
                <a:rPr lang="fr-FR" sz="1050" b="1" dirty="0">
                  <a:latin typeface="+mn-lt"/>
                </a:rPr>
                <a:t>1: for TS vote </a:t>
              </a:r>
            </a:p>
            <a:p>
              <a:r>
                <a:rPr lang="fr-FR" sz="1050" b="1" dirty="0">
                  <a:latin typeface="+mn-lt"/>
                </a:rPr>
                <a:t>2: for publication</a:t>
              </a:r>
            </a:p>
            <a:p>
              <a:r>
                <a:rPr lang="fr-FR" sz="1050" b="1" dirty="0">
                  <a:latin typeface="+mn-lt"/>
                </a:rPr>
                <a:t>3: for CEN </a:t>
              </a:r>
              <a:r>
                <a:rPr lang="fr-FR" sz="1050" b="1" dirty="0" err="1">
                  <a:latin typeface="+mn-lt"/>
                </a:rPr>
                <a:t>Enquiry</a:t>
              </a:r>
              <a:endParaRPr lang="fr-FR" sz="1050" b="1" dirty="0">
                <a:latin typeface="+mn-lt"/>
              </a:endParaRPr>
            </a:p>
            <a:p>
              <a:r>
                <a:rPr lang="fr-FR" sz="1050" b="1" dirty="0">
                  <a:latin typeface="+mn-lt"/>
                </a:rPr>
                <a:t>4: for </a:t>
              </a:r>
              <a:r>
                <a:rPr lang="fr-FR" sz="1050" b="1" dirty="0" err="1">
                  <a:latin typeface="+mn-lt"/>
                </a:rPr>
                <a:t>Formal</a:t>
              </a:r>
              <a:r>
                <a:rPr lang="fr-FR" sz="1050" b="1" dirty="0">
                  <a:latin typeface="+mn-lt"/>
                </a:rPr>
                <a:t> Vote</a:t>
              </a:r>
            </a:p>
            <a:p>
              <a:r>
                <a:rPr lang="fr-FR" sz="1050" b="1" dirty="0">
                  <a:latin typeface="+mn-lt"/>
                </a:rPr>
                <a:t>5: for publication</a:t>
              </a:r>
            </a:p>
          </p:txBody>
        </p:sp>
        <p:sp>
          <p:nvSpPr>
            <p:cNvPr id="103" name="Étoile à 6 branches 69">
              <a:extLst>
                <a:ext uri="{FF2B5EF4-FFF2-40B4-BE49-F238E27FC236}">
                  <a16:creationId xmlns:a16="http://schemas.microsoft.com/office/drawing/2014/main" id="{26B239AE-E014-4A91-A443-2AD223292C5E}"/>
                </a:ext>
              </a:extLst>
            </p:cNvPr>
            <p:cNvSpPr/>
            <p:nvPr/>
          </p:nvSpPr>
          <p:spPr>
            <a:xfrm>
              <a:off x="1546942" y="5509572"/>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900" dirty="0">
                  <a:solidFill>
                    <a:schemeClr val="tx1"/>
                  </a:solidFill>
                </a:rPr>
                <a:t>0</a:t>
              </a:r>
            </a:p>
          </p:txBody>
        </p:sp>
        <p:sp>
          <p:nvSpPr>
            <p:cNvPr id="104" name="Étoile à 6 branches 73">
              <a:extLst>
                <a:ext uri="{FF2B5EF4-FFF2-40B4-BE49-F238E27FC236}">
                  <a16:creationId xmlns:a16="http://schemas.microsoft.com/office/drawing/2014/main" id="{123D32C8-F252-467C-A42A-461603EB067A}"/>
                </a:ext>
              </a:extLst>
            </p:cNvPr>
            <p:cNvSpPr/>
            <p:nvPr/>
          </p:nvSpPr>
          <p:spPr>
            <a:xfrm>
              <a:off x="3100586" y="5506171"/>
              <a:ext cx="252214" cy="244951"/>
            </a:xfrm>
            <a:prstGeom prst="star6">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fr-FR" sz="900" dirty="0">
                  <a:solidFill>
                    <a:schemeClr val="tx1"/>
                  </a:solidFill>
                </a:rPr>
                <a:t>1</a:t>
              </a:r>
            </a:p>
          </p:txBody>
        </p:sp>
      </p:grpSp>
      <p:sp>
        <p:nvSpPr>
          <p:cNvPr id="105" name="Rectangle 104">
            <a:extLst>
              <a:ext uri="{FF2B5EF4-FFF2-40B4-BE49-F238E27FC236}">
                <a16:creationId xmlns:a16="http://schemas.microsoft.com/office/drawing/2014/main" id="{25E75868-B456-47B0-9721-2E8453B294DA}"/>
              </a:ext>
            </a:extLst>
          </p:cNvPr>
          <p:cNvSpPr/>
          <p:nvPr/>
        </p:nvSpPr>
        <p:spPr>
          <a:xfrm>
            <a:off x="4311353" y="3943510"/>
            <a:ext cx="570882" cy="844892"/>
          </a:xfrm>
          <a:prstGeom prst="rect">
            <a:avLst/>
          </a:prstGeom>
          <a:solidFill>
            <a:srgbClr val="80FCF3"/>
          </a:solidFill>
          <a:ln>
            <a:solidFill>
              <a:srgbClr val="0000CC"/>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1050" dirty="0">
                <a:solidFill>
                  <a:schemeClr val="tx1"/>
                </a:solidFill>
              </a:rPr>
              <a:t>Enquiry PWI to NWI</a:t>
            </a:r>
          </a:p>
        </p:txBody>
      </p:sp>
      <p:sp>
        <p:nvSpPr>
          <p:cNvPr id="106" name="Rectangle 105">
            <a:extLst>
              <a:ext uri="{FF2B5EF4-FFF2-40B4-BE49-F238E27FC236}">
                <a16:creationId xmlns:a16="http://schemas.microsoft.com/office/drawing/2014/main" id="{0858FB86-B1B5-4E21-B45B-2AAFF2850584}"/>
              </a:ext>
            </a:extLst>
          </p:cNvPr>
          <p:cNvSpPr/>
          <p:nvPr/>
        </p:nvSpPr>
        <p:spPr>
          <a:xfrm>
            <a:off x="3361725" y="3951919"/>
            <a:ext cx="925136" cy="828806"/>
          </a:xfrm>
          <a:prstGeom prst="rect">
            <a:avLst/>
          </a:prstGeom>
          <a:solidFill>
            <a:srgbClr val="00B0F0"/>
          </a:solidFill>
          <a:ln>
            <a:solidFill>
              <a:srgbClr val="0000CC"/>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fr-FR"/>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1125" dirty="0"/>
              <a:t>Work on Technical</a:t>
            </a:r>
          </a:p>
          <a:p>
            <a:pPr algn="ctr"/>
            <a:r>
              <a:rPr lang="en-US" sz="1125" dirty="0"/>
              <a:t>Specification</a:t>
            </a:r>
          </a:p>
        </p:txBody>
      </p:sp>
      <p:cxnSp>
        <p:nvCxnSpPr>
          <p:cNvPr id="108" name="Connecteur droit 107">
            <a:extLst>
              <a:ext uri="{FF2B5EF4-FFF2-40B4-BE49-F238E27FC236}">
                <a16:creationId xmlns:a16="http://schemas.microsoft.com/office/drawing/2014/main" id="{1F99010A-F202-46A4-94CC-57FFD10A1CBF}"/>
              </a:ext>
            </a:extLst>
          </p:cNvPr>
          <p:cNvCxnSpPr>
            <a:cxnSpLocks/>
          </p:cNvCxnSpPr>
          <p:nvPr/>
        </p:nvCxnSpPr>
        <p:spPr>
          <a:xfrm>
            <a:off x="3350826" y="4857751"/>
            <a:ext cx="1974" cy="117764"/>
          </a:xfrm>
          <a:prstGeom prst="line">
            <a:avLst/>
          </a:prstGeom>
        </p:spPr>
        <p:style>
          <a:lnRef idx="1">
            <a:schemeClr val="accent2"/>
          </a:lnRef>
          <a:fillRef idx="0">
            <a:schemeClr val="accent2"/>
          </a:fillRef>
          <a:effectRef idx="0">
            <a:schemeClr val="accent2"/>
          </a:effectRef>
          <a:fontRef idx="minor">
            <a:schemeClr val="tx1"/>
          </a:fontRef>
        </p:style>
      </p:cxnSp>
      <p:cxnSp>
        <p:nvCxnSpPr>
          <p:cNvPr id="109" name="Connecteur droit 108">
            <a:extLst>
              <a:ext uri="{FF2B5EF4-FFF2-40B4-BE49-F238E27FC236}">
                <a16:creationId xmlns:a16="http://schemas.microsoft.com/office/drawing/2014/main" id="{28B103A2-9061-45A7-9942-DB7C5CC0FF66}"/>
              </a:ext>
            </a:extLst>
          </p:cNvPr>
          <p:cNvCxnSpPr>
            <a:cxnSpLocks/>
          </p:cNvCxnSpPr>
          <p:nvPr/>
        </p:nvCxnSpPr>
        <p:spPr>
          <a:xfrm>
            <a:off x="4310654" y="4857751"/>
            <a:ext cx="1974" cy="117764"/>
          </a:xfrm>
          <a:prstGeom prst="line">
            <a:avLst/>
          </a:prstGeom>
        </p:spPr>
        <p:style>
          <a:lnRef idx="1">
            <a:schemeClr val="accent2"/>
          </a:lnRef>
          <a:fillRef idx="0">
            <a:schemeClr val="accent2"/>
          </a:fillRef>
          <a:effectRef idx="0">
            <a:schemeClr val="accent2"/>
          </a:effectRef>
          <a:fontRef idx="minor">
            <a:schemeClr val="tx1"/>
          </a:fontRef>
        </p:style>
      </p:cxnSp>
      <p:grpSp>
        <p:nvGrpSpPr>
          <p:cNvPr id="29" name="Groupe 28">
            <a:extLst>
              <a:ext uri="{FF2B5EF4-FFF2-40B4-BE49-F238E27FC236}">
                <a16:creationId xmlns:a16="http://schemas.microsoft.com/office/drawing/2014/main" id="{1502CB08-68E0-46E8-8E1C-CC467426C4F5}"/>
              </a:ext>
            </a:extLst>
          </p:cNvPr>
          <p:cNvGrpSpPr/>
          <p:nvPr/>
        </p:nvGrpSpPr>
        <p:grpSpPr>
          <a:xfrm>
            <a:off x="3102169" y="2031310"/>
            <a:ext cx="6384488" cy="2017380"/>
            <a:chOff x="2104225" y="1565413"/>
            <a:chExt cx="8512650" cy="2689840"/>
          </a:xfrm>
        </p:grpSpPr>
        <p:sp>
          <p:nvSpPr>
            <p:cNvPr id="110" name="Rectangle : coins arrondis 109">
              <a:extLst>
                <a:ext uri="{FF2B5EF4-FFF2-40B4-BE49-F238E27FC236}">
                  <a16:creationId xmlns:a16="http://schemas.microsoft.com/office/drawing/2014/main" id="{3CF8BD51-71F2-4338-AF3A-8528B81045B3}"/>
                </a:ext>
              </a:extLst>
            </p:cNvPr>
            <p:cNvSpPr/>
            <p:nvPr/>
          </p:nvSpPr>
          <p:spPr>
            <a:xfrm>
              <a:off x="4020060" y="1565413"/>
              <a:ext cx="3943970" cy="1029569"/>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r>
                <a:rPr lang="fr-FR" dirty="0"/>
                <a:t>National Mirror </a:t>
              </a:r>
              <a:r>
                <a:rPr lang="fr-FR" dirty="0" err="1"/>
                <a:t>Committees</a:t>
              </a:r>
              <a:r>
                <a:rPr lang="fr-FR" dirty="0"/>
                <a:t> </a:t>
              </a:r>
            </a:p>
            <a:p>
              <a:r>
                <a:rPr lang="fr-FR" dirty="0"/>
                <a:t>For CEN/TC 455</a:t>
              </a:r>
            </a:p>
          </p:txBody>
        </p:sp>
        <p:pic>
          <p:nvPicPr>
            <p:cNvPr id="111" name="Image 110">
              <a:extLst>
                <a:ext uri="{FF2B5EF4-FFF2-40B4-BE49-F238E27FC236}">
                  <a16:creationId xmlns:a16="http://schemas.microsoft.com/office/drawing/2014/main" id="{AA70232A-2B74-471E-9945-4344C915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58894" y="1658832"/>
              <a:ext cx="831273" cy="831273"/>
            </a:xfrm>
            <a:prstGeom prst="rect">
              <a:avLst/>
            </a:prstGeom>
          </p:spPr>
        </p:pic>
        <p:sp>
          <p:nvSpPr>
            <p:cNvPr id="17" name="Flèche : double flèche verticale 16">
              <a:extLst>
                <a:ext uri="{FF2B5EF4-FFF2-40B4-BE49-F238E27FC236}">
                  <a16:creationId xmlns:a16="http://schemas.microsoft.com/office/drawing/2014/main" id="{5E3BFD1F-9EBE-4F59-8840-110918602CA3}"/>
                </a:ext>
              </a:extLst>
            </p:cNvPr>
            <p:cNvSpPr/>
            <p:nvPr/>
          </p:nvSpPr>
          <p:spPr>
            <a:xfrm rot="3026607">
              <a:off x="3064709" y="2216124"/>
              <a:ext cx="246832" cy="2167799"/>
            </a:xfrm>
            <a:prstGeom prst="upDownArrow">
              <a:avLst/>
            </a:prstGeom>
            <a:solidFill>
              <a:srgbClr val="00B05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2" name="Flèche : double flèche verticale 111">
              <a:extLst>
                <a:ext uri="{FF2B5EF4-FFF2-40B4-BE49-F238E27FC236}">
                  <a16:creationId xmlns:a16="http://schemas.microsoft.com/office/drawing/2014/main" id="{569250CD-63F3-4260-A671-E1B58462AFE6}"/>
                </a:ext>
              </a:extLst>
            </p:cNvPr>
            <p:cNvSpPr/>
            <p:nvPr/>
          </p:nvSpPr>
          <p:spPr>
            <a:xfrm rot="2727908">
              <a:off x="4409268" y="2441107"/>
              <a:ext cx="260049" cy="1779015"/>
            </a:xfrm>
            <a:prstGeom prst="upDownArrow">
              <a:avLst/>
            </a:prstGeom>
            <a:solidFill>
              <a:srgbClr val="00B05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3" name="Flèche : double flèche verticale 112">
              <a:extLst>
                <a:ext uri="{FF2B5EF4-FFF2-40B4-BE49-F238E27FC236}">
                  <a16:creationId xmlns:a16="http://schemas.microsoft.com/office/drawing/2014/main" id="{423CB139-5971-4739-9104-620AAB6B92AB}"/>
                </a:ext>
              </a:extLst>
            </p:cNvPr>
            <p:cNvSpPr/>
            <p:nvPr/>
          </p:nvSpPr>
          <p:spPr>
            <a:xfrm rot="19399143">
              <a:off x="7344505" y="2476238"/>
              <a:ext cx="260049" cy="1779015"/>
            </a:xfrm>
            <a:prstGeom prst="upDownArrow">
              <a:avLst/>
            </a:prstGeom>
            <a:solidFill>
              <a:srgbClr val="00B05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4" name="Flèche : double flèche verticale 113">
              <a:extLst>
                <a:ext uri="{FF2B5EF4-FFF2-40B4-BE49-F238E27FC236}">
                  <a16:creationId xmlns:a16="http://schemas.microsoft.com/office/drawing/2014/main" id="{8BF15F49-A52B-4F03-A9AC-306AAE5CA3A1}"/>
                </a:ext>
              </a:extLst>
            </p:cNvPr>
            <p:cNvSpPr/>
            <p:nvPr/>
          </p:nvSpPr>
          <p:spPr>
            <a:xfrm rot="17766604">
              <a:off x="8899053" y="1785587"/>
              <a:ext cx="288000" cy="3147644"/>
            </a:xfrm>
            <a:prstGeom prst="upDownArrow">
              <a:avLst/>
            </a:prstGeom>
            <a:solidFill>
              <a:srgbClr val="00B05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grpSp>
      <p:sp>
        <p:nvSpPr>
          <p:cNvPr id="115" name="Parchemin : vertical 114">
            <a:extLst>
              <a:ext uri="{FF2B5EF4-FFF2-40B4-BE49-F238E27FC236}">
                <a16:creationId xmlns:a16="http://schemas.microsoft.com/office/drawing/2014/main" id="{4FDDD2FA-075F-445F-879C-2A1F5701AE92}"/>
              </a:ext>
            </a:extLst>
          </p:cNvPr>
          <p:cNvSpPr/>
          <p:nvPr/>
        </p:nvSpPr>
        <p:spPr>
          <a:xfrm rot="16200000">
            <a:off x="4064706" y="5522170"/>
            <a:ext cx="374483" cy="614005"/>
          </a:xfrm>
          <a:prstGeom prst="vertic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b="1" dirty="0">
                <a:effectLst>
                  <a:outerShdw blurRad="38100" dist="38100" dir="2700000" algn="tl">
                    <a:srgbClr val="000000">
                      <a:alpha val="43137"/>
                    </a:srgbClr>
                  </a:outerShdw>
                </a:effectLst>
              </a:rPr>
              <a:t>TS</a:t>
            </a:r>
          </a:p>
        </p:txBody>
      </p:sp>
      <p:sp>
        <p:nvSpPr>
          <p:cNvPr id="116" name="Parchemin : vertical 115">
            <a:extLst>
              <a:ext uri="{FF2B5EF4-FFF2-40B4-BE49-F238E27FC236}">
                <a16:creationId xmlns:a16="http://schemas.microsoft.com/office/drawing/2014/main" id="{895E6930-CFCE-4C12-9C2A-15F19A63B8F4}"/>
              </a:ext>
            </a:extLst>
          </p:cNvPr>
          <p:cNvSpPr/>
          <p:nvPr/>
        </p:nvSpPr>
        <p:spPr>
          <a:xfrm rot="16200000">
            <a:off x="9932616" y="5514974"/>
            <a:ext cx="374483" cy="614005"/>
          </a:xfrm>
          <a:prstGeom prst="vertic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b="1" dirty="0">
                <a:effectLst>
                  <a:outerShdw blurRad="38100" dist="38100" dir="2700000" algn="tl">
                    <a:srgbClr val="000000">
                      <a:alpha val="43137"/>
                    </a:srgbClr>
                  </a:outerShdw>
                </a:effectLst>
              </a:rPr>
              <a:t>EN</a:t>
            </a:r>
          </a:p>
        </p:txBody>
      </p:sp>
      <p:sp>
        <p:nvSpPr>
          <p:cNvPr id="4" name="Titre 3">
            <a:extLst>
              <a:ext uri="{FF2B5EF4-FFF2-40B4-BE49-F238E27FC236}">
                <a16:creationId xmlns:a16="http://schemas.microsoft.com/office/drawing/2014/main" id="{C54C8ECE-5E1E-403D-8FAC-F2A84CE1DB65}"/>
              </a:ext>
            </a:extLst>
          </p:cNvPr>
          <p:cNvSpPr>
            <a:spLocks noGrp="1"/>
          </p:cNvSpPr>
          <p:nvPr>
            <p:ph type="title"/>
          </p:nvPr>
        </p:nvSpPr>
        <p:spPr/>
        <p:txBody>
          <a:bodyPr/>
          <a:lstStyle/>
          <a:p>
            <a:r>
              <a:rPr lang="fr-FR" dirty="0"/>
              <a:t>CEN/TC 455 « </a:t>
            </a:r>
            <a:r>
              <a:rPr lang="en-US" i="1" dirty="0"/>
              <a:t>Plant biostimulants </a:t>
            </a:r>
            <a:r>
              <a:rPr lang="fr-FR" dirty="0"/>
              <a:t>»</a:t>
            </a:r>
            <a:br>
              <a:rPr lang="fr-FR" dirty="0"/>
            </a:br>
            <a:r>
              <a:rPr lang="en-US" dirty="0">
                <a:solidFill>
                  <a:schemeClr val="accent1"/>
                </a:solidFill>
              </a:rPr>
              <a:t>Standard development on CEN/TC 455</a:t>
            </a:r>
            <a:endParaRPr lang="fr-FR" dirty="0"/>
          </a:p>
        </p:txBody>
      </p:sp>
    </p:spTree>
    <p:extLst>
      <p:ext uri="{BB962C8B-B14F-4D97-AF65-F5344CB8AC3E}">
        <p14:creationId xmlns:p14="http://schemas.microsoft.com/office/powerpoint/2010/main" val="189910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barn(inHorizontal)">
                                      <p:cBhvr>
                                        <p:cTn id="7" dur="500"/>
                                        <p:tgtEl>
                                          <p:spTgt spid="11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heel(8)">
                                      <p:cBhvr>
                                        <p:cTn id="12" dur="20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7"/>
                                        </p:tgtEl>
                                        <p:attrNameLst>
                                          <p:attrName>style.visibility</p:attrName>
                                        </p:attrNameLst>
                                      </p:cBhvr>
                                      <p:to>
                                        <p:strVal val="visible"/>
                                      </p:to>
                                    </p:set>
                                    <p:animEffect transition="in" filter="wipe(left)">
                                      <p:cBhvr>
                                        <p:cTn id="17" dur="500"/>
                                        <p:tgtEl>
                                          <p:spTgt spid="117"/>
                                        </p:tgtEl>
                                      </p:cBhvr>
                                    </p:animEffec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115"/>
                                        </p:tgtEl>
                                        <p:attrNameLst>
                                          <p:attrName>style.visibility</p:attrName>
                                        </p:attrNameLst>
                                      </p:cBhvr>
                                      <p:to>
                                        <p:strVal val="visible"/>
                                      </p:to>
                                    </p:set>
                                    <p:animEffect transition="in" filter="fade">
                                      <p:cBhvr>
                                        <p:cTn id="22" dur="2000"/>
                                        <p:tgtEl>
                                          <p:spTgt spid="115"/>
                                        </p:tgtEl>
                                      </p:cBhvr>
                                    </p:animEffect>
                                    <p:anim calcmode="lin" valueType="num">
                                      <p:cBhvr>
                                        <p:cTn id="23" dur="2000" fill="hold"/>
                                        <p:tgtEl>
                                          <p:spTgt spid="115"/>
                                        </p:tgtEl>
                                        <p:attrNameLst>
                                          <p:attrName>ppt_w</p:attrName>
                                        </p:attrNameLst>
                                      </p:cBhvr>
                                      <p:tavLst>
                                        <p:tav tm="0" fmla="#ppt_w*sin(2.5*pi*$)">
                                          <p:val>
                                            <p:fltVal val="0"/>
                                          </p:val>
                                        </p:tav>
                                        <p:tav tm="100000">
                                          <p:val>
                                            <p:fltVal val="1"/>
                                          </p:val>
                                        </p:tav>
                                      </p:tavLst>
                                    </p:anim>
                                    <p:anim calcmode="lin" valueType="num">
                                      <p:cBhvr>
                                        <p:cTn id="24" dur="2000" fill="hold"/>
                                        <p:tgtEl>
                                          <p:spTgt spid="115"/>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116"/>
                                        </p:tgtEl>
                                        <p:attrNameLst>
                                          <p:attrName>style.visibility</p:attrName>
                                        </p:attrNameLst>
                                      </p:cBhvr>
                                      <p:to>
                                        <p:strVal val="visible"/>
                                      </p:to>
                                    </p:set>
                                    <p:animEffect transition="in" filter="fade">
                                      <p:cBhvr>
                                        <p:cTn id="29" dur="2000"/>
                                        <p:tgtEl>
                                          <p:spTgt spid="116"/>
                                        </p:tgtEl>
                                      </p:cBhvr>
                                    </p:animEffect>
                                    <p:anim calcmode="lin" valueType="num">
                                      <p:cBhvr>
                                        <p:cTn id="30" dur="2000" fill="hold"/>
                                        <p:tgtEl>
                                          <p:spTgt spid="116"/>
                                        </p:tgtEl>
                                        <p:attrNameLst>
                                          <p:attrName>ppt_w</p:attrName>
                                        </p:attrNameLst>
                                      </p:cBhvr>
                                      <p:tavLst>
                                        <p:tav tm="0" fmla="#ppt_w*sin(2.5*pi*$)">
                                          <p:val>
                                            <p:fltVal val="0"/>
                                          </p:val>
                                        </p:tav>
                                        <p:tav tm="100000">
                                          <p:val>
                                            <p:fltVal val="1"/>
                                          </p:val>
                                        </p:tav>
                                      </p:tavLst>
                                    </p:anim>
                                    <p:anim calcmode="lin" valueType="num">
                                      <p:cBhvr>
                                        <p:cTn id="31" dur="2000" fill="hold"/>
                                        <p:tgtEl>
                                          <p:spTgt spid="1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6"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576</Words>
  <Application>Microsoft Macintosh PowerPoint</Application>
  <PresentationFormat>Widescreen</PresentationFormat>
  <Paragraphs>107</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Tema di Office</vt:lpstr>
      <vt:lpstr>CEN/TC 455 « Plant biostimulants » Definition of PFC 6 – Plant Biostimulant</vt:lpstr>
      <vt:lpstr>CEN/TC 455 « Plant biostimulants » FPR - Fertilising Product Regulation</vt:lpstr>
      <vt:lpstr>CEN/TC 455 « Plant biostimulants » European Committee for Standardization (CEN) ?</vt:lpstr>
      <vt:lpstr>PowerPoint Presentation</vt:lpstr>
      <vt:lpstr>CEN/TC 455 « Plant biostimulants » Standard development on CEN/TC 455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CEN/TC 455 « Plant biostimulants » Definition of PFC 6 – Plant Biostimulant</dc:title>
  <dc:creator>Luca Bonini</dc:creator>
  <cp:lastModifiedBy>Keith Jones</cp:lastModifiedBy>
  <cp:revision>2</cp:revision>
  <dcterms:created xsi:type="dcterms:W3CDTF">2020-03-04T17:50:48Z</dcterms:created>
  <dcterms:modified xsi:type="dcterms:W3CDTF">2020-03-23T22:12:35Z</dcterms:modified>
</cp:coreProperties>
</file>